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3"/>
  </p:notesMasterIdLst>
  <p:handoutMasterIdLst>
    <p:handoutMasterId r:id="rId14"/>
  </p:handoutMasterIdLst>
  <p:sldIdLst>
    <p:sldId id="1779" r:id="rId7"/>
    <p:sldId id="1836" r:id="rId8"/>
    <p:sldId id="2072" r:id="rId9"/>
    <p:sldId id="2111" r:id="rId10"/>
    <p:sldId id="1808" r:id="rId11"/>
    <p:sldId id="680" r:id="rId12"/>
  </p:sldIdLst>
  <p:sldSz cx="12196763" cy="6858000"/>
  <p:notesSz cx="6805613" cy="9939338"/>
  <p:custDataLst>
    <p:tags r:id="rId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A00"/>
    <a:srgbClr val="374154"/>
    <a:srgbClr val="C00000"/>
    <a:srgbClr val="4E9AEE"/>
    <a:srgbClr val="59595A"/>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2023/1/20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7213892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2DAD91E-1176-6C4C-9900-614D82F668FD}"/>
              </a:ext>
            </a:extLst>
          </p:cNvPr>
          <p:cNvSpPr>
            <a:spLocks noGrp="1"/>
          </p:cNvSpPr>
          <p:nvPr>
            <p:ph sz="half" idx="1" hasCustomPrompt="1"/>
          </p:nvPr>
        </p:nvSpPr>
        <p:spPr>
          <a:xfrm>
            <a:off x="623635" y="980728"/>
            <a:ext cx="10731328" cy="5029792"/>
          </a:xfrm>
          <a:prstGeom prst="rect">
            <a:avLst/>
          </a:prstGeom>
          <a:noFill/>
        </p:spPr>
        <p:txBody>
          <a:bodyPr anchor="ctr"/>
          <a:lstStyle>
            <a:lvl1pPr marL="0" marR="0" indent="0" algn="ctr" defTabSz="1218804" rtl="0" eaLnBrk="0" fontAlgn="base" latinLnBrk="0" hangingPunct="0">
              <a:lnSpc>
                <a:spcPct val="120000"/>
              </a:lnSpc>
              <a:spcBef>
                <a:spcPts val="0"/>
              </a:spcBef>
              <a:spcAft>
                <a:spcPct val="0"/>
              </a:spcAft>
              <a:buClr>
                <a:srgbClr val="71B2FF"/>
              </a:buClr>
              <a:buNone/>
              <a:tabLst/>
              <a:defRPr kumimoji="0" lang="zh-CN" altLang="en-US" sz="9600" b="0"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标题</a:t>
            </a:r>
          </a:p>
        </p:txBody>
      </p:sp>
    </p:spTree>
    <p:extLst>
      <p:ext uri="{BB962C8B-B14F-4D97-AF65-F5344CB8AC3E}">
        <p14:creationId xmlns:p14="http://schemas.microsoft.com/office/powerpoint/2010/main" val="2145435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4" r:id="rId2"/>
    <p:sldLayoutId id="2147483905" r:id="rId3"/>
    <p:sldLayoutId id="2147483919"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err="1">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模型压缩</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8856984"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模型压缩介绍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4761656"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推理系统与推理引擎区别</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推理工作流程</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推理系统介绍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推理引擎介绍</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基础参数概念</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400" b="1" dirty="0">
              <a:solidFill>
                <a:srgbClr val="374154"/>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二值化网络</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模型剪枝</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知识蒸馏</a:t>
            </a:r>
            <a:endParaRPr lang="en-US" altLang="zh-CN" sz="2000" dirty="0">
              <a:solidFill>
                <a:srgbClr val="374154"/>
              </a:solidFill>
              <a:latin typeface="Gill Sans MT" panose="020B0502020104020203" pitchFamily="34" charset="0"/>
            </a:endParaRPr>
          </a:p>
          <a:p>
            <a:pPr marL="457200" indent="-457200">
              <a:buFont typeface="+mj-lt"/>
              <a:buAutoNum type="arabicPeriod" startAt="3"/>
            </a:pPr>
            <a:r>
              <a:rPr lang="zh-CN" altLang="en-US" sz="2400" b="1" dirty="0">
                <a:solidFill>
                  <a:srgbClr val="374154"/>
                </a:solidFill>
                <a:latin typeface="Gill Sans MT" panose="020B0502020104020203" pitchFamily="34" charset="0"/>
              </a:rPr>
              <a:t>部署和运行优化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图转换优化（算子融合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并发执行与内存分配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r>
              <a:rPr lang="zh-CN" altLang="en-US" sz="2000" dirty="0">
                <a:solidFill>
                  <a:srgbClr val="374154"/>
                </a:solidFill>
                <a:latin typeface="Gill Sans MT" panose="020B0502020104020203" pitchFamily="34" charset="0"/>
              </a:rPr>
              <a:t>与</a:t>
            </a: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Tree>
    <p:extLst>
      <p:ext uri="{BB962C8B-B14F-4D97-AF65-F5344CB8AC3E}">
        <p14:creationId xmlns:p14="http://schemas.microsoft.com/office/powerpoint/2010/main" val="23741377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a:xfrm>
            <a:off x="481757" y="607562"/>
            <a:ext cx="10963473" cy="589190"/>
          </a:xfrm>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218061" y="660515"/>
            <a:ext cx="6871717" cy="5825002"/>
          </a:xfrm>
          <a:prstGeom prst="rect">
            <a:avLst/>
          </a:prstGeom>
        </p:spPr>
      </p:pic>
    </p:spTree>
    <p:extLst>
      <p:ext uri="{BB962C8B-B14F-4D97-AF65-F5344CB8AC3E}">
        <p14:creationId xmlns:p14="http://schemas.microsoft.com/office/powerpoint/2010/main" val="373170832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a:xfrm>
            <a:off x="481757" y="607562"/>
            <a:ext cx="10963473" cy="589190"/>
          </a:xfrm>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218061" y="660515"/>
            <a:ext cx="6871717" cy="5825002"/>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flipH="1">
            <a:off x="6376007" y="1052736"/>
            <a:ext cx="1234542" cy="2448272"/>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569989" y="1232992"/>
            <a:ext cx="360040" cy="212400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445944" y="1502210"/>
            <a:ext cx="1980029" cy="1751570"/>
          </a:xfrm>
          <a:prstGeom prst="rect">
            <a:avLst/>
          </a:prstGeom>
        </p:spPr>
        <p:txBody>
          <a:bodyPr wrap="non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对模型进行压缩</a:t>
            </a:r>
            <a:endParaRPr lang="en-US" altLang="zh-CN" sz="2000"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减少模型大小</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a:solidFill>
                  <a:srgbClr val="374154"/>
                </a:solidFill>
                <a:latin typeface="Microsoft YaHei" panose="020B0503020204020204" pitchFamily="34" charset="-122"/>
                <a:ea typeface="Microsoft YaHei" panose="020B0503020204020204" pitchFamily="34" charset="-122"/>
              </a:rPr>
              <a:t>加快推理速度</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保持相同精度</a:t>
            </a:r>
          </a:p>
        </p:txBody>
      </p:sp>
    </p:spTree>
    <p:extLst>
      <p:ext uri="{BB962C8B-B14F-4D97-AF65-F5344CB8AC3E}">
        <p14:creationId xmlns:p14="http://schemas.microsoft.com/office/powerpoint/2010/main" val="311801354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CF0D61-01DC-A748-85FD-57E602300C09}"/>
              </a:ext>
            </a:extLst>
          </p:cNvPr>
          <p:cNvSpPr>
            <a:spLocks noGrp="1"/>
          </p:cNvSpPr>
          <p:nvPr>
            <p:ph type="title"/>
          </p:nvPr>
        </p:nvSpPr>
        <p:spPr/>
        <p:txBody>
          <a:bodyPr/>
          <a:lstStyle/>
          <a:p>
            <a:r>
              <a:rPr lang="zh-CN" altLang="en-US" dirty="0"/>
              <a:t>推理流程</a:t>
            </a:r>
          </a:p>
        </p:txBody>
      </p:sp>
      <p:pic>
        <p:nvPicPr>
          <p:cNvPr id="9" name="图片 8">
            <a:extLst>
              <a:ext uri="{FF2B5EF4-FFF2-40B4-BE49-F238E27FC236}">
                <a16:creationId xmlns:a16="http://schemas.microsoft.com/office/drawing/2014/main" id="{2D16B74B-5DF2-C440-8FF5-CF8AC7BD95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7597" y="1700808"/>
            <a:ext cx="11081568" cy="4361894"/>
          </a:xfrm>
          <a:prstGeom prst="rect">
            <a:avLst/>
          </a:prstGeom>
        </p:spPr>
      </p:pic>
    </p:spTree>
    <p:extLst>
      <p:ext uri="{BB962C8B-B14F-4D97-AF65-F5344CB8AC3E}">
        <p14:creationId xmlns:p14="http://schemas.microsoft.com/office/powerpoint/2010/main" val="158301710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35299</TotalTime>
  <Words>106</Words>
  <Application>Microsoft Macintosh PowerPoint</Application>
  <PresentationFormat>自定义</PresentationFormat>
  <Paragraphs>31</Paragraphs>
  <Slides>6</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6</vt:i4>
      </vt:variant>
    </vt:vector>
  </HeadingPairs>
  <TitlesOfParts>
    <vt:vector size="25" baseType="lpstr">
      <vt:lpstr>黑体</vt:lpstr>
      <vt:lpstr>华文细黑</vt:lpstr>
      <vt:lpstr>微软雅黑</vt:lpstr>
      <vt:lpstr>微软雅黑</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推理引擎-模型压缩</vt:lpstr>
      <vt:lpstr>PowerPoint 演示文稿</vt:lpstr>
      <vt:lpstr>推理引擎架构</vt:lpstr>
      <vt:lpstr>推理引擎架构</vt:lpstr>
      <vt:lpstr>推理流程</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6009</cp:revision>
  <dcterms:created xsi:type="dcterms:W3CDTF">2015-01-14T10:38:57Z</dcterms:created>
  <dcterms:modified xsi:type="dcterms:W3CDTF">2023-01-19T18:19:37Z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