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0" r:id="rId9"/>
    <p:sldId id="712"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34393C"/>
    <a:srgbClr val="FFB8B8"/>
    <a:srgbClr val="FFF3D7"/>
    <a:srgbClr val="FFC000"/>
    <a:srgbClr val="DBF2FF"/>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2022/9/20</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2022/9/20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5954987" cy="2207832"/>
          </a:xfrm>
        </p:spPr>
        <p:txBody>
          <a:bodyPr/>
          <a:lstStyle/>
          <a:p>
            <a:pPr>
              <a:lnSpc>
                <a:spcPct val="100000"/>
              </a:lnSpc>
            </a:pPr>
            <a:r>
              <a:rPr lang="zh-CN" altLang="en-US" sz="9600" dirty="0"/>
              <a:t>自动微分</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rgbClr val="34393C"/>
                </a:solidFill>
              </a:rPr>
              <a:t>课程背景</a:t>
            </a:r>
            <a:endParaRPr lang="en-US" altLang="zh-CN" sz="2400" b="1" dirty="0">
              <a:solidFill>
                <a:srgbClr val="34393C"/>
              </a:solidFill>
            </a:endParaRPr>
          </a:p>
          <a:p>
            <a:pPr marL="694190" lvl="1" indent="-457200">
              <a:buFont typeface="Arial" panose="020B0604020202020204" pitchFamily="34" charset="0"/>
              <a:buChar char="•"/>
            </a:pPr>
            <a:r>
              <a:rPr lang="en-US" altLang="zh-CN" sz="2000" dirty="0">
                <a:solidFill>
                  <a:srgbClr val="384056"/>
                </a:solidFill>
              </a:rPr>
              <a:t>AI</a:t>
            </a:r>
            <a:r>
              <a:rPr lang="zh-CN" altLang="en-US" sz="2000" dirty="0">
                <a:solidFill>
                  <a:srgbClr val="384056"/>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rgbClr val="384056"/>
                </a:solidFill>
              </a:rPr>
              <a:t>微分基本概念：数值微分 </a:t>
            </a:r>
            <a:r>
              <a:rPr lang="en-US" altLang="zh-CN" sz="2000" dirty="0">
                <a:solidFill>
                  <a:srgbClr val="384056"/>
                </a:solidFill>
              </a:rPr>
              <a:t>-</a:t>
            </a:r>
            <a:r>
              <a:rPr lang="zh-CN" altLang="en-US" sz="2000" dirty="0">
                <a:solidFill>
                  <a:srgbClr val="384056"/>
                </a:solidFill>
              </a:rPr>
              <a:t> 符号微分 </a:t>
            </a:r>
            <a:r>
              <a:rPr lang="en-US" altLang="zh-CN" sz="2000" dirty="0">
                <a:solidFill>
                  <a:srgbClr val="384056"/>
                </a:solidFill>
              </a:rPr>
              <a:t>-</a:t>
            </a:r>
            <a:r>
              <a:rPr lang="zh-CN" altLang="en-US" sz="2000" dirty="0">
                <a:solidFill>
                  <a:srgbClr val="384056"/>
                </a:solidFill>
              </a:rPr>
              <a:t> 自动微分</a:t>
            </a:r>
            <a:endParaRPr lang="en-US" altLang="zh-CN" sz="2000" dirty="0">
              <a:solidFill>
                <a:srgbClr val="384056"/>
              </a:solidFill>
            </a:endParaRPr>
          </a:p>
          <a:p>
            <a:pPr lvl="1"/>
            <a:r>
              <a:rPr lang="zh-CN" altLang="en-US" sz="2000" dirty="0">
                <a:solidFill>
                  <a:srgbClr val="384056"/>
                </a:solidFill>
              </a:rPr>
              <a:t>自动微分模式：前向微分 </a:t>
            </a:r>
            <a:r>
              <a:rPr lang="en-US" altLang="zh-CN" sz="2000" dirty="0">
                <a:solidFill>
                  <a:srgbClr val="384056"/>
                </a:solidFill>
              </a:rPr>
              <a:t>–</a:t>
            </a:r>
            <a:r>
              <a:rPr lang="zh-CN" altLang="en-US" sz="2000" dirty="0">
                <a:solidFill>
                  <a:srgbClr val="384056"/>
                </a:solidFill>
              </a:rPr>
              <a:t> 后向微分 </a:t>
            </a:r>
            <a:r>
              <a:rPr lang="en-US" altLang="zh-CN" sz="2000" dirty="0">
                <a:solidFill>
                  <a:srgbClr val="384056"/>
                </a:solidFill>
              </a:rPr>
              <a:t>–</a:t>
            </a:r>
            <a:r>
              <a:rPr lang="zh-CN" altLang="en-US" sz="2000" dirty="0">
                <a:solidFill>
                  <a:srgbClr val="384056"/>
                </a:solidFill>
              </a:rPr>
              <a:t> 雅克比原理</a:t>
            </a:r>
            <a:endParaRPr lang="en-US" altLang="zh-CN" sz="2000" dirty="0">
              <a:solidFill>
                <a:srgbClr val="384056"/>
              </a:solidFill>
            </a:endParaRPr>
          </a:p>
          <a:p>
            <a:pPr lvl="1"/>
            <a:r>
              <a:rPr lang="zh-CN" altLang="en-US" sz="2000" dirty="0">
                <a:solidFill>
                  <a:srgbClr val="384056"/>
                </a:solidFill>
              </a:rPr>
              <a:t>具体实现方式：表达式或图 </a:t>
            </a:r>
            <a:r>
              <a:rPr lang="en-US" altLang="zh-CN" sz="2000" dirty="0">
                <a:solidFill>
                  <a:srgbClr val="384056"/>
                </a:solidFill>
              </a:rPr>
              <a:t>–</a:t>
            </a:r>
            <a:r>
              <a:rPr lang="zh-CN" altLang="en-US" sz="2000" dirty="0">
                <a:solidFill>
                  <a:srgbClr val="384056"/>
                </a:solidFill>
              </a:rPr>
              <a:t> 操作符重载</a:t>
            </a:r>
            <a:r>
              <a:rPr lang="en-US" altLang="zh-CN" sz="2000" dirty="0">
                <a:solidFill>
                  <a:srgbClr val="384056"/>
                </a:solidFill>
              </a:rPr>
              <a:t>OO</a:t>
            </a:r>
            <a:r>
              <a:rPr lang="zh-CN" altLang="en-US" sz="2000" dirty="0">
                <a:solidFill>
                  <a:srgbClr val="384056"/>
                </a:solidFill>
              </a:rPr>
              <a:t> </a:t>
            </a:r>
            <a:r>
              <a:rPr lang="en-US" altLang="zh-CN" sz="2000" dirty="0">
                <a:solidFill>
                  <a:srgbClr val="384056"/>
                </a:solidFill>
              </a:rPr>
              <a:t>–</a:t>
            </a:r>
            <a:r>
              <a:rPr lang="zh-CN" altLang="en-US" sz="2000" dirty="0">
                <a:solidFill>
                  <a:srgbClr val="384056"/>
                </a:solidFill>
              </a:rPr>
              <a:t> 源码转换 </a:t>
            </a:r>
            <a:r>
              <a:rPr lang="en-US" altLang="zh-CN" sz="2000" dirty="0">
                <a:solidFill>
                  <a:srgbClr val="384056"/>
                </a:solidFill>
              </a:rPr>
              <a:t>AST</a:t>
            </a:r>
          </a:p>
          <a:p>
            <a:pPr lvl="1"/>
            <a:r>
              <a:rPr lang="zh-CN" altLang="en-US" sz="2000" dirty="0">
                <a:solidFill>
                  <a:srgbClr val="384056"/>
                </a:solidFill>
              </a:rPr>
              <a:t>手把手实现：基于表达式的前向自动微分</a:t>
            </a:r>
            <a:endParaRPr lang="en-US" altLang="zh-CN" sz="2000" dirty="0">
              <a:solidFill>
                <a:srgbClr val="384056"/>
              </a:solidFill>
            </a:endParaRPr>
          </a:p>
          <a:p>
            <a:pPr lvl="1"/>
            <a:r>
              <a:rPr lang="zh-CN" altLang="en-US" sz="2000" dirty="0">
                <a:solidFill>
                  <a:srgbClr val="384056"/>
                </a:solidFill>
              </a:rPr>
              <a:t>手把手实现：基于</a:t>
            </a:r>
            <a:r>
              <a:rPr lang="en-US" altLang="zh-CN" sz="2000" dirty="0">
                <a:solidFill>
                  <a:srgbClr val="384056"/>
                </a:solidFill>
              </a:rPr>
              <a:t>OO</a:t>
            </a:r>
            <a:r>
              <a:rPr lang="zh-CN" altLang="en-US" sz="2000" dirty="0">
                <a:solidFill>
                  <a:srgbClr val="384056"/>
                </a:solidFill>
              </a:rPr>
              <a:t>的反向自动微分</a:t>
            </a:r>
            <a:endParaRPr lang="en-US" altLang="zh-CN" sz="2000" dirty="0">
              <a:solidFill>
                <a:srgbClr val="384056"/>
              </a:solidFill>
            </a:endParaRPr>
          </a:p>
          <a:p>
            <a:pPr lvl="1"/>
            <a:r>
              <a:rPr lang="zh-CN" altLang="en-US" sz="2000" dirty="0">
                <a:solidFill>
                  <a:srgbClr val="384056"/>
                </a:solidFill>
              </a:rPr>
              <a:t>自动微分的未来挑战</a:t>
            </a:r>
            <a:endParaRPr lang="en-US" altLang="zh-CN" sz="2000" dirty="0">
              <a:solidFill>
                <a:srgbClr val="384056"/>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2400" b="1" dirty="0">
                <a:solidFill>
                  <a:srgbClr val="34393C"/>
                </a:solidFill>
              </a:rPr>
              <a:t>学完本课程后，您将能够：</a:t>
            </a:r>
            <a:endParaRPr lang="en-US" altLang="zh-CN" sz="2400" b="1" dirty="0">
              <a:solidFill>
                <a:srgbClr val="34393C"/>
              </a:solidFill>
            </a:endParaRPr>
          </a:p>
          <a:p>
            <a:pPr marL="457200" indent="-457200">
              <a:buFont typeface="+mj-lt"/>
              <a:buAutoNum type="arabicPeriod"/>
            </a:pPr>
            <a:r>
              <a:rPr lang="zh-CN" altLang="en-US" sz="2000" dirty="0">
                <a:solidFill>
                  <a:srgbClr val="384056"/>
                </a:solidFill>
              </a:rPr>
              <a:t>了解到</a:t>
            </a:r>
            <a:r>
              <a:rPr lang="en-US" altLang="zh-CN" sz="2000" dirty="0">
                <a:solidFill>
                  <a:srgbClr val="384056"/>
                </a:solidFill>
              </a:rPr>
              <a:t>AI</a:t>
            </a:r>
            <a:r>
              <a:rPr lang="zh-CN" altLang="en-US" sz="2000" dirty="0">
                <a:solidFill>
                  <a:srgbClr val="384056"/>
                </a:solidFill>
              </a:rPr>
              <a:t>框架实现中最重要的自动微分原理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知道全场景</a:t>
            </a:r>
            <a:r>
              <a:rPr lang="en-US" altLang="zh-CN" sz="2000" dirty="0">
                <a:solidFill>
                  <a:srgbClr val="384056"/>
                </a:solidFill>
              </a:rPr>
              <a:t>AI</a:t>
            </a:r>
            <a:r>
              <a:rPr lang="zh-CN" altLang="en-US" sz="2000" dirty="0">
                <a:solidFill>
                  <a:srgbClr val="384056"/>
                </a:solidFill>
              </a:rPr>
              <a:t>框架</a:t>
            </a:r>
            <a:r>
              <a:rPr lang="en-US" altLang="zh-CN" sz="2000" dirty="0">
                <a:solidFill>
                  <a:srgbClr val="384056"/>
                </a:solidFill>
              </a:rPr>
              <a:t>MindSpore</a:t>
            </a:r>
            <a:r>
              <a:rPr lang="zh-CN" altLang="en-US" sz="2000" dirty="0">
                <a:solidFill>
                  <a:srgbClr val="384056"/>
                </a:solidFill>
              </a:rPr>
              <a:t>的具体实现方式</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自动微分的技术未来发展动向与面临的挑战</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93" name="组合 92">
            <a:extLst>
              <a:ext uri="{FF2B5EF4-FFF2-40B4-BE49-F238E27FC236}">
                <a16:creationId xmlns:a16="http://schemas.microsoft.com/office/drawing/2014/main" id="{977310B3-1205-264D-84C0-3F288EA78C1F}"/>
              </a:ext>
            </a:extLst>
          </p:cNvPr>
          <p:cNvGrpSpPr/>
          <p:nvPr/>
        </p:nvGrpSpPr>
        <p:grpSpPr>
          <a:xfrm>
            <a:off x="198552" y="2762565"/>
            <a:ext cx="8897656" cy="1286424"/>
            <a:chOff x="350575" y="2101259"/>
            <a:chExt cx="9349074" cy="1362808"/>
          </a:xfrm>
        </p:grpSpPr>
        <p:sp>
          <p:nvSpPr>
            <p:cNvPr id="111" name="圆角矩形 110">
              <a:extLst>
                <a:ext uri="{FF2B5EF4-FFF2-40B4-BE49-F238E27FC236}">
                  <a16:creationId xmlns:a16="http://schemas.microsoft.com/office/drawing/2014/main" id="{BAF99039-37EB-4C44-955C-3C887116CF86}"/>
                </a:ext>
              </a:extLst>
            </p:cNvPr>
            <p:cNvSpPr/>
            <p:nvPr/>
          </p:nvSpPr>
          <p:spPr>
            <a:xfrm>
              <a:off x="4631320" y="2101259"/>
              <a:ext cx="5068329" cy="1362808"/>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12" name="矩形 111">
              <a:extLst>
                <a:ext uri="{FF2B5EF4-FFF2-40B4-BE49-F238E27FC236}">
                  <a16:creationId xmlns:a16="http://schemas.microsoft.com/office/drawing/2014/main" id="{6E81AB78-59BE-8047-A0F3-52962E0EC3F9}"/>
                </a:ext>
              </a:extLst>
            </p:cNvPr>
            <p:cNvSpPr/>
            <p:nvPr/>
          </p:nvSpPr>
          <p:spPr>
            <a:xfrm>
              <a:off x="350575" y="2279421"/>
              <a:ext cx="954107"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Huawei Sans" panose="020B0604020202020204"/>
                  <a:ea typeface="微软雅黑"/>
                </a:rPr>
                <a:t>编译优化层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Huawei Sans" panose="020B0604020202020204"/>
                  <a:ea typeface="微软雅黑"/>
                </a:rPr>
                <a:t>硬件无关优化</a:t>
              </a:r>
              <a:endParaRPr kumimoji="0" lang="en-US" altLang="zh-CN" sz="1000" b="0" i="0" u="none" strike="noStrike" kern="0" cap="none" spc="0" normalizeH="0" baseline="0" noProof="0" dirty="0">
                <a:ln>
                  <a:noFill/>
                </a:ln>
                <a:solidFill>
                  <a:srgbClr val="1D1D1A"/>
                </a:solidFill>
                <a:effectLst/>
                <a:uLnTx/>
                <a:uFillTx/>
                <a:latin typeface="Huawei Sans" panose="020B0604020202020204"/>
                <a:ea typeface="微软雅黑"/>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硬件相关优化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推理部署优化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p:txBody>
        </p:sp>
        <p:sp>
          <p:nvSpPr>
            <p:cNvPr id="113" name="左大括号 112">
              <a:extLst>
                <a:ext uri="{FF2B5EF4-FFF2-40B4-BE49-F238E27FC236}">
                  <a16:creationId xmlns:a16="http://schemas.microsoft.com/office/drawing/2014/main" id="{9A749290-CF94-7842-97A8-007A4B7EBE00}"/>
                </a:ext>
              </a:extLst>
            </p:cNvPr>
            <p:cNvSpPr/>
            <p:nvPr/>
          </p:nvSpPr>
          <p:spPr>
            <a:xfrm flipH="1">
              <a:off x="1290696" y="2288246"/>
              <a:ext cx="262921" cy="1052959"/>
            </a:xfrm>
            <a:prstGeom prst="leftBrace">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14334</TotalTime>
  <Words>313</Words>
  <Application>Microsoft Macintosh PowerPoint</Application>
  <PresentationFormat>自定义</PresentationFormat>
  <Paragraphs>88</Paragraphs>
  <Slides>5</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5</vt:i4>
      </vt:variant>
    </vt:vector>
  </HeadingPairs>
  <TitlesOfParts>
    <vt:vector size="22" baseType="lpstr">
      <vt:lpstr>黑体</vt:lpstr>
      <vt:lpstr>微软雅黑</vt:lpstr>
      <vt:lpstr>微软雅黑</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自动微分</vt:lpstr>
      <vt:lpstr>关于本课程</vt:lpstr>
      <vt:lpstr>培训目标</vt:lpstr>
      <vt:lpstr>MindSpore 全场景AI计算框架 架构图</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1071</cp:revision>
  <dcterms:created xsi:type="dcterms:W3CDTF">2015-01-14T10:38:57Z</dcterms:created>
  <dcterms:modified xsi:type="dcterms:W3CDTF">2022-09-20T13:59:41Z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