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9"/>
  </p:notesMasterIdLst>
  <p:handoutMasterIdLst>
    <p:handoutMasterId r:id="rId20"/>
  </p:handoutMasterIdLst>
  <p:sldIdLst>
    <p:sldId id="1779" r:id="rId7"/>
    <p:sldId id="1792" r:id="rId8"/>
    <p:sldId id="1811" r:id="rId9"/>
    <p:sldId id="1812" r:id="rId10"/>
    <p:sldId id="1795" r:id="rId11"/>
    <p:sldId id="1813" r:id="rId12"/>
    <p:sldId id="1814" r:id="rId13"/>
    <p:sldId id="1815" r:id="rId14"/>
    <p:sldId id="1816" r:id="rId15"/>
    <p:sldId id="1809" r:id="rId16"/>
    <p:sldId id="1718" r:id="rId17"/>
    <p:sldId id="680" r:id="rId18"/>
  </p:sldIdLst>
  <p:sldSz cx="12196763" cy="6858000"/>
  <p:notesSz cx="6805613" cy="9939338"/>
  <p:custDataLst>
    <p:tags r:id="rId21"/>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0" autoAdjust="0"/>
    <p:restoredTop sz="96223" autoAdjust="0"/>
  </p:normalViewPr>
  <p:slideViewPr>
    <p:cSldViewPr showGuides="1">
      <p:cViewPr varScale="1">
        <p:scale>
          <a:sx n="117" d="100"/>
          <a:sy n="117" d="100"/>
        </p:scale>
        <p:origin x="520"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2023/1/14</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1/14/23 9:56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2043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12</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12</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hyperlink" Target="http://www.mindspore.cn/" TargetMode="External"/><Relationship Id="rId4" Type="http://schemas.openxmlformats.org/officeDocument/2006/relationships/slideLayout" Target="../slideLayouts/slideLayout6.xml"/><Relationship Id="rId9" Type="http://schemas.openxmlformats.org/officeDocument/2006/relationships/hyperlink" Target="http://www.hiascend.com/"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1.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2.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7"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推理系统</a:t>
            </a:r>
            <a:r>
              <a:rPr lang="zh-CN" altLang="en-US" sz="4000" dirty="0">
                <a:solidFill>
                  <a:schemeClr val="bg1"/>
                </a:solidFill>
                <a:latin typeface="Microsoft YaHei" panose="020B0503020204020204" pitchFamily="34" charset="-122"/>
                <a:ea typeface="Microsoft YaHei" panose="020B0503020204020204" pitchFamily="34" charset="-122"/>
              </a:rPr>
              <a:t>系列模型转换与优化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770485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模型转换</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B07AB-8AC0-2C42-9CD8-3B19C2CD10B1}"/>
              </a:ext>
            </a:extLst>
          </p:cNvPr>
          <p:cNvSpPr>
            <a:spLocks noGrp="1"/>
          </p:cNvSpPr>
          <p:nvPr>
            <p:ph type="title"/>
          </p:nvPr>
        </p:nvSpPr>
        <p:spPr/>
        <p:txBody>
          <a:bodyPr/>
          <a:lstStyle/>
          <a:p>
            <a:r>
              <a:rPr lang="zh-CN" altLang="en-US" dirty="0"/>
              <a:t>开发推理程序</a:t>
            </a:r>
          </a:p>
        </p:txBody>
      </p:sp>
      <p:pic>
        <p:nvPicPr>
          <p:cNvPr id="3" name="图片 2">
            <a:extLst>
              <a:ext uri="{FF2B5EF4-FFF2-40B4-BE49-F238E27FC236}">
                <a16:creationId xmlns:a16="http://schemas.microsoft.com/office/drawing/2014/main" id="{54791655-4558-A948-9401-7E2ABB0D8881}"/>
              </a:ext>
            </a:extLst>
          </p:cNvPr>
          <p:cNvPicPr>
            <a:picLocks noChangeAspect="1"/>
          </p:cNvPicPr>
          <p:nvPr/>
        </p:nvPicPr>
        <p:blipFill>
          <a:blip r:embed="rId2"/>
          <a:stretch>
            <a:fillRect/>
          </a:stretch>
        </p:blipFill>
        <p:spPr>
          <a:xfrm>
            <a:off x="1561877" y="1484784"/>
            <a:ext cx="8496944" cy="4388532"/>
          </a:xfrm>
          <a:prstGeom prst="rect">
            <a:avLst/>
          </a:prstGeom>
        </p:spPr>
      </p:pic>
    </p:spTree>
    <p:extLst>
      <p:ext uri="{BB962C8B-B14F-4D97-AF65-F5344CB8AC3E}">
        <p14:creationId xmlns:p14="http://schemas.microsoft.com/office/powerpoint/2010/main" val="148747370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zh-CN" altLang="en-US" dirty="0"/>
              <a:t>参考文献</a:t>
            </a:r>
            <a:endParaRPr lang="en-US" dirty="0"/>
          </a:p>
        </p:txBody>
      </p:sp>
      <p:sp>
        <p:nvSpPr>
          <p:cNvPr id="6" name="Text Placeholder 5"/>
          <p:cNvSpPr>
            <a:spLocks noGrp="1"/>
          </p:cNvSpPr>
          <p:nvPr>
            <p:ph sz="half" idx="1"/>
          </p:nvPr>
        </p:nvSpPr>
        <p:spPr/>
        <p:txBody>
          <a:bodyPr/>
          <a:lstStyle/>
          <a:p>
            <a:pPr marL="404813" indent="-395288">
              <a:buFont typeface="+mj-lt"/>
              <a:buAutoNum type="arabicPeriod"/>
            </a:pPr>
            <a:endParaRPr lang="en-US" sz="1200" dirty="0"/>
          </a:p>
        </p:txBody>
      </p:sp>
    </p:spTree>
    <p:extLst>
      <p:ext uri="{BB962C8B-B14F-4D97-AF65-F5344CB8AC3E}">
        <p14:creationId xmlns:p14="http://schemas.microsoft.com/office/powerpoint/2010/main" val="26201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10738320" cy="4739402"/>
          </a:xfrm>
          <a:prstGeom prst="rect">
            <a:avLst/>
          </a:prstGeom>
          <a:noFill/>
        </p:spPr>
        <p:txBody>
          <a:bodyPr numCol="2"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lnSpc>
                <a:spcPct val="130000"/>
              </a:lnSpc>
              <a:buFont typeface="+mj-lt"/>
              <a:buAutoNum type="arabicPeriod"/>
            </a:pPr>
            <a:r>
              <a:rPr lang="zh-CN" altLang="en-US" sz="2400" b="1" dirty="0">
                <a:solidFill>
                  <a:srgbClr val="374154"/>
                </a:solidFill>
                <a:latin typeface="Gill Sans MT" panose="020B0502020104020203" pitchFamily="34" charset="0"/>
              </a:rPr>
              <a:t>推理系统介绍</a:t>
            </a:r>
            <a:endParaRPr lang="en-US" altLang="zh-CN" sz="2400" b="1"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推理系统与推理引擎</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推理系统的工作流程</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推理系统生命周期管理</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推理引擎介绍</a:t>
            </a:r>
            <a:endParaRPr lang="en-US" altLang="zh-CN" sz="2000" dirty="0">
              <a:solidFill>
                <a:srgbClr val="374154"/>
              </a:solidFill>
              <a:latin typeface="Gill Sans MT" panose="020B0502020104020203" pitchFamily="34" charset="0"/>
            </a:endParaRPr>
          </a:p>
          <a:p>
            <a:pPr marL="457200" indent="-457200">
              <a:lnSpc>
                <a:spcPct val="130000"/>
              </a:lnSpc>
              <a:buFont typeface="+mj-lt"/>
              <a:buAutoNum type="arabicPeriod"/>
            </a:pPr>
            <a:r>
              <a:rPr lang="zh-CN" altLang="en-US" sz="2400" b="1" dirty="0">
                <a:solidFill>
                  <a:srgbClr val="374154"/>
                </a:solidFill>
                <a:latin typeface="Gill Sans MT" panose="020B0502020104020203" pitchFamily="34" charset="0"/>
              </a:rPr>
              <a:t>模型小型化</a:t>
            </a:r>
            <a:endParaRPr lang="en-US" altLang="zh-CN" sz="2400" b="1"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en-US" altLang="zh-CN" sz="2000" dirty="0">
                <a:solidFill>
                  <a:srgbClr val="374154"/>
                </a:solidFill>
                <a:latin typeface="Gill Sans MT" panose="020B0502020104020203" pitchFamily="34" charset="0"/>
              </a:rPr>
              <a:t>NAS</a:t>
            </a:r>
            <a:r>
              <a:rPr lang="zh-CN" altLang="en-US" sz="2000" dirty="0">
                <a:solidFill>
                  <a:srgbClr val="374154"/>
                </a:solidFill>
                <a:latin typeface="Gill Sans MT" panose="020B0502020104020203" pitchFamily="34" charset="0"/>
              </a:rPr>
              <a:t>神经网络搜索</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en-US" altLang="zh-CN" sz="2000" dirty="0">
                <a:solidFill>
                  <a:srgbClr val="374154"/>
                </a:solidFill>
                <a:latin typeface="Gill Sans MT" panose="020B0502020104020203" pitchFamily="34" charset="0"/>
              </a:rPr>
              <a:t>CNN</a:t>
            </a:r>
            <a:r>
              <a:rPr lang="zh-CN" altLang="en-US" sz="2000" dirty="0">
                <a:solidFill>
                  <a:srgbClr val="374154"/>
                </a:solidFill>
                <a:latin typeface="Gill Sans MT" panose="020B0502020104020203" pitchFamily="34" charset="0"/>
              </a:rPr>
              <a:t>小型化结构</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en-US" altLang="zh-CN" sz="2000" dirty="0">
                <a:solidFill>
                  <a:srgbClr val="374154"/>
                </a:solidFill>
                <a:latin typeface="Gill Sans MT" panose="020B0502020104020203" pitchFamily="34" charset="0"/>
              </a:rPr>
              <a:t>Transform</a:t>
            </a:r>
            <a:r>
              <a:rPr lang="zh-CN" altLang="en-US" sz="2000" dirty="0">
                <a:solidFill>
                  <a:srgbClr val="374154"/>
                </a:solidFill>
                <a:latin typeface="Gill Sans MT" panose="020B0502020104020203" pitchFamily="34" charset="0"/>
              </a:rPr>
              <a:t>小型化结构</a:t>
            </a:r>
            <a:endParaRPr lang="en-US" altLang="zh-CN" sz="2000" dirty="0">
              <a:solidFill>
                <a:srgbClr val="374154"/>
              </a:solidFill>
              <a:latin typeface="Gill Sans MT" panose="020B0502020104020203" pitchFamily="34" charset="0"/>
            </a:endParaRPr>
          </a:p>
          <a:p>
            <a:pPr marL="457200" indent="-457200">
              <a:lnSpc>
                <a:spcPct val="130000"/>
              </a:lnSpc>
              <a:buFont typeface="+mj-lt"/>
              <a:buAutoNum type="arabicPeriod" startAt="3"/>
            </a:pPr>
            <a:r>
              <a:rPr lang="zh-CN" altLang="en-US" sz="2400" b="1" dirty="0">
                <a:solidFill>
                  <a:srgbClr val="374154"/>
                </a:solidFill>
                <a:latin typeface="Gill Sans MT" panose="020B0502020104020203" pitchFamily="34" charset="0"/>
              </a:rPr>
              <a:t>离线优化压缩</a:t>
            </a:r>
            <a:endParaRPr lang="en-US" altLang="zh-CN" sz="2400" b="1"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低比特量化</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模型剪枝</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知识蒸馏</a:t>
            </a:r>
            <a:endParaRPr lang="en-US" altLang="zh-CN" sz="2000" dirty="0">
              <a:solidFill>
                <a:srgbClr val="374154"/>
              </a:solidFill>
              <a:latin typeface="Gill Sans MT" panose="020B0502020104020203" pitchFamily="34" charset="0"/>
            </a:endParaRPr>
          </a:p>
          <a:p>
            <a:pPr marL="457200" indent="-457200">
              <a:lnSpc>
                <a:spcPct val="130000"/>
              </a:lnSpc>
              <a:buFont typeface="+mj-lt"/>
              <a:buAutoNum type="arabicPeriod" startAt="3"/>
            </a:pPr>
            <a:r>
              <a:rPr lang="zh-CN" altLang="en-US" sz="2400" b="1" dirty="0">
                <a:solidFill>
                  <a:srgbClr val="374154"/>
                </a:solidFill>
                <a:latin typeface="Gill Sans MT" panose="020B0502020104020203" pitchFamily="34" charset="0"/>
              </a:rPr>
              <a:t>模型转换与优化</a:t>
            </a:r>
            <a:endParaRPr lang="en-US" altLang="zh-CN" sz="2400" b="1"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模型格式转换</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模型离线优化（算子融合</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重排</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替换）</a:t>
            </a:r>
            <a:endParaRPr lang="en-US" altLang="zh-CN" sz="2000" dirty="0">
              <a:solidFill>
                <a:srgbClr val="374154"/>
              </a:solidFill>
              <a:latin typeface="Gill Sans MT" panose="020B0502020104020203" pitchFamily="34" charset="0"/>
            </a:endParaRPr>
          </a:p>
          <a:p>
            <a:pPr marL="457200" lvl="1" indent="-457200">
              <a:lnSpc>
                <a:spcPct val="130000"/>
              </a:lnSpc>
              <a:buFont typeface="+mj-lt"/>
              <a:buAutoNum type="arabicPeriod" startAt="5"/>
            </a:pPr>
            <a:r>
              <a:rPr lang="zh-CN" altLang="en-US" sz="2400" b="1" dirty="0">
                <a:solidFill>
                  <a:srgbClr val="374154"/>
                </a:solidFill>
                <a:latin typeface="Gill Sans MT" panose="020B0502020104020203" pitchFamily="34" charset="0"/>
              </a:rPr>
              <a:t>在线优化与</a:t>
            </a:r>
            <a:r>
              <a:rPr lang="en-US" altLang="zh-CN" sz="2400" b="1" dirty="0">
                <a:solidFill>
                  <a:srgbClr val="374154"/>
                </a:solidFill>
                <a:latin typeface="Gill Sans MT" panose="020B0502020104020203" pitchFamily="34" charset="0"/>
              </a:rPr>
              <a:t>Runtime</a:t>
            </a:r>
            <a:endParaRPr lang="en-US" altLang="zh-CN" sz="2000" dirty="0">
              <a:solidFill>
                <a:srgbClr val="374154"/>
              </a:solidFill>
              <a:latin typeface="Gill Sans MT" panose="020B0502020104020203" pitchFamily="34" charset="0"/>
            </a:endParaRPr>
          </a:p>
          <a:p>
            <a:pPr lvl="1">
              <a:lnSpc>
                <a:spcPct val="130000"/>
              </a:lnSpc>
              <a:buFont typeface="Arial" panose="020B0604020202020204" pitchFamily="34" charset="0"/>
              <a:buChar char="•"/>
            </a:pPr>
            <a:r>
              <a:rPr lang="zh-CN" altLang="en-US" sz="2000" dirty="0">
                <a:solidFill>
                  <a:srgbClr val="374154"/>
                </a:solidFill>
                <a:latin typeface="Gill Sans MT" panose="020B0502020104020203" pitchFamily="34" charset="0"/>
              </a:rPr>
              <a:t>动态</a:t>
            </a:r>
            <a:r>
              <a:rPr lang="en-US" altLang="zh-CN" sz="2000" dirty="0">
                <a:solidFill>
                  <a:srgbClr val="374154"/>
                </a:solidFill>
                <a:latin typeface="Gill Sans MT" panose="020B0502020104020203" pitchFamily="34" charset="0"/>
              </a:rPr>
              <a:t>batch</a:t>
            </a:r>
          </a:p>
          <a:p>
            <a:pPr lvl="1">
              <a:lnSpc>
                <a:spcPct val="130000"/>
              </a:lnSpc>
              <a:buFont typeface="Arial" panose="020B0604020202020204" pitchFamily="34" charset="0"/>
              <a:buChar char="•"/>
            </a:pPr>
            <a:r>
              <a:rPr lang="en-US" altLang="zh-CN" sz="2000" dirty="0">
                <a:solidFill>
                  <a:srgbClr val="374154"/>
                </a:solidFill>
                <a:latin typeface="Gill Sans MT" panose="020B0502020104020203" pitchFamily="34" charset="0"/>
              </a:rPr>
              <a:t>bin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Packing</a:t>
            </a: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61928314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10594304" cy="4739402"/>
          </a:xfrm>
          <a:prstGeom prst="rect">
            <a:avLst/>
          </a:prstGeom>
          <a:noFill/>
        </p:spPr>
        <p:txBody>
          <a:bodyPr numCol="1"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lvl="1" indent="-457200">
              <a:buFont typeface="+mj-lt"/>
              <a:buAutoNum type="arabicPeriod"/>
            </a:pPr>
            <a:r>
              <a:rPr lang="zh-CN" altLang="en-US" sz="2400" b="1" dirty="0">
                <a:solidFill>
                  <a:srgbClr val="374154"/>
                </a:solidFill>
                <a:latin typeface="Gill Sans MT" panose="020B0502020104020203" pitchFamily="34" charset="0"/>
              </a:rPr>
              <a:t>模型格式转换</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Challenges and objectives</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挑战与目标</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protobuffer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flatbuffer</a:t>
            </a:r>
            <a:r>
              <a:rPr lang="zh-CN" altLang="en-US" sz="2000" dirty="0">
                <a:solidFill>
                  <a:srgbClr val="374154"/>
                </a:solidFill>
                <a:latin typeface="Gill Sans MT" panose="020B0502020104020203" pitchFamily="34" charset="0"/>
              </a:rPr>
              <a:t> 文件格式</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Principle and architecture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转换模块原理与架构 </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ONNX Introduction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ONNX</a:t>
            </a:r>
            <a:r>
              <a:rPr lang="zh-CN" altLang="en-US" sz="2000" dirty="0">
                <a:solidFill>
                  <a:srgbClr val="374154"/>
                </a:solidFill>
                <a:latin typeface="Gill Sans MT" panose="020B0502020104020203" pitchFamily="34" charset="0"/>
              </a:rPr>
              <a:t> 转换介绍</a:t>
            </a: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12635178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4491" y="1484784"/>
            <a:ext cx="2808312" cy="792088"/>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118016661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r>
              <a:rPr lang="zh-CN" altLang="en-US" sz="9600" b="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挑战与目标</a:t>
            </a:r>
            <a:endParaRPr kumimoji="1" lang="zh-CN" altLang="en-US" sz="9600" b="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34096104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EE43E42-0F5F-8144-A3DF-E8EDD0648BA6}"/>
              </a:ext>
            </a:extLst>
          </p:cNvPr>
          <p:cNvSpPr>
            <a:spLocks noGrp="1"/>
          </p:cNvSpPr>
          <p:nvPr>
            <p:ph type="title"/>
          </p:nvPr>
        </p:nvSpPr>
        <p:spPr/>
        <p:txBody>
          <a:bodyPr/>
          <a:lstStyle/>
          <a:p>
            <a:r>
              <a:rPr lang="en-US" altLang="zh-CN" dirty="0"/>
              <a:t>Challenge</a:t>
            </a:r>
            <a:endParaRPr lang="zh-CN" altLang="en-US" dirty="0"/>
          </a:p>
        </p:txBody>
      </p:sp>
      <p:sp>
        <p:nvSpPr>
          <p:cNvPr id="6" name="内容占位符 5">
            <a:extLst>
              <a:ext uri="{FF2B5EF4-FFF2-40B4-BE49-F238E27FC236}">
                <a16:creationId xmlns:a16="http://schemas.microsoft.com/office/drawing/2014/main" id="{B9AA1024-FF61-AD4A-87F4-5C067193FEE8}"/>
              </a:ext>
            </a:extLst>
          </p:cNvPr>
          <p:cNvSpPr>
            <a:spLocks noGrp="1"/>
          </p:cNvSpPr>
          <p:nvPr>
            <p:ph sz="half" idx="1"/>
          </p:nvPr>
        </p:nvSpPr>
        <p:spPr/>
        <p:txBody>
          <a:bodyPr/>
          <a:lstStyle/>
          <a:p>
            <a:pPr marL="457200" indent="-457200">
              <a:buFont typeface="+mj-lt"/>
              <a:buAutoNum type="arabicPeriod"/>
            </a:pPr>
            <a:r>
              <a:rPr lang="en-US" altLang="zh-CN" dirty="0">
                <a:latin typeface="Gill Sans MT" panose="020B0502020104020203" pitchFamily="34" charset="0"/>
              </a:rPr>
              <a:t>AI </a:t>
            </a:r>
            <a:r>
              <a:rPr lang="zh-CN" altLang="en-US" dirty="0">
                <a:latin typeface="Gill Sans MT" panose="020B0502020104020203" pitchFamily="34" charset="0"/>
              </a:rPr>
              <a:t>模型本身包含众多算子，推理引擎需要用有限算子实现不同框架 </a:t>
            </a:r>
            <a:r>
              <a:rPr lang="en-US" altLang="zh-CN" dirty="0">
                <a:latin typeface="Gill Sans MT" panose="020B0502020104020203" pitchFamily="34" charset="0"/>
              </a:rPr>
              <a:t>AI </a:t>
            </a:r>
            <a:r>
              <a:rPr lang="zh-CN" altLang="en-US" dirty="0">
                <a:latin typeface="Gill Sans MT" panose="020B0502020104020203" pitchFamily="34" charset="0"/>
              </a:rPr>
              <a:t>模型所需要的算子。</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支持 </a:t>
            </a:r>
            <a:r>
              <a:rPr lang="en-US" altLang="zh-CN" dirty="0">
                <a:latin typeface="Gill Sans MT" panose="020B0502020104020203" pitchFamily="34" charset="0"/>
              </a:rPr>
              <a:t>Tensorflow</a:t>
            </a:r>
            <a:r>
              <a:rPr lang="zh-CN" altLang="en-US" dirty="0">
                <a:latin typeface="Gill Sans MT" panose="020B0502020104020203" pitchFamily="34" charset="0"/>
              </a:rPr>
              <a:t>、</a:t>
            </a:r>
            <a:r>
              <a:rPr lang="en-US" altLang="zh-CN" dirty="0">
                <a:latin typeface="Gill Sans MT" panose="020B0502020104020203" pitchFamily="34" charset="0"/>
              </a:rPr>
              <a:t>PyTorch</a:t>
            </a:r>
            <a:r>
              <a:rPr lang="zh-CN" altLang="en-US" dirty="0">
                <a:latin typeface="Gill Sans MT" panose="020B0502020104020203" pitchFamily="34" charset="0"/>
              </a:rPr>
              <a:t>、</a:t>
            </a:r>
            <a:r>
              <a:rPr lang="en-US" altLang="zh-CN" dirty="0">
                <a:latin typeface="Gill Sans MT" panose="020B0502020104020203" pitchFamily="34" charset="0"/>
              </a:rPr>
              <a:t>MindSpore</a:t>
            </a:r>
            <a:r>
              <a:rPr lang="zh-CN" altLang="en-US" dirty="0">
                <a:latin typeface="Gill Sans MT" panose="020B0502020104020203" pitchFamily="34" charset="0"/>
              </a:rPr>
              <a:t>、</a:t>
            </a:r>
            <a:r>
              <a:rPr lang="en-US" altLang="zh-CN" dirty="0">
                <a:latin typeface="Gill Sans MT" panose="020B0502020104020203" pitchFamily="34" charset="0"/>
              </a:rPr>
              <a:t>ONNX </a:t>
            </a:r>
            <a:r>
              <a:rPr lang="zh-CN" altLang="en-US" dirty="0">
                <a:latin typeface="Gill Sans MT" panose="020B0502020104020203" pitchFamily="34" charset="0"/>
              </a:rPr>
              <a:t>等主流模型文件格式。</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支持 </a:t>
            </a:r>
            <a:r>
              <a:rPr lang="en-US" altLang="zh-CN" dirty="0">
                <a:latin typeface="Gill Sans MT" panose="020B0502020104020203" pitchFamily="34" charset="0"/>
              </a:rPr>
              <a:t>CNN / RNN / GAN / Transformer </a:t>
            </a:r>
            <a:r>
              <a:rPr lang="zh-CN" altLang="en-US" dirty="0">
                <a:latin typeface="Gill Sans MT" panose="020B0502020104020203" pitchFamily="34" charset="0"/>
              </a:rPr>
              <a:t>等主流网络结构。</a:t>
            </a:r>
          </a:p>
          <a:p>
            <a:pPr marL="457200" indent="-457200">
              <a:lnSpc>
                <a:spcPct val="150000"/>
              </a:lnSpc>
              <a:buFont typeface="+mj-lt"/>
              <a:buAutoNum type="arabicPeriod"/>
            </a:pPr>
            <a:r>
              <a:rPr lang="zh-CN" altLang="en-US" dirty="0">
                <a:latin typeface="Gill Sans MT" panose="020B0502020104020203" pitchFamily="34" charset="0"/>
              </a:rPr>
              <a:t>支持多输入多输出，任意维度输入输出，支持动态输入，支持带控制流的模型。</a:t>
            </a:r>
          </a:p>
          <a:p>
            <a:pPr marL="457200" indent="-457200">
              <a:buFont typeface="+mj-lt"/>
              <a:buAutoNum type="arabicPeriod"/>
            </a:pPr>
            <a:endParaRPr lang="zh-CN" altLang="en-US" dirty="0"/>
          </a:p>
        </p:txBody>
      </p:sp>
    </p:spTree>
    <p:extLst>
      <p:ext uri="{BB962C8B-B14F-4D97-AF65-F5344CB8AC3E}">
        <p14:creationId xmlns:p14="http://schemas.microsoft.com/office/powerpoint/2010/main" val="208123890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r>
              <a:rPr lang="zh-CN" altLang="en-US" sz="9600" b="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文件格式</a:t>
            </a:r>
            <a:endParaRPr kumimoji="1" lang="zh-CN" altLang="en-US" sz="9600" b="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171585297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r>
              <a:rPr lang="zh-CN" altLang="en-US" sz="9600" b="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转换模块</a:t>
            </a:r>
            <a:endParaRPr lang="en-US" altLang="zh-CN" sz="9600" b="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endParaRPr>
          </a:p>
          <a:p>
            <a:pPr algn="ctr"/>
            <a:r>
              <a:rPr kumimoji="1" lang="zh-CN" altLang="en-US" sz="9600" b="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架构与原理</a:t>
            </a:r>
            <a:endParaRPr kumimoji="1" lang="zh-CN" altLang="en-US" sz="9600" b="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169596235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r>
              <a:rPr lang="en-US" altLang="zh-CN" sz="9600" b="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ONNX</a:t>
            </a:r>
            <a:endParaRPr kumimoji="1" lang="zh-CN" altLang="en-US" sz="9600" b="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71373052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30431</TotalTime>
  <Words>243</Words>
  <Application>Microsoft Macintosh PowerPoint</Application>
  <PresentationFormat>自定义</PresentationFormat>
  <Paragraphs>47</Paragraphs>
  <Slides>12</Slides>
  <Notes>2</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12</vt:i4>
      </vt:variant>
    </vt:vector>
  </HeadingPairs>
  <TitlesOfParts>
    <vt:vector size="34" baseType="lpstr">
      <vt:lpstr>黑体</vt:lpstr>
      <vt:lpstr>华文细黑</vt:lpstr>
      <vt:lpstr>Microsoft YaHei</vt:lpstr>
      <vt:lpstr>Microsoft YaHei</vt:lpstr>
      <vt:lpstr>FrutigerNext LT Bold</vt:lpstr>
      <vt:lpstr>FrutigerNext LT Light</vt:lpstr>
      <vt:lpstr>FrutigerNext LT Medium</vt:lpstr>
      <vt:lpstr>GEETYPE-SkyGB-Flash Reguar</vt:lpstr>
      <vt:lpstr>Segoe UI</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推理系统系列模型转换与优化</vt:lpstr>
      <vt:lpstr>PowerPoint 演示文稿</vt:lpstr>
      <vt:lpstr>PowerPoint 演示文稿</vt:lpstr>
      <vt:lpstr>推理引擎架构</vt:lpstr>
      <vt:lpstr>PowerPoint 演示文稿</vt:lpstr>
      <vt:lpstr>Challenge</vt:lpstr>
      <vt:lpstr>PowerPoint 演示文稿</vt:lpstr>
      <vt:lpstr>PowerPoint 演示文稿</vt:lpstr>
      <vt:lpstr>PowerPoint 演示文稿</vt:lpstr>
      <vt:lpstr>开发推理程序</vt:lpstr>
      <vt:lpstr>参考文献</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4893</cp:revision>
  <dcterms:created xsi:type="dcterms:W3CDTF">2015-01-14T10:38:57Z</dcterms:created>
  <dcterms:modified xsi:type="dcterms:W3CDTF">2023-01-14T15:18:23Z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