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1836" r:id="rId8"/>
    <p:sldId id="1744" r:id="rId9"/>
    <p:sldId id="2058" r:id="rId10"/>
    <p:sldId id="2059" r:id="rId11"/>
    <p:sldId id="2068" r:id="rId12"/>
    <p:sldId id="206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C00000"/>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2023/1/18</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1/18/23 10:52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49169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1/18/23 10:52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1125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721389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模型小型化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CNN</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 小型化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推理系统与推理引擎区别</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推理系统介绍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基础参数概念</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27762290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深度学习模型发展</a:t>
            </a:r>
            <a:endParaRPr lang="en-US" dirty="0"/>
          </a:p>
        </p:txBody>
      </p:sp>
      <p:pic>
        <p:nvPicPr>
          <p:cNvPr id="7" name="图片 6">
            <a:extLst>
              <a:ext uri="{FF2B5EF4-FFF2-40B4-BE49-F238E27FC236}">
                <a16:creationId xmlns:a16="http://schemas.microsoft.com/office/drawing/2014/main" id="{C2FB011B-6EA2-0245-AF45-0CAF7BAC4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50736" y="1412776"/>
            <a:ext cx="7291816" cy="4379362"/>
          </a:xfrm>
          <a:prstGeom prst="rect">
            <a:avLst/>
          </a:prstGeom>
        </p:spPr>
      </p:pic>
      <p:pic>
        <p:nvPicPr>
          <p:cNvPr id="5"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B7419B06-E662-864A-B66A-18B112D0C4D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93726" y="1727060"/>
            <a:ext cx="4217381" cy="40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5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深度学习模型发展</a:t>
            </a:r>
            <a:endParaRPr lang="en-US" dirty="0"/>
          </a:p>
        </p:txBody>
      </p:sp>
      <p:pic>
        <p:nvPicPr>
          <p:cNvPr id="5"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B7419B06-E662-864A-B66A-18B112D0C4D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18061" y="1124744"/>
            <a:ext cx="5760640" cy="555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1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8D908-F081-E240-B5E3-82E49A14CDDD}"/>
              </a:ext>
            </a:extLst>
          </p:cNvPr>
          <p:cNvSpPr>
            <a:spLocks noGrp="1"/>
          </p:cNvSpPr>
          <p:nvPr>
            <p:ph type="title"/>
          </p:nvPr>
        </p:nvSpPr>
        <p:spPr/>
        <p:txBody>
          <a:bodyPr/>
          <a:lstStyle/>
          <a:p>
            <a:r>
              <a:rPr kumimoji="1" lang="zh-CN" altLang="en-US" dirty="0"/>
              <a:t>轻量级模型</a:t>
            </a:r>
          </a:p>
        </p:txBody>
      </p:sp>
      <p:sp>
        <p:nvSpPr>
          <p:cNvPr id="3" name="内容占位符 2">
            <a:extLst>
              <a:ext uri="{FF2B5EF4-FFF2-40B4-BE49-F238E27FC236}">
                <a16:creationId xmlns:a16="http://schemas.microsoft.com/office/drawing/2014/main" id="{EF3E4633-CE2D-534F-8D66-17C3A91EC87D}"/>
              </a:ext>
            </a:extLst>
          </p:cNvPr>
          <p:cNvSpPr>
            <a:spLocks noGrp="1"/>
          </p:cNvSpPr>
          <p:nvPr>
            <p:ph sz="half" idx="1"/>
          </p:nvPr>
        </p:nvSpPr>
        <p:spPr/>
        <p:txBody>
          <a:bodyPr/>
          <a:lstStyle/>
          <a:p>
            <a:pPr marL="457200" indent="-457200">
              <a:buFont typeface="+mj-lt"/>
              <a:buAutoNum type="arabicPeriod"/>
            </a:pPr>
            <a:r>
              <a:rPr lang="en-US" altLang="zh-CN" dirty="0">
                <a:solidFill>
                  <a:srgbClr val="C00000"/>
                </a:solidFill>
                <a:latin typeface="Gill Sans MT" panose="020B0502020104020203" pitchFamily="34" charset="0"/>
              </a:rPr>
              <a:t>SqueezeNet</a:t>
            </a:r>
            <a:r>
              <a:rPr kumimoji="1" lang="zh-CN" altLang="en-US" dirty="0">
                <a:solidFill>
                  <a:srgbClr val="C00000"/>
                </a:solidFill>
                <a:latin typeface="Gill Sans MT" panose="020B0502020104020203" pitchFamily="34" charset="0"/>
              </a:rPr>
              <a:t> 系列（</a:t>
            </a:r>
            <a:r>
              <a:rPr kumimoji="1" lang="en-US" altLang="zh-CN" dirty="0">
                <a:solidFill>
                  <a:srgbClr val="C00000"/>
                </a:solidFill>
                <a:latin typeface="Gill Sans MT" panose="020B0502020104020203" pitchFamily="34" charset="0"/>
              </a:rPr>
              <a:t>2016</a:t>
            </a:r>
            <a:r>
              <a:rPr kumimoji="1" lang="zh-CN" altLang="en-US" dirty="0">
                <a:solidFill>
                  <a:srgbClr val="C00000"/>
                </a:solidFill>
                <a:latin typeface="Gill Sans MT" panose="020B0502020104020203" pitchFamily="34" charset="0"/>
              </a:rPr>
              <a:t>）</a:t>
            </a:r>
            <a:endParaRPr kumimoji="1"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ShuffleNet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2017</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MobileNet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2017</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ESPnet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2018</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a:solidFill>
                  <a:srgbClr val="C00000"/>
                </a:solidFill>
                <a:latin typeface="Gill Sans MT" panose="020B0502020104020203" pitchFamily="34" charset="0"/>
              </a:rPr>
              <a:t>FBNet</a:t>
            </a:r>
            <a:r>
              <a:rPr lang="zh-CN" altLang="en-US" dirty="0">
                <a:solidFill>
                  <a:srgbClr val="C00000"/>
                </a:solidFill>
                <a:latin typeface="Gill Sans MT" panose="020B0502020104020203" pitchFamily="34" charset="0"/>
              </a:rPr>
              <a:t>系列（</a:t>
            </a:r>
            <a:r>
              <a:rPr lang="en-US" altLang="zh-CN" dirty="0">
                <a:solidFill>
                  <a:srgbClr val="C00000"/>
                </a:solidFill>
                <a:latin typeface="Gill Sans MT" panose="020B0502020104020203" pitchFamily="34" charset="0"/>
              </a:rPr>
              <a:t>2018</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err="1">
                <a:solidFill>
                  <a:srgbClr val="C00000"/>
                </a:solidFill>
                <a:latin typeface="Gill Sans MT" panose="020B0502020104020203" pitchFamily="34" charset="0"/>
              </a:rPr>
              <a:t>EfficientNet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2019</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r>
              <a:rPr lang="en-US" altLang="zh-CN" dirty="0" err="1">
                <a:solidFill>
                  <a:srgbClr val="C00000"/>
                </a:solidFill>
                <a:latin typeface="Gill Sans MT" panose="020B0502020104020203" pitchFamily="34" charset="0"/>
              </a:rPr>
              <a:t>GhostNet</a:t>
            </a:r>
            <a:r>
              <a:rPr lang="zh-CN" altLang="en-US" dirty="0">
                <a:solidFill>
                  <a:srgbClr val="C00000"/>
                </a:solidFill>
                <a:latin typeface="Gill Sans MT" panose="020B0502020104020203" pitchFamily="34" charset="0"/>
              </a:rPr>
              <a:t> 系列（</a:t>
            </a:r>
            <a:r>
              <a:rPr lang="en-US" altLang="zh-CN" dirty="0">
                <a:solidFill>
                  <a:srgbClr val="C00000"/>
                </a:solidFill>
                <a:latin typeface="Gill Sans MT" panose="020B0502020104020203" pitchFamily="34" charset="0"/>
              </a:rPr>
              <a:t>2019</a:t>
            </a:r>
            <a:r>
              <a:rPr lang="zh-CN" altLang="en-US" dirty="0">
                <a:solidFill>
                  <a:srgbClr val="C00000"/>
                </a:solidFill>
                <a:latin typeface="Gill Sans MT" panose="020B0502020104020203" pitchFamily="34" charset="0"/>
              </a:rPr>
              <a:t>）</a:t>
            </a:r>
            <a:endParaRPr lang="en-US" altLang="zh-CN" dirty="0">
              <a:solidFill>
                <a:srgbClr val="C00000"/>
              </a:solidFill>
              <a:latin typeface="Gill Sans MT" panose="020B0502020104020203" pitchFamily="34" charset="0"/>
            </a:endParaRPr>
          </a:p>
          <a:p>
            <a:pPr marL="457200" indent="-457200">
              <a:buFont typeface="+mj-lt"/>
              <a:buAutoNum type="arabicPeriod"/>
            </a:pPr>
            <a:endParaRPr lang="en-US" altLang="zh-CN" dirty="0">
              <a:solidFill>
                <a:srgbClr val="C00000"/>
              </a:solidFill>
              <a:latin typeface="Gill Sans MT" panose="020B0502020104020203" pitchFamily="34" charset="0"/>
            </a:endParaRPr>
          </a:p>
          <a:p>
            <a:pPr marL="457200" indent="-457200">
              <a:buFont typeface="+mj-lt"/>
              <a:buAutoNum type="arabicPeriod"/>
            </a:pPr>
            <a:endParaRPr lang="en-US" altLang="zh-CN" b="1" dirty="0"/>
          </a:p>
        </p:txBody>
      </p:sp>
    </p:spTree>
    <p:extLst>
      <p:ext uri="{BB962C8B-B14F-4D97-AF65-F5344CB8AC3E}">
        <p14:creationId xmlns:p14="http://schemas.microsoft.com/office/powerpoint/2010/main" val="42238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BE03-EA24-0B4C-BAA9-26B2274B2923}"/>
              </a:ext>
            </a:extLst>
          </p:cNvPr>
          <p:cNvSpPr>
            <a:spLocks noGrp="1"/>
          </p:cNvSpPr>
          <p:nvPr>
            <p:ph type="title"/>
          </p:nvPr>
        </p:nvSpPr>
        <p:spPr/>
        <p:txBody>
          <a:bodyPr/>
          <a:lstStyle/>
          <a:p>
            <a:r>
              <a:rPr kumimoji="1" lang="en-US" altLang="zh-CN" dirty="0"/>
              <a:t>CNN</a:t>
            </a:r>
            <a:r>
              <a:rPr kumimoji="1" lang="zh-CN" altLang="en-US" dirty="0"/>
              <a:t>轻量化网络总结</a:t>
            </a:r>
          </a:p>
        </p:txBody>
      </p:sp>
      <p:sp>
        <p:nvSpPr>
          <p:cNvPr id="3" name="内容占位符 2">
            <a:extLst>
              <a:ext uri="{FF2B5EF4-FFF2-40B4-BE49-F238E27FC236}">
                <a16:creationId xmlns:a16="http://schemas.microsoft.com/office/drawing/2014/main" id="{E9D7E5D3-00AA-9349-9F2B-F49926B1F291}"/>
              </a:ext>
            </a:extLst>
          </p:cNvPr>
          <p:cNvSpPr>
            <a:spLocks noGrp="1"/>
          </p:cNvSpPr>
          <p:nvPr>
            <p:ph sz="half" idx="1"/>
          </p:nvPr>
        </p:nvSpPr>
        <p:spPr/>
        <p:txBody>
          <a:bodyPr numCol="1"/>
          <a:lstStyle/>
          <a:p>
            <a:pPr marL="0" indent="0">
              <a:buNone/>
            </a:pPr>
            <a:r>
              <a:rPr lang="zh-CN" altLang="en-US" b="1" dirty="0">
                <a:latin typeface="Gill Sans MT" panose="020B0502020104020203" pitchFamily="34" charset="0"/>
              </a:rPr>
              <a:t>卷积核方面：</a:t>
            </a:r>
          </a:p>
          <a:p>
            <a:pPr marL="457200" indent="-457200">
              <a:buFont typeface="+mj-lt"/>
              <a:buAutoNum type="arabicPeriod"/>
            </a:pPr>
            <a:r>
              <a:rPr lang="zh-CN" altLang="en-US" dirty="0">
                <a:latin typeface="Gill Sans MT" panose="020B0502020104020203" pitchFamily="34" charset="0"/>
              </a:rPr>
              <a:t>大卷积核用多个小卷积核代替</a:t>
            </a:r>
          </a:p>
          <a:p>
            <a:pPr marL="457200" indent="-457200">
              <a:buFont typeface="+mj-lt"/>
              <a:buAutoNum type="arabicPeriod"/>
            </a:pPr>
            <a:r>
              <a:rPr lang="zh-CN" altLang="en-US" dirty="0">
                <a:latin typeface="Gill Sans MT" panose="020B0502020104020203" pitchFamily="34" charset="0"/>
              </a:rPr>
              <a:t>单一尺寸卷积核用多尺寸卷积核代替</a:t>
            </a:r>
          </a:p>
          <a:p>
            <a:pPr marL="457200" indent="-457200">
              <a:buFont typeface="+mj-lt"/>
              <a:buAutoNum type="arabicPeriod"/>
            </a:pPr>
            <a:r>
              <a:rPr lang="zh-CN" altLang="en-US" dirty="0">
                <a:latin typeface="Gill Sans MT" panose="020B0502020104020203" pitchFamily="34" charset="0"/>
              </a:rPr>
              <a:t>固定形状卷积核趋于使用可变形卷积核</a:t>
            </a:r>
          </a:p>
          <a:p>
            <a:pPr marL="457200" indent="-457200">
              <a:buFont typeface="+mj-lt"/>
              <a:buAutoNum type="arabicPeriod"/>
            </a:pPr>
            <a:r>
              <a:rPr lang="zh-CN" altLang="en-US" dirty="0">
                <a:latin typeface="Gill Sans MT" panose="020B0502020104020203" pitchFamily="34" charset="0"/>
              </a:rPr>
              <a:t>使用</a:t>
            </a:r>
            <a:r>
              <a:rPr lang="en-US" altLang="zh-CN" dirty="0">
                <a:latin typeface="Gill Sans MT" panose="020B0502020104020203" pitchFamily="34" charset="0"/>
              </a:rPr>
              <a:t>1×1</a:t>
            </a:r>
            <a:r>
              <a:rPr lang="zh-CN" altLang="en-US" dirty="0">
                <a:latin typeface="Gill Sans MT" panose="020B0502020104020203" pitchFamily="34" charset="0"/>
              </a:rPr>
              <a:t>卷积核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bottleneck</a:t>
            </a:r>
            <a:r>
              <a:rPr lang="zh-CN" altLang="en-US" dirty="0">
                <a:latin typeface="Gill Sans MT" panose="020B0502020104020203" pitchFamily="34" charset="0"/>
              </a:rPr>
              <a:t>结构</a:t>
            </a:r>
          </a:p>
          <a:p>
            <a:pPr marL="0" indent="0">
              <a:buNone/>
            </a:pPr>
            <a:r>
              <a:rPr lang="zh-CN" altLang="en-US" b="1" dirty="0">
                <a:latin typeface="Gill Sans MT" panose="020B0502020104020203" pitchFamily="34" charset="0"/>
              </a:rPr>
              <a:t>卷积层通道方面：</a:t>
            </a:r>
          </a:p>
          <a:p>
            <a:pPr marL="457200" indent="-457200">
              <a:buFont typeface="+mj-lt"/>
              <a:buAutoNum type="arabicPeriod"/>
            </a:pPr>
            <a:r>
              <a:rPr lang="zh-CN" altLang="en-US" dirty="0">
                <a:latin typeface="Gill Sans MT" panose="020B0502020104020203" pitchFamily="34" charset="0"/>
              </a:rPr>
              <a:t>标准卷积用</a:t>
            </a:r>
            <a:r>
              <a:rPr lang="en-US" altLang="zh-CN" dirty="0">
                <a:latin typeface="Gill Sans MT" panose="020B0502020104020203" pitchFamily="34" charset="0"/>
              </a:rPr>
              <a:t>depthwise</a:t>
            </a:r>
            <a:r>
              <a:rPr lang="zh-CN" altLang="en-US" dirty="0">
                <a:latin typeface="Gill Sans MT" panose="020B0502020104020203" pitchFamily="34" charset="0"/>
              </a:rPr>
              <a:t>卷积代替</a:t>
            </a:r>
          </a:p>
          <a:p>
            <a:pPr marL="457200" indent="-457200">
              <a:buFont typeface="+mj-lt"/>
              <a:buAutoNum type="arabicPeriod"/>
            </a:pPr>
            <a:r>
              <a:rPr lang="zh-CN" altLang="en-US" dirty="0">
                <a:latin typeface="Gill Sans MT" panose="020B0502020104020203" pitchFamily="34" charset="0"/>
              </a:rPr>
              <a:t>使用分组卷积</a:t>
            </a:r>
          </a:p>
          <a:p>
            <a:pPr marL="457200" indent="-457200">
              <a:buFont typeface="+mj-lt"/>
              <a:buAutoNum type="arabicPeriod"/>
            </a:pPr>
            <a:r>
              <a:rPr lang="zh-CN" altLang="en-US" dirty="0">
                <a:latin typeface="Gill Sans MT" panose="020B0502020104020203" pitchFamily="34" charset="0"/>
              </a:rPr>
              <a:t>分组卷积前使用 </a:t>
            </a:r>
            <a:r>
              <a:rPr lang="en-US" altLang="zh-CN" dirty="0">
                <a:latin typeface="Gill Sans MT" panose="020B0502020104020203" pitchFamily="34" charset="0"/>
              </a:rPr>
              <a:t>channel shuffle</a:t>
            </a:r>
            <a:endParaRPr lang="zh-CN" altLang="en-US"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4. </a:t>
            </a:r>
            <a:r>
              <a:rPr lang="zh-CN" altLang="en-US" dirty="0">
                <a:latin typeface="Gill Sans MT" panose="020B0502020104020203" pitchFamily="34" charset="0"/>
              </a:rPr>
              <a:t>通道加权计算</a:t>
            </a:r>
          </a:p>
        </p:txBody>
      </p:sp>
    </p:spTree>
    <p:extLst>
      <p:ext uri="{BB962C8B-B14F-4D97-AF65-F5344CB8AC3E}">
        <p14:creationId xmlns:p14="http://schemas.microsoft.com/office/powerpoint/2010/main" val="7005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BE03-EA24-0B4C-BAA9-26B2274B2923}"/>
              </a:ext>
            </a:extLst>
          </p:cNvPr>
          <p:cNvSpPr>
            <a:spLocks noGrp="1"/>
          </p:cNvSpPr>
          <p:nvPr>
            <p:ph type="title"/>
          </p:nvPr>
        </p:nvSpPr>
        <p:spPr/>
        <p:txBody>
          <a:bodyPr/>
          <a:lstStyle/>
          <a:p>
            <a:r>
              <a:rPr kumimoji="1" lang="en-US" altLang="zh-CN" dirty="0"/>
              <a:t>CNN</a:t>
            </a:r>
            <a:r>
              <a:rPr kumimoji="1" lang="zh-CN" altLang="en-US" dirty="0"/>
              <a:t>轻量化网络总结</a:t>
            </a:r>
          </a:p>
        </p:txBody>
      </p:sp>
      <p:sp>
        <p:nvSpPr>
          <p:cNvPr id="3" name="内容占位符 2">
            <a:extLst>
              <a:ext uri="{FF2B5EF4-FFF2-40B4-BE49-F238E27FC236}">
                <a16:creationId xmlns:a16="http://schemas.microsoft.com/office/drawing/2014/main" id="{E9D7E5D3-00AA-9349-9F2B-F49926B1F291}"/>
              </a:ext>
            </a:extLst>
          </p:cNvPr>
          <p:cNvSpPr>
            <a:spLocks noGrp="1"/>
          </p:cNvSpPr>
          <p:nvPr>
            <p:ph sz="half" idx="1"/>
          </p:nvPr>
        </p:nvSpPr>
        <p:spPr/>
        <p:txBody>
          <a:bodyPr numCol="1"/>
          <a:lstStyle/>
          <a:p>
            <a:pPr marL="0" indent="0">
              <a:buNone/>
            </a:pPr>
            <a:r>
              <a:rPr lang="zh-CN" altLang="en-US" b="1" dirty="0">
                <a:latin typeface="Gill Sans MT" panose="020B0502020104020203" pitchFamily="34" charset="0"/>
              </a:rPr>
              <a:t>卷积层连接方面：</a:t>
            </a:r>
          </a:p>
          <a:p>
            <a:pPr marL="457200" indent="-457200">
              <a:buFont typeface="+mj-lt"/>
              <a:buAutoNum type="arabicPeriod"/>
            </a:pPr>
            <a:r>
              <a:rPr lang="zh-CN" altLang="en-US" dirty="0">
                <a:latin typeface="Gill Sans MT" panose="020B0502020104020203" pitchFamily="34" charset="0"/>
              </a:rPr>
              <a:t>使用</a:t>
            </a:r>
            <a:r>
              <a:rPr lang="en-US" altLang="zh-CN" dirty="0">
                <a:latin typeface="Gill Sans MT" panose="020B0502020104020203" pitchFamily="34" charset="0"/>
              </a:rPr>
              <a:t>skip connection</a:t>
            </a:r>
            <a:r>
              <a:rPr lang="zh-CN" altLang="en-US" dirty="0">
                <a:latin typeface="Gill Sans MT" panose="020B0502020104020203" pitchFamily="34" charset="0"/>
              </a:rPr>
              <a:t>，让模型更深</a:t>
            </a:r>
          </a:p>
          <a:p>
            <a:pPr marL="457200" indent="-457200">
              <a:buFont typeface="+mj-lt"/>
              <a:buAutoNum type="arabicPeriod"/>
            </a:pPr>
            <a:r>
              <a:rPr lang="en-US" altLang="zh-CN" dirty="0">
                <a:latin typeface="Gill Sans MT" panose="020B0502020104020203" pitchFamily="34" charset="0"/>
              </a:rPr>
              <a:t>densely connection</a:t>
            </a:r>
            <a:r>
              <a:rPr lang="zh-CN" altLang="en-US" dirty="0">
                <a:latin typeface="Gill Sans MT" panose="020B0502020104020203" pitchFamily="34" charset="0"/>
              </a:rPr>
              <a:t>，融合其它层</a:t>
            </a:r>
            <a:r>
              <a:rPr lang="zh-CN" altLang="en-US">
                <a:latin typeface="Gill Sans MT" panose="020B0502020104020203" pitchFamily="34" charset="0"/>
              </a:rPr>
              <a:t>特征输出</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2931576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34945</TotalTime>
  <Words>287</Words>
  <Application>Microsoft Macintosh PowerPoint</Application>
  <PresentationFormat>自定义</PresentationFormat>
  <Paragraphs>55</Paragraphs>
  <Slides>8</Slides>
  <Notes>3</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8</vt:i4>
      </vt:variant>
    </vt:vector>
  </HeadingPairs>
  <TitlesOfParts>
    <vt:vector size="28" baseType="lpstr">
      <vt:lpstr>黑体</vt:lpstr>
      <vt:lpstr>华文细黑</vt:lpstr>
      <vt:lpstr>微软雅黑</vt:lpstr>
      <vt:lpstr>微软雅黑</vt:lpstr>
      <vt:lpstr>FrutigerNext LT Bold</vt:lpstr>
      <vt:lpstr>FrutigerNext LT Light</vt:lpstr>
      <vt:lpstr>FrutigerNext LT Medium</vt:lpstr>
      <vt:lpstr>Segoe UI</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推理系统-模型小型化</vt:lpstr>
      <vt:lpstr>PowerPoint 演示文稿</vt:lpstr>
      <vt:lpstr>深度学习模型发展</vt:lpstr>
      <vt:lpstr>深度学习模型发展</vt:lpstr>
      <vt:lpstr>轻量级模型</vt:lpstr>
      <vt:lpstr>CNN轻量化网络总结</vt:lpstr>
      <vt:lpstr>CNN轻量化网络总结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5745</cp:revision>
  <dcterms:created xsi:type="dcterms:W3CDTF">2015-01-14T10:38:57Z</dcterms:created>
  <dcterms:modified xsi:type="dcterms:W3CDTF">2023-01-18T14:53:07Z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