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1819" r:id="rId8"/>
    <p:sldId id="1835" r:id="rId9"/>
    <p:sldId id="1837" r:id="rId10"/>
    <p:sldId id="1833" r:id="rId11"/>
    <p:sldId id="1827" r:id="rId12"/>
    <p:sldId id="1821" r:id="rId13"/>
    <p:sldId id="1809" r:id="rId14"/>
    <p:sldId id="1847" r:id="rId15"/>
    <p:sldId id="725" r:id="rId16"/>
    <p:sldId id="1849" r:id="rId17"/>
    <p:sldId id="1848" r:id="rId18"/>
    <p:sldId id="1850" r:id="rId19"/>
    <p:sldId id="1853" r:id="rId20"/>
    <p:sldId id="1854" r:id="rId21"/>
    <p:sldId id="1855" r:id="rId22"/>
    <p:sldId id="1856" r:id="rId23"/>
    <p:sldId id="1857" r:id="rId24"/>
    <p:sldId id="171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96205" autoAdjust="0"/>
  </p:normalViewPr>
  <p:slideViewPr>
    <p:cSldViewPr showGuides="1">
      <p:cViewPr varScale="1">
        <p:scale>
          <a:sx n="121" d="100"/>
          <a:sy n="121" d="100"/>
        </p:scale>
        <p:origin x="92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1/27/23 8:49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3441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1/27/23 8:49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5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0890892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hyperlink" Target="http://www.mindspore.cn/" TargetMode="Externa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onnx.ai/supported-tools" TargetMode="External"/><Relationship Id="rId7" Type="http://schemas.openxmlformats.org/officeDocument/2006/relationships/hyperlink" Target="https://onnxruntime.ai/"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alibaba/MNN" TargetMode="External"/><Relationship Id="rId5" Type="http://schemas.openxmlformats.org/officeDocument/2006/relationships/hyperlink" Target="https://gitee.com/mindspore/mindspore" TargetMode="External"/><Relationship Id="rId4" Type="http://schemas.openxmlformats.org/officeDocument/2006/relationships/hyperlink" Target="https://github.com/onnx/onnx/blob/main/docs/IR.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 </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 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模型转换</a:t>
            </a:r>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IR</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表示</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6921-47A7-3741-8782-EF9EE9937B58}"/>
              </a:ext>
            </a:extLst>
          </p:cNvPr>
          <p:cNvSpPr>
            <a:spLocks noGrp="1"/>
          </p:cNvSpPr>
          <p:nvPr>
            <p:ph type="title"/>
          </p:nvPr>
        </p:nvSpPr>
        <p:spPr/>
        <p:txBody>
          <a:bodyPr/>
          <a:lstStyle/>
          <a:p>
            <a:r>
              <a:rPr lang="zh-CN" altLang="en-US" dirty="0">
                <a:ea typeface="Microsoft YaHei" panose="020B0503020204020204" pitchFamily="34" charset="-122"/>
              </a:rPr>
              <a:t>基于计算图的</a:t>
            </a:r>
            <a:r>
              <a:rPr lang="en-US" altLang="zh-CN" dirty="0">
                <a:ea typeface="Microsoft YaHei" panose="020B0503020204020204" pitchFamily="34" charset="-122"/>
              </a:rPr>
              <a:t>AI</a:t>
            </a:r>
            <a:r>
              <a:rPr lang="zh-CN" altLang="en-US" dirty="0">
                <a:ea typeface="Microsoft YaHei" panose="020B0503020204020204" pitchFamily="34" charset="-122"/>
              </a:rPr>
              <a:t>框架：基本组成</a:t>
            </a:r>
            <a:endParaRPr lang="zh-CN" altLang="en-US" dirty="0"/>
          </a:p>
        </p:txBody>
      </p:sp>
      <p:sp>
        <p:nvSpPr>
          <p:cNvPr id="855" name="PlaceHolder 2"/>
          <p:cNvSpPr>
            <a:spLocks noGrp="1"/>
          </p:cNvSpPr>
          <p:nvPr>
            <p:ph sz="half" idx="1"/>
          </p:nvPr>
        </p:nvSpPr>
        <p:spPr>
          <a:xfrm>
            <a:off x="623635" y="1752422"/>
            <a:ext cx="4034586" cy="1296144"/>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j-ea"/>
              </a:rPr>
              <a:t>基本数据结构：</a:t>
            </a:r>
            <a:r>
              <a:rPr lang="en-US" b="1" spc="-1" dirty="0">
                <a:solidFill>
                  <a:srgbClr val="FFC000"/>
                </a:solidFill>
                <a:latin typeface="Gill Sans MT" panose="020B0502020104020203" pitchFamily="34" charset="0"/>
                <a:ea typeface="+mj-ea"/>
              </a:rPr>
              <a:t>Tensor </a:t>
            </a:r>
            <a:r>
              <a:rPr lang="zh-CN" altLang="en-US" b="1" spc="-1" dirty="0">
                <a:solidFill>
                  <a:srgbClr val="FFC000"/>
                </a:solidFill>
                <a:latin typeface="Gill Sans MT" panose="020B0502020104020203" pitchFamily="34" charset="0"/>
                <a:ea typeface="+mj-ea"/>
              </a:rPr>
              <a:t>张量</a:t>
            </a:r>
            <a:endParaRPr lang="en-US" b="1"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spc="-1" dirty="0">
                <a:solidFill>
                  <a:srgbClr val="384056"/>
                </a:solidFill>
                <a:latin typeface="Gill Sans MT" panose="020B0502020104020203" pitchFamily="34" charset="0"/>
                <a:ea typeface="+mj-ea"/>
              </a:rPr>
              <a:t>Tensor</a:t>
            </a:r>
            <a:r>
              <a:rPr lang="zh-CN" altLang="en-US" sz="1800" spc="-1" dirty="0">
                <a:solidFill>
                  <a:srgbClr val="384056"/>
                </a:solidFill>
                <a:latin typeface="Gill Sans MT" panose="020B0502020104020203" pitchFamily="34" charset="0"/>
                <a:ea typeface="+mj-ea"/>
              </a:rPr>
              <a:t>形状： </a:t>
            </a:r>
            <a:r>
              <a:rPr lang="en-US" sz="1800" spc="-1" dirty="0">
                <a:solidFill>
                  <a:srgbClr val="384056"/>
                </a:solidFill>
                <a:latin typeface="Gill Sans MT" panose="020B0502020104020203" pitchFamily="34" charset="0"/>
                <a:ea typeface="+mj-ea"/>
              </a:rPr>
              <a:t>[2, 3, 4</a:t>
            </a:r>
            <a:r>
              <a:rPr lang="en-US" altLang="zh-CN" sz="1800" spc="-1" dirty="0">
                <a:solidFill>
                  <a:srgbClr val="384056"/>
                </a:solidFill>
                <a:latin typeface="Gill Sans MT" panose="020B0502020104020203" pitchFamily="34" charset="0"/>
                <a:ea typeface="+mj-ea"/>
              </a:rPr>
              <a:t>,</a:t>
            </a:r>
            <a:r>
              <a:rPr lang="zh-CN" altLang="en-US" sz="1800" spc="-1" dirty="0">
                <a:solidFill>
                  <a:srgbClr val="384056"/>
                </a:solidFill>
                <a:latin typeface="Gill Sans MT" panose="020B0502020104020203" pitchFamily="34" charset="0"/>
                <a:ea typeface="+mj-ea"/>
              </a:rPr>
              <a:t> </a:t>
            </a:r>
            <a:r>
              <a:rPr lang="en-US" altLang="zh-CN" sz="1800" spc="-1" dirty="0">
                <a:solidFill>
                  <a:srgbClr val="384056"/>
                </a:solidFill>
                <a:latin typeface="Gill Sans MT" panose="020B0502020104020203" pitchFamily="34" charset="0"/>
                <a:ea typeface="+mj-ea"/>
              </a:rPr>
              <a:t>5</a:t>
            </a:r>
            <a:r>
              <a:rPr lang="en-US" sz="1800" spc="-1" dirty="0">
                <a:solidFill>
                  <a:srgbClr val="384056"/>
                </a:solidFill>
                <a:latin typeface="Gill Sans MT" panose="020B0502020104020203" pitchFamily="34" charset="0"/>
                <a:ea typeface="+mj-ea"/>
              </a:rPr>
              <a:t>]</a:t>
            </a:r>
          </a:p>
          <a:p>
            <a:pPr marL="457200" lvl="1" indent="-228600">
              <a:lnSpc>
                <a:spcPct val="130000"/>
              </a:lnSpc>
              <a:spcBef>
                <a:spcPts val="400"/>
              </a:spcBef>
              <a:buClr>
                <a:srgbClr val="1A1A1A"/>
              </a:buClr>
              <a:buSzPct val="90000"/>
              <a:buFont typeface="Wingdings" charset="2"/>
              <a:buChar char=""/>
            </a:pPr>
            <a:r>
              <a:rPr lang="zh-CN" altLang="en-US" sz="1800" spc="-1" dirty="0">
                <a:solidFill>
                  <a:srgbClr val="384056"/>
                </a:solidFill>
                <a:latin typeface="Gill Sans MT" panose="020B0502020104020203" pitchFamily="34" charset="0"/>
                <a:ea typeface="+mj-ea"/>
              </a:rPr>
              <a:t>元素类型：</a:t>
            </a:r>
            <a:r>
              <a:rPr lang="en-US" sz="1800" spc="-1" dirty="0">
                <a:solidFill>
                  <a:srgbClr val="384056"/>
                </a:solidFill>
                <a:latin typeface="Gill Sans MT" panose="020B0502020104020203" pitchFamily="34" charset="0"/>
                <a:ea typeface="+mj-ea"/>
              </a:rPr>
              <a:t>int, float, string, etc.</a:t>
            </a:r>
            <a:endParaRPr lang="en-US" sz="1800" b="0" spc="-1" dirty="0">
              <a:solidFill>
                <a:srgbClr val="384056"/>
              </a:solidFill>
              <a:latin typeface="Gill Sans MT" panose="020B0502020104020203" pitchFamily="34" charset="0"/>
              <a:ea typeface="+mj-ea"/>
            </a:endParaRPr>
          </a:p>
        </p:txBody>
      </p:sp>
      <p:graphicFrame>
        <p:nvGraphicFramePr>
          <p:cNvPr id="895" name="Table 82"/>
          <p:cNvGraphicFramePr/>
          <p:nvPr/>
        </p:nvGraphicFramePr>
        <p:xfrm>
          <a:off x="5875829" y="3871312"/>
          <a:ext cx="5335120" cy="1645920"/>
        </p:xfrm>
        <a:graphic>
          <a:graphicData uri="http://schemas.openxmlformats.org/drawingml/2006/table">
            <a:tbl>
              <a:tblPr>
                <a:tableStyleId>{6E25E649-3F16-4E02-A733-19D2CDBF48F0}</a:tableStyleId>
              </a:tblPr>
              <a:tblGrid>
                <a:gridCol w="1545277">
                  <a:extLst>
                    <a:ext uri="{9D8B030D-6E8A-4147-A177-3AD203B41FA5}">
                      <a16:colId xmlns:a16="http://schemas.microsoft.com/office/drawing/2014/main" val="20000"/>
                    </a:ext>
                  </a:extLst>
                </a:gridCol>
                <a:gridCol w="1843235">
                  <a:extLst>
                    <a:ext uri="{9D8B030D-6E8A-4147-A177-3AD203B41FA5}">
                      <a16:colId xmlns:a16="http://schemas.microsoft.com/office/drawing/2014/main" val="20001"/>
                    </a:ext>
                  </a:extLst>
                </a:gridCol>
                <a:gridCol w="1946608">
                  <a:extLst>
                    <a:ext uri="{9D8B030D-6E8A-4147-A177-3AD203B41FA5}">
                      <a16:colId xmlns:a16="http://schemas.microsoft.com/office/drawing/2014/main" val="20002"/>
                    </a:ext>
                  </a:extLst>
                </a:gridCol>
              </a:tblGrid>
              <a:tr h="165272">
                <a:tc>
                  <a:txBody>
                    <a:bodyPr/>
                    <a:lstStyle/>
                    <a:p>
                      <a:pPr algn="ctr">
                        <a:lnSpc>
                          <a:spcPct val="100000"/>
                        </a:lnSpc>
                        <a:buNone/>
                      </a:pPr>
                      <a:r>
                        <a:rPr lang="en-US" sz="1200" b="0" strike="noStrike" spc="-1" dirty="0">
                          <a:latin typeface="+mj-ea"/>
                          <a:ea typeface="+mj-ea"/>
                        </a:rPr>
                        <a:t>Add</a:t>
                      </a:r>
                    </a:p>
                  </a:txBody>
                  <a:tcPr marL="9360" marR="9360" anchor="b"/>
                </a:tc>
                <a:tc>
                  <a:txBody>
                    <a:bodyPr/>
                    <a:lstStyle/>
                    <a:p>
                      <a:pPr algn="ctr">
                        <a:lnSpc>
                          <a:spcPct val="100000"/>
                        </a:lnSpc>
                        <a:buNone/>
                      </a:pPr>
                      <a:r>
                        <a:rPr lang="en-US" sz="1200" b="0" strike="noStrike" spc="-1">
                          <a:latin typeface="+mj-ea"/>
                          <a:ea typeface="+mj-ea"/>
                        </a:rPr>
                        <a:t>Log</a:t>
                      </a:r>
                    </a:p>
                  </a:txBody>
                  <a:tcPr marL="9360" marR="9360" anchor="b"/>
                </a:tc>
                <a:tc>
                  <a:txBody>
                    <a:bodyPr/>
                    <a:lstStyle/>
                    <a:p>
                      <a:pPr algn="ctr">
                        <a:lnSpc>
                          <a:spcPct val="100000"/>
                        </a:lnSpc>
                        <a:buNone/>
                      </a:pPr>
                      <a:r>
                        <a:rPr lang="en-US" sz="1200" b="0" strike="noStrike" spc="-1" dirty="0">
                          <a:latin typeface="+mj-ea"/>
                          <a:ea typeface="+mj-ea"/>
                        </a:rPr>
                        <a:t>While</a:t>
                      </a:r>
                    </a:p>
                  </a:txBody>
                  <a:tcPr marL="9360" marR="9360" anchor="b"/>
                </a:tc>
                <a:extLst>
                  <a:ext uri="{0D108BD9-81ED-4DB2-BD59-A6C34878D82A}">
                    <a16:rowId xmlns:a16="http://schemas.microsoft.com/office/drawing/2014/main" val="10000"/>
                  </a:ext>
                </a:extLst>
              </a:tr>
              <a:tr h="165272">
                <a:tc>
                  <a:txBody>
                    <a:bodyPr/>
                    <a:lstStyle/>
                    <a:p>
                      <a:pPr algn="ctr">
                        <a:lnSpc>
                          <a:spcPct val="100000"/>
                        </a:lnSpc>
                        <a:buNone/>
                      </a:pPr>
                      <a:r>
                        <a:rPr lang="en-US" sz="1200" b="0" strike="noStrike" spc="-1" dirty="0">
                          <a:latin typeface="+mj-ea"/>
                          <a:ea typeface="+mj-ea"/>
                        </a:rPr>
                        <a:t>Sub</a:t>
                      </a:r>
                    </a:p>
                  </a:txBody>
                  <a:tcPr marL="9360" marR="9360" anchor="b"/>
                </a:tc>
                <a:tc>
                  <a:txBody>
                    <a:bodyPr/>
                    <a:lstStyle/>
                    <a:p>
                      <a:pPr algn="ctr">
                        <a:lnSpc>
                          <a:spcPct val="100000"/>
                        </a:lnSpc>
                        <a:buNone/>
                      </a:pPr>
                      <a:r>
                        <a:rPr lang="en-US" sz="1200" b="0" strike="noStrike" spc="-1">
                          <a:latin typeface="+mj-ea"/>
                          <a:ea typeface="+mj-ea"/>
                        </a:rPr>
                        <a:t>MatMul</a:t>
                      </a:r>
                    </a:p>
                  </a:txBody>
                  <a:tcPr marL="9360" marR="9360" anchor="b"/>
                </a:tc>
                <a:tc>
                  <a:txBody>
                    <a:bodyPr/>
                    <a:lstStyle/>
                    <a:p>
                      <a:pPr algn="ctr">
                        <a:lnSpc>
                          <a:spcPct val="100000"/>
                        </a:lnSpc>
                        <a:buNone/>
                      </a:pPr>
                      <a:r>
                        <a:rPr lang="en-US" sz="1200" b="0" strike="noStrike" spc="-1">
                          <a:latin typeface="+mj-ea"/>
                          <a:ea typeface="+mj-ea"/>
                        </a:rPr>
                        <a:t>Merge</a:t>
                      </a:r>
                    </a:p>
                  </a:txBody>
                  <a:tcPr marL="9360" marR="9360" anchor="b"/>
                </a:tc>
                <a:extLst>
                  <a:ext uri="{0D108BD9-81ED-4DB2-BD59-A6C34878D82A}">
                    <a16:rowId xmlns:a16="http://schemas.microsoft.com/office/drawing/2014/main" val="10001"/>
                  </a:ext>
                </a:extLst>
              </a:tr>
              <a:tr h="165272">
                <a:tc>
                  <a:txBody>
                    <a:bodyPr/>
                    <a:lstStyle/>
                    <a:p>
                      <a:pPr algn="ctr">
                        <a:lnSpc>
                          <a:spcPct val="100000"/>
                        </a:lnSpc>
                        <a:buNone/>
                      </a:pPr>
                      <a:r>
                        <a:rPr lang="en-US" sz="1200" b="0" strike="noStrike" spc="-1">
                          <a:latin typeface="+mj-ea"/>
                          <a:ea typeface="+mj-ea"/>
                        </a:rPr>
                        <a:t>Mul</a:t>
                      </a:r>
                    </a:p>
                  </a:txBody>
                  <a:tcPr marL="9360" marR="9360" anchor="b"/>
                </a:tc>
                <a:tc>
                  <a:txBody>
                    <a:bodyPr/>
                    <a:lstStyle/>
                    <a:p>
                      <a:pPr algn="ctr">
                        <a:lnSpc>
                          <a:spcPct val="100000"/>
                        </a:lnSpc>
                        <a:buNone/>
                      </a:pPr>
                      <a:r>
                        <a:rPr lang="en-US" sz="1200" b="0" strike="noStrike" spc="-1">
                          <a:latin typeface="+mj-ea"/>
                          <a:ea typeface="+mj-ea"/>
                        </a:rPr>
                        <a:t>Conv</a:t>
                      </a:r>
                    </a:p>
                  </a:txBody>
                  <a:tcPr marL="9360" marR="9360" anchor="b"/>
                </a:tc>
                <a:tc>
                  <a:txBody>
                    <a:bodyPr/>
                    <a:lstStyle/>
                    <a:p>
                      <a:pPr algn="ctr">
                        <a:lnSpc>
                          <a:spcPct val="100000"/>
                        </a:lnSpc>
                        <a:buNone/>
                      </a:pPr>
                      <a:r>
                        <a:rPr lang="en-US" sz="1200" b="0" strike="noStrike" spc="-1">
                          <a:latin typeface="+mj-ea"/>
                          <a:ea typeface="+mj-ea"/>
                        </a:rPr>
                        <a:t>BroadCast</a:t>
                      </a:r>
                    </a:p>
                  </a:txBody>
                  <a:tcPr marL="9360" marR="9360" anchor="b"/>
                </a:tc>
                <a:extLst>
                  <a:ext uri="{0D108BD9-81ED-4DB2-BD59-A6C34878D82A}">
                    <a16:rowId xmlns:a16="http://schemas.microsoft.com/office/drawing/2014/main" val="10002"/>
                  </a:ext>
                </a:extLst>
              </a:tr>
              <a:tr h="165272">
                <a:tc>
                  <a:txBody>
                    <a:bodyPr/>
                    <a:lstStyle/>
                    <a:p>
                      <a:pPr algn="ctr">
                        <a:lnSpc>
                          <a:spcPct val="100000"/>
                        </a:lnSpc>
                        <a:buNone/>
                      </a:pPr>
                      <a:r>
                        <a:rPr lang="en-US" sz="1200" b="0" strike="noStrike" spc="-1">
                          <a:latin typeface="+mj-ea"/>
                          <a:ea typeface="+mj-ea"/>
                        </a:rPr>
                        <a:t>Div</a:t>
                      </a:r>
                    </a:p>
                  </a:txBody>
                  <a:tcPr marL="9360" marR="9360" anchor="b"/>
                </a:tc>
                <a:tc>
                  <a:txBody>
                    <a:bodyPr/>
                    <a:lstStyle/>
                    <a:p>
                      <a:pPr algn="ctr">
                        <a:lnSpc>
                          <a:spcPct val="100000"/>
                        </a:lnSpc>
                        <a:buNone/>
                      </a:pPr>
                      <a:r>
                        <a:rPr lang="en-US" sz="1200" b="0" strike="noStrike" spc="-1" dirty="0">
                          <a:latin typeface="+mj-ea"/>
                          <a:ea typeface="+mj-ea"/>
                        </a:rPr>
                        <a:t>BatchNorm</a:t>
                      </a:r>
                    </a:p>
                  </a:txBody>
                  <a:tcPr marL="9360" marR="9360" anchor="b"/>
                </a:tc>
                <a:tc>
                  <a:txBody>
                    <a:bodyPr/>
                    <a:lstStyle/>
                    <a:p>
                      <a:pPr algn="ctr">
                        <a:lnSpc>
                          <a:spcPct val="100000"/>
                        </a:lnSpc>
                        <a:buNone/>
                      </a:pPr>
                      <a:r>
                        <a:rPr lang="en-US" sz="1200" b="0" strike="noStrike" spc="-1">
                          <a:latin typeface="+mj-ea"/>
                          <a:ea typeface="+mj-ea"/>
                        </a:rPr>
                        <a:t>Reduce</a:t>
                      </a:r>
                    </a:p>
                  </a:txBody>
                  <a:tcPr marL="9360" marR="9360" anchor="b"/>
                </a:tc>
                <a:extLst>
                  <a:ext uri="{0D108BD9-81ED-4DB2-BD59-A6C34878D82A}">
                    <a16:rowId xmlns:a16="http://schemas.microsoft.com/office/drawing/2014/main" val="10003"/>
                  </a:ext>
                </a:extLst>
              </a:tr>
              <a:tr h="165272">
                <a:tc>
                  <a:txBody>
                    <a:bodyPr/>
                    <a:lstStyle/>
                    <a:p>
                      <a:pPr algn="ctr">
                        <a:lnSpc>
                          <a:spcPct val="100000"/>
                        </a:lnSpc>
                        <a:buNone/>
                      </a:pPr>
                      <a:r>
                        <a:rPr lang="en-US" sz="1200" b="0" strike="noStrike" spc="-1">
                          <a:latin typeface="+mj-ea"/>
                          <a:ea typeface="+mj-ea"/>
                        </a:rPr>
                        <a:t>Relu</a:t>
                      </a:r>
                    </a:p>
                  </a:txBody>
                  <a:tcPr marL="9360" marR="9360" anchor="b"/>
                </a:tc>
                <a:tc>
                  <a:txBody>
                    <a:bodyPr/>
                    <a:lstStyle/>
                    <a:p>
                      <a:pPr algn="ctr">
                        <a:lnSpc>
                          <a:spcPct val="100000"/>
                        </a:lnSpc>
                        <a:buNone/>
                      </a:pPr>
                      <a:r>
                        <a:rPr lang="en-US" sz="1200" b="0" strike="noStrike" spc="-1">
                          <a:latin typeface="+mj-ea"/>
                          <a:ea typeface="+mj-ea"/>
                        </a:rPr>
                        <a:t>Loss</a:t>
                      </a:r>
                    </a:p>
                  </a:txBody>
                  <a:tcPr marL="9360" marR="9360" anchor="b"/>
                </a:tc>
                <a:tc>
                  <a:txBody>
                    <a:bodyPr/>
                    <a:lstStyle/>
                    <a:p>
                      <a:pPr algn="ctr">
                        <a:lnSpc>
                          <a:spcPct val="100000"/>
                        </a:lnSpc>
                        <a:buNone/>
                      </a:pPr>
                      <a:r>
                        <a:rPr lang="en-US" sz="1200" b="0" strike="noStrike" spc="-1">
                          <a:latin typeface="+mj-ea"/>
                          <a:ea typeface="+mj-ea"/>
                        </a:rPr>
                        <a:t>Map</a:t>
                      </a:r>
                    </a:p>
                  </a:txBody>
                  <a:tcPr marL="9360" marR="9360" anchor="b"/>
                </a:tc>
                <a:extLst>
                  <a:ext uri="{0D108BD9-81ED-4DB2-BD59-A6C34878D82A}">
                    <a16:rowId xmlns:a16="http://schemas.microsoft.com/office/drawing/2014/main" val="10004"/>
                  </a:ext>
                </a:extLst>
              </a:tr>
              <a:tr h="165272">
                <a:tc>
                  <a:txBody>
                    <a:bodyPr/>
                    <a:lstStyle/>
                    <a:p>
                      <a:pPr algn="ctr">
                        <a:lnSpc>
                          <a:spcPct val="100000"/>
                        </a:lnSpc>
                        <a:buNone/>
                      </a:pPr>
                      <a:r>
                        <a:rPr lang="en-US" sz="1200" b="0" strike="noStrike" spc="-1" dirty="0">
                          <a:latin typeface="+mj-ea"/>
                          <a:ea typeface="+mj-ea"/>
                        </a:rPr>
                        <a:t>Floor</a:t>
                      </a:r>
                    </a:p>
                  </a:txBody>
                  <a:tcPr marL="9360" marR="9360" anchor="b"/>
                </a:tc>
                <a:tc>
                  <a:txBody>
                    <a:bodyPr/>
                    <a:lstStyle/>
                    <a:p>
                      <a:pPr algn="ctr">
                        <a:lnSpc>
                          <a:spcPct val="100000"/>
                        </a:lnSpc>
                        <a:buNone/>
                      </a:pPr>
                      <a:r>
                        <a:rPr lang="en-US" sz="1200" b="0" strike="noStrike" spc="-1">
                          <a:latin typeface="+mj-ea"/>
                          <a:ea typeface="+mj-ea"/>
                        </a:rPr>
                        <a:t>Sigmoid</a:t>
                      </a:r>
                    </a:p>
                  </a:txBody>
                  <a:tcPr marL="9360" marR="9360" anchor="b"/>
                </a:tc>
                <a:tc>
                  <a:txBody>
                    <a:bodyPr/>
                    <a:lstStyle/>
                    <a:p>
                      <a:pPr algn="ctr">
                        <a:lnSpc>
                          <a:spcPct val="100000"/>
                        </a:lnSpc>
                        <a:buNone/>
                      </a:pPr>
                      <a:r>
                        <a:rPr lang="en-US" sz="1200" b="0" strike="noStrike" spc="-1" dirty="0">
                          <a:latin typeface="+mj-ea"/>
                          <a:ea typeface="+mj-ea"/>
                        </a:rPr>
                        <a:t>…..</a:t>
                      </a:r>
                    </a:p>
                  </a:txBody>
                  <a:tcPr marL="9360" marR="9360" anchor="b"/>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526E17F4-6987-624A-AFE9-01726864482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40732" y="1510334"/>
            <a:ext cx="2228812" cy="1692189"/>
          </a:xfrm>
          <a:prstGeom prst="rect">
            <a:avLst/>
          </a:prstGeom>
        </p:spPr>
      </p:pic>
      <p:sp>
        <p:nvSpPr>
          <p:cNvPr id="47" name="PlaceHolder 2">
            <a:extLst>
              <a:ext uri="{FF2B5EF4-FFF2-40B4-BE49-F238E27FC236}">
                <a16:creationId xmlns:a16="http://schemas.microsoft.com/office/drawing/2014/main" id="{9002A5EE-3307-FE45-80A6-7F4D8B314E2C}"/>
              </a:ext>
            </a:extLst>
          </p:cNvPr>
          <p:cNvSpPr txBox="1">
            <a:spLocks/>
          </p:cNvSpPr>
          <p:nvPr/>
        </p:nvSpPr>
        <p:spPr>
          <a:xfrm>
            <a:off x="623635" y="3901346"/>
            <a:ext cx="4456357" cy="1633655"/>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000" kern="0" spc="-1" dirty="0">
                <a:solidFill>
                  <a:srgbClr val="FFC000"/>
                </a:solidFill>
                <a:latin typeface="Gill Sans MT" panose="020B0502020104020203" pitchFamily="34" charset="0"/>
                <a:ea typeface="+mj-ea"/>
              </a:rPr>
              <a:t>基本运算单元：</a:t>
            </a:r>
            <a:r>
              <a:rPr lang="en-US" sz="2000" kern="0" spc="-1" dirty="0">
                <a:solidFill>
                  <a:srgbClr val="FFC000"/>
                </a:solidFill>
                <a:latin typeface="Gill Sans MT" panose="020B0502020104020203" pitchFamily="34" charset="0"/>
                <a:ea typeface="+mj-ea"/>
              </a:rPr>
              <a:t>Operator</a:t>
            </a:r>
            <a:r>
              <a:rPr lang="zh-CN" altLang="en-US" sz="2000" kern="0" spc="-1" dirty="0">
                <a:solidFill>
                  <a:srgbClr val="FFC000"/>
                </a:solidFill>
                <a:latin typeface="Gill Sans MT" panose="020B0502020104020203" pitchFamily="34" charset="0"/>
                <a:ea typeface="+mj-ea"/>
              </a:rPr>
              <a:t> 算子</a:t>
            </a:r>
            <a:endParaRPr lang="en-US" sz="2000" kern="0"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由最基本的代数算子组成</a:t>
            </a:r>
            <a:endParaRPr lang="en-US" altLang="zh-CN"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根据深度学习结构组成复杂算子</a:t>
            </a:r>
            <a:endParaRPr lang="en-US"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kern="0" spc="-1" dirty="0">
                <a:solidFill>
                  <a:srgbClr val="384056"/>
                </a:solidFill>
                <a:latin typeface="Gill Sans MT" panose="020B0502020104020203" pitchFamily="34" charset="0"/>
                <a:ea typeface="+mj-ea"/>
              </a:rPr>
              <a:t>N</a:t>
            </a:r>
            <a:r>
              <a:rPr lang="zh-CN" altLang="en-US" sz="1800" kern="0" spc="-1" dirty="0">
                <a:solidFill>
                  <a:srgbClr val="384056"/>
                </a:solidFill>
                <a:latin typeface="Gill Sans MT" panose="020B0502020104020203" pitchFamily="34" charset="0"/>
                <a:ea typeface="+mj-ea"/>
              </a:rPr>
              <a:t>个输入</a:t>
            </a:r>
            <a:r>
              <a:rPr lang="en-US" sz="1800" kern="0" spc="-1" dirty="0">
                <a:solidFill>
                  <a:srgbClr val="384056"/>
                </a:solidFill>
                <a:latin typeface="Gill Sans MT" panose="020B0502020104020203" pitchFamily="34" charset="0"/>
                <a:ea typeface="+mj-ea"/>
              </a:rPr>
              <a:t>Tensor</a:t>
            </a:r>
            <a:r>
              <a:rPr lang="zh-CN" altLang="en-US" sz="1800" kern="0" spc="-1" dirty="0">
                <a:solidFill>
                  <a:srgbClr val="384056"/>
                </a:solidFill>
                <a:latin typeface="Gill Sans MT" panose="020B0502020104020203" pitchFamily="34" charset="0"/>
                <a:ea typeface="+mj-ea"/>
              </a:rPr>
              <a:t>，</a:t>
            </a:r>
            <a:r>
              <a:rPr lang="en-US" sz="1800" kern="0" spc="-1" dirty="0">
                <a:solidFill>
                  <a:srgbClr val="384056"/>
                </a:solidFill>
                <a:latin typeface="Gill Sans MT" panose="020B0502020104020203" pitchFamily="34" charset="0"/>
                <a:ea typeface="+mj-ea"/>
              </a:rPr>
              <a:t>M</a:t>
            </a:r>
            <a:r>
              <a:rPr lang="zh-CN" altLang="en-US" sz="1800" kern="0" spc="-1" dirty="0">
                <a:solidFill>
                  <a:srgbClr val="384056"/>
                </a:solidFill>
                <a:latin typeface="Gill Sans MT" panose="020B0502020104020203" pitchFamily="34" charset="0"/>
                <a:ea typeface="+mj-ea"/>
              </a:rPr>
              <a:t>个输出</a:t>
            </a:r>
            <a:r>
              <a:rPr lang="en-US" sz="1800" kern="0" spc="-1" dirty="0">
                <a:solidFill>
                  <a:srgbClr val="384056"/>
                </a:solidFill>
                <a:latin typeface="Gill Sans MT" panose="020B0502020104020203" pitchFamily="34" charset="0"/>
                <a:ea typeface="+mj-ea"/>
              </a:rPr>
              <a:t>Tensor</a:t>
            </a:r>
          </a:p>
        </p:txBody>
      </p:sp>
      <p:pic>
        <p:nvPicPr>
          <p:cNvPr id="4" name="图片 3">
            <a:extLst>
              <a:ext uri="{FF2B5EF4-FFF2-40B4-BE49-F238E27FC236}">
                <a16:creationId xmlns:a16="http://schemas.microsoft.com/office/drawing/2014/main" id="{FDDA1616-35F6-D44F-8A78-C14B517B0869}"/>
              </a:ext>
            </a:extLst>
          </p:cNvPr>
          <p:cNvPicPr>
            <a:picLocks noChangeAspect="1"/>
          </p:cNvPicPr>
          <p:nvPr/>
        </p:nvPicPr>
        <p:blipFill>
          <a:blip r:embed="rId3"/>
          <a:stretch>
            <a:fillRect/>
          </a:stretch>
        </p:blipFill>
        <p:spPr>
          <a:xfrm>
            <a:off x="8619303" y="1626770"/>
            <a:ext cx="2353412" cy="1547448"/>
          </a:xfrm>
          <a:prstGeom prst="rect">
            <a:avLst/>
          </a:prstGeom>
        </p:spPr>
      </p:pic>
    </p:spTree>
    <p:extLst>
      <p:ext uri="{BB962C8B-B14F-4D97-AF65-F5344CB8AC3E}">
        <p14:creationId xmlns:p14="http://schemas.microsoft.com/office/powerpoint/2010/main" val="1105535799"/>
      </p:ext>
    </p:extLst>
  </p:cSld>
  <p:clrMapOvr>
    <a:masterClrMapping/>
  </p:clrMapOvr>
  <p:transition>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fade">
                                      <p:cBhvr additive="repl">
                                        <p:cTn id="7" dur="5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solidFill>
                  <a:srgbClr val="C00000"/>
                </a:solidFill>
              </a:rPr>
              <a:t>Question?</a:t>
            </a:r>
            <a:endParaRPr lang="zh-CN" altLang="en-US" dirty="0">
              <a:solidFill>
                <a:srgbClr val="C00000"/>
              </a:solidFill>
            </a:endParaRP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buFont typeface="+mj-lt"/>
              <a:buAutoNum type="arabicPeriod"/>
            </a:pPr>
            <a:r>
              <a:rPr lang="en-US" altLang="zh-CN" sz="2800" dirty="0">
                <a:latin typeface="Gill Sans MT" panose="020B0502020104020203" pitchFamily="34" charset="0"/>
              </a:rPr>
              <a:t>AI</a:t>
            </a:r>
            <a:r>
              <a:rPr lang="zh-CN" altLang="en-US" sz="2800" dirty="0">
                <a:latin typeface="Gill Sans MT" panose="020B0502020104020203" pitchFamily="34" charset="0"/>
              </a:rPr>
              <a:t> 框架与推理引擎的计算图有什么区别？</a:t>
            </a:r>
            <a:endParaRPr lang="en-US" altLang="zh-CN" sz="2800" dirty="0">
              <a:latin typeface="Gill Sans MT" panose="020B0502020104020203" pitchFamily="34" charset="0"/>
            </a:endParaRPr>
          </a:p>
        </p:txBody>
      </p:sp>
      <p:pic>
        <p:nvPicPr>
          <p:cNvPr id="4" name="图片 3">
            <a:extLst>
              <a:ext uri="{FF2B5EF4-FFF2-40B4-BE49-F238E27FC236}">
                <a16:creationId xmlns:a16="http://schemas.microsoft.com/office/drawing/2014/main" id="{59B3061C-12E6-1947-8D22-8FC11CFAA9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Tree>
    <p:extLst>
      <p:ext uri="{BB962C8B-B14F-4D97-AF65-F5344CB8AC3E}">
        <p14:creationId xmlns:p14="http://schemas.microsoft.com/office/powerpoint/2010/main" val="28604295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5A70DC4-9B6B-B541-881D-66D1DF048045}"/>
              </a:ext>
            </a:extLst>
          </p:cNvPr>
          <p:cNvSpPr>
            <a:spLocks noGrp="1"/>
          </p:cNvSpPr>
          <p:nvPr>
            <p:ph type="title"/>
          </p:nvPr>
        </p:nvSpPr>
        <p:spPr/>
        <p:txBody>
          <a:bodyPr/>
          <a:lstStyle/>
          <a:p>
            <a:r>
              <a:rPr lang="en-US" altLang="zh-CN" dirty="0"/>
              <a:t>AI</a:t>
            </a:r>
            <a:r>
              <a:rPr lang="zh-CN" altLang="en-US" dirty="0"/>
              <a:t>框架计算图 </a:t>
            </a:r>
            <a:r>
              <a:rPr lang="en-US" altLang="zh-CN" dirty="0"/>
              <a:t>vs</a:t>
            </a:r>
            <a:r>
              <a:rPr lang="zh-CN" altLang="en-US" dirty="0"/>
              <a:t> 推理引擎计算图</a:t>
            </a:r>
          </a:p>
        </p:txBody>
      </p:sp>
      <p:graphicFrame>
        <p:nvGraphicFramePr>
          <p:cNvPr id="7" name="内容占位符 6">
            <a:extLst>
              <a:ext uri="{FF2B5EF4-FFF2-40B4-BE49-F238E27FC236}">
                <a16:creationId xmlns:a16="http://schemas.microsoft.com/office/drawing/2014/main" id="{10C54A33-ED12-7B40-A415-3683A6E3F2A4}"/>
              </a:ext>
            </a:extLst>
          </p:cNvPr>
          <p:cNvGraphicFramePr>
            <a:graphicFrameLocks noGrp="1"/>
          </p:cNvGraphicFramePr>
          <p:nvPr>
            <p:ph sz="half" idx="1"/>
            <p:extLst>
              <p:ext uri="{D42A27DB-BD31-4B8C-83A1-F6EECF244321}">
                <p14:modId xmlns:p14="http://schemas.microsoft.com/office/powerpoint/2010/main" val="264074462"/>
              </p:ext>
            </p:extLst>
          </p:nvPr>
        </p:nvGraphicFramePr>
        <p:xfrm>
          <a:off x="623888" y="1412875"/>
          <a:ext cx="10963275" cy="4680423"/>
        </p:xfrm>
        <a:graphic>
          <a:graphicData uri="http://schemas.openxmlformats.org/drawingml/2006/table">
            <a:tbl>
              <a:tblPr firstRow="1" bandRow="1">
                <a:tableStyleId>{EB344D84-9AFB-497E-A393-DC336BA19D2E}</a:tableStyleId>
              </a:tblPr>
              <a:tblGrid>
                <a:gridCol w="2018109">
                  <a:extLst>
                    <a:ext uri="{9D8B030D-6E8A-4147-A177-3AD203B41FA5}">
                      <a16:colId xmlns:a16="http://schemas.microsoft.com/office/drawing/2014/main" val="1917848153"/>
                    </a:ext>
                  </a:extLst>
                </a:gridCol>
                <a:gridCol w="4472583">
                  <a:extLst>
                    <a:ext uri="{9D8B030D-6E8A-4147-A177-3AD203B41FA5}">
                      <a16:colId xmlns:a16="http://schemas.microsoft.com/office/drawing/2014/main" val="1064522956"/>
                    </a:ext>
                  </a:extLst>
                </a:gridCol>
                <a:gridCol w="4472583">
                  <a:extLst>
                    <a:ext uri="{9D8B030D-6E8A-4147-A177-3AD203B41FA5}">
                      <a16:colId xmlns:a16="http://schemas.microsoft.com/office/drawing/2014/main" val="301474393"/>
                    </a:ext>
                  </a:extLst>
                </a:gridCol>
              </a:tblGrid>
              <a:tr h="568323">
                <a:tc>
                  <a:txBody>
                    <a:bodyPr/>
                    <a:lstStyle/>
                    <a:p>
                      <a:pPr algn="ctr">
                        <a:lnSpc>
                          <a:spcPct val="150000"/>
                        </a:lnSpc>
                      </a:pPr>
                      <a:endParaRPr lang="zh-CN" altLang="en-US" dirty="0">
                        <a:solidFill>
                          <a:srgbClr val="374154"/>
                        </a:solidFill>
                        <a:latin typeface="Gill Sans MT" panose="020B0502020104020203" pitchFamily="34" charset="0"/>
                        <a:ea typeface="+mj-ea"/>
                      </a:endParaRPr>
                    </a:p>
                  </a:txBody>
                  <a:tcPr anchor="ctr"/>
                </a:tc>
                <a:tc>
                  <a:txBody>
                    <a:bodyPr/>
                    <a:lstStyle/>
                    <a:p>
                      <a:pPr algn="ctr">
                        <a:lnSpc>
                          <a:spcPct val="100000"/>
                        </a:lnSpc>
                      </a:pPr>
                      <a:r>
                        <a:rPr lang="en-US" altLang="zh-CN" dirty="0">
                          <a:solidFill>
                            <a:srgbClr val="374154"/>
                          </a:solidFill>
                          <a:latin typeface="Gill Sans MT" panose="020B0502020104020203" pitchFamily="34" charset="0"/>
                          <a:ea typeface="+mj-ea"/>
                        </a:rPr>
                        <a:t>AI</a:t>
                      </a:r>
                      <a:r>
                        <a:rPr lang="zh-CN" altLang="en-US" dirty="0">
                          <a:solidFill>
                            <a:srgbClr val="374154"/>
                          </a:solidFill>
                          <a:latin typeface="Gill Sans MT" panose="020B0502020104020203" pitchFamily="34" charset="0"/>
                          <a:ea typeface="+mj-ea"/>
                        </a:rPr>
                        <a:t>框架计算图</a:t>
                      </a:r>
                    </a:p>
                  </a:txBody>
                  <a:tcPr anchor="ctr"/>
                </a:tc>
                <a:tc>
                  <a:txBody>
                    <a:bodyPr/>
                    <a:lstStyle/>
                    <a:p>
                      <a:pPr algn="ctr">
                        <a:lnSpc>
                          <a:spcPct val="100000"/>
                        </a:lnSpc>
                      </a:pPr>
                      <a:r>
                        <a:rPr lang="zh-CN" altLang="en-US" dirty="0">
                          <a:solidFill>
                            <a:srgbClr val="374154"/>
                          </a:solidFill>
                          <a:latin typeface="Gill Sans MT" panose="020B0502020104020203" pitchFamily="34" charset="0"/>
                          <a:ea typeface="+mj-ea"/>
                        </a:rPr>
                        <a:t>推理引擎计算图</a:t>
                      </a:r>
                    </a:p>
                  </a:txBody>
                  <a:tcPr anchor="ctr"/>
                </a:tc>
                <a:extLst>
                  <a:ext uri="{0D108BD9-81ED-4DB2-BD59-A6C34878D82A}">
                    <a16:rowId xmlns:a16="http://schemas.microsoft.com/office/drawing/2014/main" val="4279133893"/>
                  </a:ext>
                </a:extLst>
              </a:tr>
              <a:tr h="568323">
                <a:tc>
                  <a:txBody>
                    <a:bodyPr/>
                    <a:lstStyle/>
                    <a:p>
                      <a:pPr algn="l">
                        <a:lnSpc>
                          <a:spcPct val="100000"/>
                        </a:lnSpc>
                      </a:pPr>
                      <a:r>
                        <a:rPr lang="zh-CN" altLang="en-US" sz="1600" b="1" dirty="0">
                          <a:solidFill>
                            <a:srgbClr val="374154"/>
                          </a:solidFill>
                          <a:latin typeface="Gill Sans MT" panose="020B0502020104020203" pitchFamily="34" charset="0"/>
                          <a:ea typeface="+mj-ea"/>
                        </a:rPr>
                        <a:t>计算图组成</a:t>
                      </a:r>
                    </a:p>
                  </a:txBody>
                  <a:tcPr anchor="ctr">
                    <a:solidFill>
                      <a:schemeClr val="bg1">
                        <a:lumMod val="95000"/>
                      </a:schemeClr>
                    </a:solidFill>
                  </a:tcPr>
                </a:tc>
                <a:tc>
                  <a:txBody>
                    <a:bodyPr/>
                    <a:lstStyle/>
                    <a:p>
                      <a:pPr algn="l">
                        <a:lnSpc>
                          <a:spcPct val="150000"/>
                        </a:lnSpc>
                      </a:pPr>
                      <a:r>
                        <a:rPr lang="zh-CN" altLang="en-US" sz="1600" dirty="0">
                          <a:solidFill>
                            <a:srgbClr val="374154"/>
                          </a:solidFill>
                          <a:latin typeface="Gill Sans MT" panose="020B0502020104020203" pitchFamily="34" charset="0"/>
                          <a:ea typeface="+mj-ea"/>
                        </a:rPr>
                        <a:t>算子 </a:t>
                      </a:r>
                      <a:r>
                        <a:rPr lang="en-US" altLang="zh-CN" sz="1600" dirty="0">
                          <a:solidFill>
                            <a:srgbClr val="374154"/>
                          </a:solidFill>
                          <a:latin typeface="Gill Sans MT" panose="020B0502020104020203" pitchFamily="34" charset="0"/>
                          <a:ea typeface="+mj-ea"/>
                        </a:rPr>
                        <a:t>+</a:t>
                      </a:r>
                      <a:r>
                        <a:rPr lang="zh-CN" altLang="en-US" sz="1600" dirty="0">
                          <a:solidFill>
                            <a:srgbClr val="374154"/>
                          </a:solidFill>
                          <a:latin typeface="Gill Sans MT" panose="020B0502020104020203" pitchFamily="34" charset="0"/>
                          <a:ea typeface="+mj-ea"/>
                        </a:rPr>
                        <a:t> 张量 </a:t>
                      </a:r>
                      <a:r>
                        <a:rPr lang="en-US" altLang="zh-CN" sz="1600" dirty="0">
                          <a:solidFill>
                            <a:srgbClr val="374154"/>
                          </a:solidFill>
                          <a:latin typeface="Gill Sans MT" panose="020B0502020104020203" pitchFamily="34" charset="0"/>
                          <a:ea typeface="+mj-ea"/>
                        </a:rPr>
                        <a:t>+</a:t>
                      </a:r>
                      <a:r>
                        <a:rPr lang="zh-CN" altLang="en-US" sz="1600" dirty="0">
                          <a:solidFill>
                            <a:srgbClr val="374154"/>
                          </a:solidFill>
                          <a:latin typeface="Gill Sans MT" panose="020B0502020104020203" pitchFamily="34" charset="0"/>
                          <a:ea typeface="+mj-ea"/>
                        </a:rPr>
                        <a:t> 控制流</a:t>
                      </a:r>
                    </a:p>
                  </a:txBody>
                  <a:tcPr anchor="ctr">
                    <a:solidFill>
                      <a:schemeClr val="bg1">
                        <a:lumMod val="95000"/>
                      </a:schemeClr>
                    </a:solidFill>
                  </a:tcPr>
                </a:tc>
                <a:tc>
                  <a:txBody>
                    <a:bodyPr/>
                    <a:lstStyle/>
                    <a:p>
                      <a:pPr algn="l">
                        <a:lnSpc>
                          <a:spcPct val="150000"/>
                        </a:lnSpc>
                      </a:pPr>
                      <a:r>
                        <a:rPr lang="zh-CN" altLang="en-US" sz="1600" kern="1200" dirty="0">
                          <a:solidFill>
                            <a:srgbClr val="374154"/>
                          </a:solidFill>
                          <a:latin typeface="Gill Sans MT" panose="020B0502020104020203" pitchFamily="34" charset="0"/>
                          <a:ea typeface="+mn-ea"/>
                          <a:cs typeface="+mn-cs"/>
                        </a:rPr>
                        <a:t>算子 </a:t>
                      </a:r>
                      <a:r>
                        <a:rPr lang="en-US" altLang="zh-CN" sz="1600" kern="1200" dirty="0">
                          <a:solidFill>
                            <a:srgbClr val="374154"/>
                          </a:solidFill>
                          <a:latin typeface="Gill Sans MT" panose="020B0502020104020203" pitchFamily="34" charset="0"/>
                          <a:ea typeface="+mn-ea"/>
                          <a:cs typeface="+mn-cs"/>
                        </a:rPr>
                        <a:t>+</a:t>
                      </a:r>
                      <a:r>
                        <a:rPr lang="zh-CN" altLang="en-US" sz="1600" kern="1200" dirty="0">
                          <a:solidFill>
                            <a:srgbClr val="374154"/>
                          </a:solidFill>
                          <a:latin typeface="Gill Sans MT" panose="020B0502020104020203" pitchFamily="34" charset="0"/>
                          <a:ea typeface="+mn-ea"/>
                          <a:cs typeface="+mn-cs"/>
                        </a:rPr>
                        <a:t> 张量 </a:t>
                      </a:r>
                      <a:r>
                        <a:rPr lang="en-US" altLang="zh-CN" sz="1600" kern="1200" dirty="0">
                          <a:solidFill>
                            <a:srgbClr val="374154"/>
                          </a:solidFill>
                          <a:latin typeface="Gill Sans MT" panose="020B0502020104020203" pitchFamily="34" charset="0"/>
                          <a:ea typeface="+mn-ea"/>
                          <a:cs typeface="+mn-cs"/>
                        </a:rPr>
                        <a:t>+</a:t>
                      </a:r>
                      <a:r>
                        <a:rPr lang="zh-CN" altLang="en-US" sz="1600" kern="1200" dirty="0">
                          <a:solidFill>
                            <a:srgbClr val="374154"/>
                          </a:solidFill>
                          <a:latin typeface="Gill Sans MT" panose="020B0502020104020203" pitchFamily="34" charset="0"/>
                          <a:ea typeface="+mn-ea"/>
                          <a:cs typeface="+mn-cs"/>
                        </a:rPr>
                        <a:t> 控制流</a:t>
                      </a:r>
                      <a:endParaRPr lang="zh-CN" altLang="en-US" sz="1600" dirty="0">
                        <a:solidFill>
                          <a:srgbClr val="374154"/>
                        </a:solidFill>
                        <a:latin typeface="Gill Sans MT" panose="020B0502020104020203" pitchFamily="34" charset="0"/>
                        <a:ea typeface="+mj-ea"/>
                      </a:endParaRPr>
                    </a:p>
                  </a:txBody>
                  <a:tcPr anchor="ctr">
                    <a:solidFill>
                      <a:schemeClr val="bg1">
                        <a:lumMod val="95000"/>
                      </a:schemeClr>
                    </a:solidFill>
                  </a:tcPr>
                </a:tc>
                <a:extLst>
                  <a:ext uri="{0D108BD9-81ED-4DB2-BD59-A6C34878D82A}">
                    <a16:rowId xmlns:a16="http://schemas.microsoft.com/office/drawing/2014/main" val="1241638881"/>
                  </a:ext>
                </a:extLst>
              </a:tr>
              <a:tr h="568323">
                <a:tc>
                  <a:txBody>
                    <a:bodyPr/>
                    <a:lstStyle/>
                    <a:p>
                      <a:pPr algn="l">
                        <a:lnSpc>
                          <a:spcPct val="100000"/>
                        </a:lnSpc>
                      </a:pPr>
                      <a:r>
                        <a:rPr lang="zh-CN" altLang="en-US" sz="1600" b="1" dirty="0">
                          <a:solidFill>
                            <a:srgbClr val="374154"/>
                          </a:solidFill>
                          <a:latin typeface="Gill Sans MT" panose="020B0502020104020203" pitchFamily="34" charset="0"/>
                          <a:ea typeface="+mj-ea"/>
                        </a:rPr>
                        <a:t>正反向</a:t>
                      </a:r>
                    </a:p>
                  </a:txBody>
                  <a:tcPr anchor="ctr"/>
                </a:tc>
                <a:tc>
                  <a:txBody>
                    <a:bodyPr/>
                    <a:lstStyle/>
                    <a:p>
                      <a:pPr algn="l">
                        <a:lnSpc>
                          <a:spcPct val="150000"/>
                        </a:lnSpc>
                      </a:pPr>
                      <a:r>
                        <a:rPr lang="en-US" altLang="zh-CN" sz="1600" dirty="0">
                          <a:solidFill>
                            <a:srgbClr val="374154"/>
                          </a:solidFill>
                          <a:latin typeface="Gill Sans MT" panose="020B0502020104020203" pitchFamily="34" charset="0"/>
                          <a:ea typeface="+mj-ea"/>
                        </a:rPr>
                        <a:t>Forward</a:t>
                      </a:r>
                      <a:r>
                        <a:rPr lang="zh-CN" altLang="en-US" sz="1600" dirty="0">
                          <a:solidFill>
                            <a:srgbClr val="374154"/>
                          </a:solidFill>
                          <a:latin typeface="Gill Sans MT" panose="020B0502020104020203" pitchFamily="34" charset="0"/>
                          <a:ea typeface="+mj-ea"/>
                        </a:rPr>
                        <a:t> </a:t>
                      </a:r>
                      <a:r>
                        <a:rPr lang="en-US" altLang="zh-CN" sz="1600" dirty="0">
                          <a:solidFill>
                            <a:srgbClr val="374154"/>
                          </a:solidFill>
                          <a:latin typeface="Gill Sans MT" panose="020B0502020104020203" pitchFamily="34" charset="0"/>
                          <a:ea typeface="+mj-ea"/>
                        </a:rPr>
                        <a:t>+</a:t>
                      </a:r>
                      <a:r>
                        <a:rPr lang="zh-CN" altLang="en-US" sz="1600" dirty="0">
                          <a:solidFill>
                            <a:srgbClr val="374154"/>
                          </a:solidFill>
                          <a:latin typeface="Gill Sans MT" panose="020B0502020104020203" pitchFamily="34" charset="0"/>
                          <a:ea typeface="+mj-ea"/>
                        </a:rPr>
                        <a:t> </a:t>
                      </a:r>
                      <a:r>
                        <a:rPr lang="en-US" altLang="zh-CN" sz="1600" dirty="0">
                          <a:solidFill>
                            <a:srgbClr val="374154"/>
                          </a:solidFill>
                          <a:latin typeface="Gill Sans MT" panose="020B0502020104020203" pitchFamily="34" charset="0"/>
                          <a:ea typeface="+mj-ea"/>
                        </a:rPr>
                        <a:t>Backward</a:t>
                      </a:r>
                      <a:endParaRPr lang="zh-CN" altLang="en-US" sz="1600" dirty="0">
                        <a:solidFill>
                          <a:srgbClr val="374154"/>
                        </a:solidFill>
                        <a:latin typeface="Gill Sans MT" panose="020B0502020104020203" pitchFamily="34" charset="0"/>
                        <a:ea typeface="+mj-ea"/>
                      </a:endParaRPr>
                    </a:p>
                  </a:txBody>
                  <a:tcPr anchor="ctr"/>
                </a:tc>
                <a:tc>
                  <a:txBody>
                    <a:bodyPr/>
                    <a:lstStyle/>
                    <a:p>
                      <a:pPr algn="l">
                        <a:lnSpc>
                          <a:spcPct val="150000"/>
                        </a:lnSpc>
                      </a:pPr>
                      <a:r>
                        <a:rPr lang="en-US" altLang="zh-CN" sz="1600" kern="1200" dirty="0">
                          <a:solidFill>
                            <a:srgbClr val="374154"/>
                          </a:solidFill>
                          <a:latin typeface="Gill Sans MT" panose="020B0502020104020203" pitchFamily="34" charset="0"/>
                          <a:ea typeface="+mn-ea"/>
                          <a:cs typeface="+mn-cs"/>
                        </a:rPr>
                        <a:t>Forward</a:t>
                      </a:r>
                      <a:endParaRPr lang="zh-CN" altLang="en-US" sz="1600" dirty="0">
                        <a:solidFill>
                          <a:srgbClr val="374154"/>
                        </a:solidFill>
                        <a:latin typeface="Gill Sans MT" panose="020B0502020104020203" pitchFamily="34" charset="0"/>
                        <a:ea typeface="+mj-ea"/>
                      </a:endParaRPr>
                    </a:p>
                  </a:txBody>
                  <a:tcPr anchor="ctr"/>
                </a:tc>
                <a:extLst>
                  <a:ext uri="{0D108BD9-81ED-4DB2-BD59-A6C34878D82A}">
                    <a16:rowId xmlns:a16="http://schemas.microsoft.com/office/drawing/2014/main" val="2538522866"/>
                  </a:ext>
                </a:extLst>
              </a:tr>
              <a:tr h="1078799">
                <a:tc>
                  <a:txBody>
                    <a:bodyPr/>
                    <a:lstStyle/>
                    <a:p>
                      <a:pPr algn="l">
                        <a:lnSpc>
                          <a:spcPct val="100000"/>
                        </a:lnSpc>
                      </a:pPr>
                      <a:r>
                        <a:rPr lang="zh-CN" altLang="en-US" sz="1600" b="1" dirty="0">
                          <a:solidFill>
                            <a:srgbClr val="374154"/>
                          </a:solidFill>
                          <a:latin typeface="Gill Sans MT" panose="020B0502020104020203" pitchFamily="34" charset="0"/>
                          <a:ea typeface="+mj-ea"/>
                        </a:rPr>
                        <a:t>动静态</a:t>
                      </a:r>
                    </a:p>
                  </a:txBody>
                  <a:tcPr anchor="ctr">
                    <a:solidFill>
                      <a:schemeClr val="bg1">
                        <a:lumMod val="95000"/>
                      </a:schemeClr>
                    </a:solidFill>
                  </a:tcPr>
                </a:tc>
                <a:tc>
                  <a:txBody>
                    <a:bodyPr/>
                    <a:lstStyle/>
                    <a:p>
                      <a:pPr algn="l">
                        <a:lnSpc>
                          <a:spcPct val="150000"/>
                        </a:lnSpc>
                      </a:pPr>
                      <a:r>
                        <a:rPr lang="zh-CN" altLang="en-US" sz="1600" dirty="0">
                          <a:solidFill>
                            <a:srgbClr val="374154"/>
                          </a:solidFill>
                          <a:latin typeface="Gill Sans MT" panose="020B0502020104020203" pitchFamily="34" charset="0"/>
                          <a:ea typeface="+mj-ea"/>
                        </a:rPr>
                        <a:t>动态图 </a:t>
                      </a:r>
                      <a:r>
                        <a:rPr lang="en-US" altLang="zh-CN" sz="1600" dirty="0">
                          <a:solidFill>
                            <a:srgbClr val="374154"/>
                          </a:solidFill>
                          <a:latin typeface="Gill Sans MT" panose="020B0502020104020203" pitchFamily="34" charset="0"/>
                          <a:ea typeface="+mj-ea"/>
                        </a:rPr>
                        <a:t>+</a:t>
                      </a:r>
                      <a:r>
                        <a:rPr lang="zh-CN" altLang="en-US" sz="1600" dirty="0">
                          <a:solidFill>
                            <a:srgbClr val="374154"/>
                          </a:solidFill>
                          <a:latin typeface="Gill Sans MT" panose="020B0502020104020203" pitchFamily="34" charset="0"/>
                          <a:ea typeface="+mj-ea"/>
                        </a:rPr>
                        <a:t> 静态图</a:t>
                      </a:r>
                      <a:endParaRPr lang="en-US" altLang="zh-CN" sz="1600" dirty="0">
                        <a:solidFill>
                          <a:srgbClr val="374154"/>
                        </a:solidFill>
                        <a:latin typeface="Gill Sans MT" panose="020B0502020104020203" pitchFamily="34" charset="0"/>
                        <a:ea typeface="+mj-ea"/>
                      </a:endParaRPr>
                    </a:p>
                    <a:p>
                      <a:pPr algn="l">
                        <a:lnSpc>
                          <a:spcPct val="150000"/>
                        </a:lnSpc>
                      </a:pPr>
                      <a:r>
                        <a:rPr lang="zh-CN" altLang="en-US" sz="1600" dirty="0">
                          <a:solidFill>
                            <a:srgbClr val="374154"/>
                          </a:solidFill>
                          <a:latin typeface="Gill Sans MT" panose="020B0502020104020203" pitchFamily="34" charset="0"/>
                          <a:ea typeface="+mj-ea"/>
                        </a:rPr>
                        <a:t>部分 </a:t>
                      </a:r>
                      <a:r>
                        <a:rPr lang="en-US" altLang="zh-CN" sz="1600" dirty="0">
                          <a:solidFill>
                            <a:srgbClr val="374154"/>
                          </a:solidFill>
                          <a:latin typeface="Gill Sans MT" panose="020B0502020104020203" pitchFamily="34" charset="0"/>
                          <a:ea typeface="+mj-ea"/>
                        </a:rPr>
                        <a:t>AI</a:t>
                      </a:r>
                      <a:r>
                        <a:rPr lang="zh-CN" altLang="en-US" sz="1600" dirty="0">
                          <a:solidFill>
                            <a:srgbClr val="374154"/>
                          </a:solidFill>
                          <a:latin typeface="Gill Sans MT" panose="020B0502020104020203" pitchFamily="34" charset="0"/>
                          <a:ea typeface="+mj-ea"/>
                        </a:rPr>
                        <a:t> 框架实现动静统一可以互相转换</a:t>
                      </a:r>
                    </a:p>
                  </a:txBody>
                  <a:tcPr anchor="ctr">
                    <a:solidFill>
                      <a:schemeClr val="bg1">
                        <a:lumMod val="95000"/>
                      </a:schemeClr>
                    </a:solidFill>
                  </a:tcPr>
                </a:tc>
                <a:tc>
                  <a:txBody>
                    <a:bodyPr/>
                    <a:lstStyle/>
                    <a:p>
                      <a:pPr algn="l">
                        <a:lnSpc>
                          <a:spcPct val="150000"/>
                        </a:lnSpc>
                      </a:pPr>
                      <a:r>
                        <a:rPr lang="zh-CN" altLang="en-US" sz="1600" dirty="0">
                          <a:solidFill>
                            <a:srgbClr val="374154"/>
                          </a:solidFill>
                          <a:latin typeface="Gill Sans MT" panose="020B0502020104020203" pitchFamily="34" charset="0"/>
                          <a:ea typeface="+mj-ea"/>
                        </a:rPr>
                        <a:t>以静态图为主</a:t>
                      </a:r>
                    </a:p>
                  </a:txBody>
                  <a:tcPr anchor="ctr">
                    <a:solidFill>
                      <a:schemeClr val="bg1">
                        <a:lumMod val="95000"/>
                      </a:schemeClr>
                    </a:solidFill>
                  </a:tcPr>
                </a:tc>
                <a:extLst>
                  <a:ext uri="{0D108BD9-81ED-4DB2-BD59-A6C34878D82A}">
                    <a16:rowId xmlns:a16="http://schemas.microsoft.com/office/drawing/2014/main" val="4143040719"/>
                  </a:ext>
                </a:extLst>
              </a:tr>
              <a:tr h="1078799">
                <a:tc>
                  <a:txBody>
                    <a:bodyPr/>
                    <a:lstStyle/>
                    <a:p>
                      <a:pPr algn="l">
                        <a:lnSpc>
                          <a:spcPct val="100000"/>
                        </a:lnSpc>
                      </a:pPr>
                      <a:r>
                        <a:rPr lang="zh-CN" altLang="en-US" sz="1600" b="1" dirty="0">
                          <a:solidFill>
                            <a:srgbClr val="374154"/>
                          </a:solidFill>
                          <a:latin typeface="Gill Sans MT" panose="020B0502020104020203" pitchFamily="34" charset="0"/>
                          <a:ea typeface="+mj-ea"/>
                        </a:rPr>
                        <a:t>分布式并行</a:t>
                      </a:r>
                    </a:p>
                  </a:txBody>
                  <a:tcPr anchor="ctr"/>
                </a:tc>
                <a:tc>
                  <a:txBody>
                    <a:bodyPr/>
                    <a:lstStyle/>
                    <a:p>
                      <a:pPr algn="l">
                        <a:lnSpc>
                          <a:spcPct val="150000"/>
                        </a:lnSpc>
                      </a:pPr>
                      <a:r>
                        <a:rPr lang="zh-CN" altLang="en-US" sz="1600" dirty="0">
                          <a:solidFill>
                            <a:srgbClr val="374154"/>
                          </a:solidFill>
                          <a:latin typeface="Gill Sans MT" panose="020B0502020104020203" pitchFamily="34" charset="0"/>
                          <a:ea typeface="+mj-ea"/>
                        </a:rPr>
                        <a:t>依托 </a:t>
                      </a:r>
                      <a:r>
                        <a:rPr lang="en-US" altLang="zh-CN" sz="1600" dirty="0">
                          <a:solidFill>
                            <a:srgbClr val="374154"/>
                          </a:solidFill>
                          <a:latin typeface="Gill Sans MT" panose="020B0502020104020203" pitchFamily="34" charset="0"/>
                          <a:ea typeface="+mj-ea"/>
                        </a:rPr>
                        <a:t>AI</a:t>
                      </a:r>
                      <a:r>
                        <a:rPr lang="zh-CN" altLang="en-US" sz="1600" dirty="0">
                          <a:solidFill>
                            <a:srgbClr val="374154"/>
                          </a:solidFill>
                          <a:latin typeface="Gill Sans MT" panose="020B0502020104020203" pitchFamily="34" charset="0"/>
                          <a:ea typeface="+mj-ea"/>
                        </a:rPr>
                        <a:t> 集群计算中心，计算图支持数据并行、张量并行、流水线并行等并行切分策略</a:t>
                      </a:r>
                    </a:p>
                  </a:txBody>
                  <a:tcPr anchor="ctr"/>
                </a:tc>
                <a:tc>
                  <a:txBody>
                    <a:bodyPr/>
                    <a:lstStyle/>
                    <a:p>
                      <a:pPr algn="l">
                        <a:lnSpc>
                          <a:spcPct val="150000"/>
                        </a:lnSpc>
                      </a:pPr>
                      <a:r>
                        <a:rPr lang="zh-CN" altLang="en-US" sz="1600" dirty="0">
                          <a:solidFill>
                            <a:srgbClr val="374154"/>
                          </a:solidFill>
                          <a:latin typeface="Gill Sans MT" panose="020B0502020104020203" pitchFamily="34" charset="0"/>
                          <a:ea typeface="+mj-ea"/>
                        </a:rPr>
                        <a:t>以单卡推理服务为主，很少考虑分布式推理</a:t>
                      </a:r>
                    </a:p>
                  </a:txBody>
                  <a:tcPr anchor="ctr"/>
                </a:tc>
                <a:extLst>
                  <a:ext uri="{0D108BD9-81ED-4DB2-BD59-A6C34878D82A}">
                    <a16:rowId xmlns:a16="http://schemas.microsoft.com/office/drawing/2014/main" val="3314868144"/>
                  </a:ext>
                </a:extLst>
              </a:tr>
              <a:tr h="817856">
                <a:tc>
                  <a:txBody>
                    <a:bodyPr/>
                    <a:lstStyle/>
                    <a:p>
                      <a:pPr algn="l">
                        <a:lnSpc>
                          <a:spcPct val="100000"/>
                        </a:lnSpc>
                      </a:pPr>
                      <a:r>
                        <a:rPr lang="zh-CN" altLang="en-US" sz="1600" b="1" dirty="0">
                          <a:solidFill>
                            <a:srgbClr val="374154"/>
                          </a:solidFill>
                          <a:latin typeface="Gill Sans MT" panose="020B0502020104020203" pitchFamily="34" charset="0"/>
                          <a:ea typeface="+mj-ea"/>
                        </a:rPr>
                        <a:t>使用场景</a:t>
                      </a:r>
                    </a:p>
                  </a:txBody>
                  <a:tcPr anchor="ctr">
                    <a:solidFill>
                      <a:schemeClr val="bg1">
                        <a:lumMod val="95000"/>
                      </a:schemeClr>
                    </a:solidFill>
                  </a:tcPr>
                </a:tc>
                <a:tc>
                  <a:txBody>
                    <a:bodyPr/>
                    <a:lstStyle/>
                    <a:p>
                      <a:pPr algn="l">
                        <a:lnSpc>
                          <a:spcPct val="150000"/>
                        </a:lnSpc>
                      </a:pPr>
                      <a:r>
                        <a:rPr lang="zh-CN" altLang="en-US" sz="1600" dirty="0">
                          <a:solidFill>
                            <a:srgbClr val="374154"/>
                          </a:solidFill>
                          <a:latin typeface="Gill Sans MT" panose="020B0502020104020203" pitchFamily="34" charset="0"/>
                          <a:ea typeface="+mj-ea"/>
                        </a:rPr>
                        <a:t>训练场景，以支持科研创新，模型训练和微调，提升算法精度</a:t>
                      </a:r>
                    </a:p>
                  </a:txBody>
                  <a:tcPr anchor="ctr">
                    <a:solidFill>
                      <a:schemeClr val="bg1">
                        <a:lumMod val="95000"/>
                      </a:schemeClr>
                    </a:solidFill>
                  </a:tcPr>
                </a:tc>
                <a:tc>
                  <a:txBody>
                    <a:bodyPr/>
                    <a:lstStyle/>
                    <a:p>
                      <a:pPr algn="l">
                        <a:lnSpc>
                          <a:spcPct val="150000"/>
                        </a:lnSpc>
                      </a:pPr>
                      <a:r>
                        <a:rPr lang="zh-CN" altLang="en-US" sz="1600" dirty="0">
                          <a:solidFill>
                            <a:srgbClr val="374154"/>
                          </a:solidFill>
                          <a:latin typeface="Gill Sans MT" panose="020B0502020104020203" pitchFamily="34" charset="0"/>
                          <a:ea typeface="+mj-ea"/>
                        </a:rPr>
                        <a:t>推理场景，以支持模型工业级部署应用，对外提供服务</a:t>
                      </a:r>
                    </a:p>
                  </a:txBody>
                  <a:tcPr anchor="ctr">
                    <a:solidFill>
                      <a:schemeClr val="bg1">
                        <a:lumMod val="95000"/>
                      </a:schemeClr>
                    </a:solidFill>
                  </a:tcPr>
                </a:tc>
                <a:extLst>
                  <a:ext uri="{0D108BD9-81ED-4DB2-BD59-A6C34878D82A}">
                    <a16:rowId xmlns:a16="http://schemas.microsoft.com/office/drawing/2014/main" val="671597998"/>
                  </a:ext>
                </a:extLst>
              </a:tr>
            </a:tbl>
          </a:graphicData>
        </a:graphic>
      </p:graphicFrame>
    </p:spTree>
    <p:extLst>
      <p:ext uri="{BB962C8B-B14F-4D97-AF65-F5344CB8AC3E}">
        <p14:creationId xmlns:p14="http://schemas.microsoft.com/office/powerpoint/2010/main" val="419014094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推理引擎</a:t>
            </a:r>
            <a:endParaRPr lang="en-US" altLang="zh-CN" sz="9600" dirty="0">
              <a:solidFill>
                <a:srgbClr val="C00000"/>
              </a:solidFill>
              <a:latin typeface="Gill Sans MT" panose="020B0502020104020203" pitchFamily="34" charset="0"/>
            </a:endParaRPr>
          </a:p>
          <a:p>
            <a:pPr algn="ctr">
              <a:lnSpc>
                <a:spcPct val="130000"/>
              </a:lnSpc>
            </a:pPr>
            <a:r>
              <a:rPr lang="zh-CN" altLang="en-US" sz="9600" dirty="0">
                <a:solidFill>
                  <a:srgbClr val="C00000"/>
                </a:solidFill>
                <a:latin typeface="Gill Sans MT" panose="020B0502020104020203" pitchFamily="34" charset="0"/>
              </a:rPr>
              <a:t>自定义计算图</a:t>
            </a:r>
            <a:endParaRPr kumimoji="1" lang="zh-CN" altLang="en-US" sz="6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72789702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6921-47A7-3741-8782-EF9EE9937B58}"/>
              </a:ext>
            </a:extLst>
          </p:cNvPr>
          <p:cNvSpPr>
            <a:spLocks noGrp="1"/>
          </p:cNvSpPr>
          <p:nvPr>
            <p:ph type="title"/>
          </p:nvPr>
        </p:nvSpPr>
        <p:spPr/>
        <p:txBody>
          <a:bodyPr/>
          <a:lstStyle/>
          <a:p>
            <a:r>
              <a:rPr lang="zh-CN" altLang="en-US" dirty="0">
                <a:ea typeface="Microsoft YaHei" panose="020B0503020204020204" pitchFamily="34" charset="-122"/>
              </a:rPr>
              <a:t>基于计算图的</a:t>
            </a:r>
            <a:r>
              <a:rPr lang="en-US" altLang="zh-CN" dirty="0">
                <a:ea typeface="Microsoft YaHei" panose="020B0503020204020204" pitchFamily="34" charset="-122"/>
              </a:rPr>
              <a:t>AI</a:t>
            </a:r>
            <a:r>
              <a:rPr lang="zh-CN" altLang="en-US" dirty="0">
                <a:ea typeface="Microsoft YaHei" panose="020B0503020204020204" pitchFamily="34" charset="-122"/>
              </a:rPr>
              <a:t>框架：基本组成</a:t>
            </a:r>
            <a:endParaRPr lang="zh-CN" altLang="en-US" dirty="0"/>
          </a:p>
        </p:txBody>
      </p:sp>
      <p:sp>
        <p:nvSpPr>
          <p:cNvPr id="855" name="PlaceHolder 2"/>
          <p:cNvSpPr>
            <a:spLocks noGrp="1"/>
          </p:cNvSpPr>
          <p:nvPr>
            <p:ph sz="half" idx="1"/>
          </p:nvPr>
        </p:nvSpPr>
        <p:spPr>
          <a:xfrm>
            <a:off x="623635" y="1752422"/>
            <a:ext cx="4034586" cy="1296144"/>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j-ea"/>
              </a:rPr>
              <a:t>基本数据结构：</a:t>
            </a:r>
            <a:r>
              <a:rPr lang="en-US" b="1" spc="-1" dirty="0">
                <a:solidFill>
                  <a:srgbClr val="FFC000"/>
                </a:solidFill>
                <a:latin typeface="Gill Sans MT" panose="020B0502020104020203" pitchFamily="34" charset="0"/>
                <a:ea typeface="+mj-ea"/>
              </a:rPr>
              <a:t>Tensor </a:t>
            </a:r>
            <a:r>
              <a:rPr lang="zh-CN" altLang="en-US" b="1" spc="-1" dirty="0">
                <a:solidFill>
                  <a:srgbClr val="FFC000"/>
                </a:solidFill>
                <a:latin typeface="Gill Sans MT" panose="020B0502020104020203" pitchFamily="34" charset="0"/>
                <a:ea typeface="+mj-ea"/>
              </a:rPr>
              <a:t>张量</a:t>
            </a:r>
            <a:endParaRPr lang="en-US" b="1"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spc="-1" dirty="0">
                <a:solidFill>
                  <a:srgbClr val="384056"/>
                </a:solidFill>
                <a:latin typeface="Gill Sans MT" panose="020B0502020104020203" pitchFamily="34" charset="0"/>
                <a:ea typeface="+mj-ea"/>
              </a:rPr>
              <a:t>Tensor</a:t>
            </a:r>
            <a:r>
              <a:rPr lang="zh-CN" altLang="en-US" sz="1800" spc="-1" dirty="0">
                <a:solidFill>
                  <a:srgbClr val="384056"/>
                </a:solidFill>
                <a:latin typeface="Gill Sans MT" panose="020B0502020104020203" pitchFamily="34" charset="0"/>
                <a:ea typeface="+mj-ea"/>
              </a:rPr>
              <a:t>形状： </a:t>
            </a:r>
            <a:r>
              <a:rPr lang="en-US" sz="1800" spc="-1" dirty="0">
                <a:solidFill>
                  <a:srgbClr val="384056"/>
                </a:solidFill>
                <a:latin typeface="Gill Sans MT" panose="020B0502020104020203" pitchFamily="34" charset="0"/>
                <a:ea typeface="+mj-ea"/>
              </a:rPr>
              <a:t>[2, 3, 4</a:t>
            </a:r>
            <a:r>
              <a:rPr lang="en-US" altLang="zh-CN" sz="1800" spc="-1" dirty="0">
                <a:solidFill>
                  <a:srgbClr val="384056"/>
                </a:solidFill>
                <a:latin typeface="Gill Sans MT" panose="020B0502020104020203" pitchFamily="34" charset="0"/>
                <a:ea typeface="+mj-ea"/>
              </a:rPr>
              <a:t>,</a:t>
            </a:r>
            <a:r>
              <a:rPr lang="zh-CN" altLang="en-US" sz="1800" spc="-1" dirty="0">
                <a:solidFill>
                  <a:srgbClr val="384056"/>
                </a:solidFill>
                <a:latin typeface="Gill Sans MT" panose="020B0502020104020203" pitchFamily="34" charset="0"/>
                <a:ea typeface="+mj-ea"/>
              </a:rPr>
              <a:t> </a:t>
            </a:r>
            <a:r>
              <a:rPr lang="en-US" altLang="zh-CN" sz="1800" spc="-1" dirty="0">
                <a:solidFill>
                  <a:srgbClr val="384056"/>
                </a:solidFill>
                <a:latin typeface="Gill Sans MT" panose="020B0502020104020203" pitchFamily="34" charset="0"/>
                <a:ea typeface="+mj-ea"/>
              </a:rPr>
              <a:t>5</a:t>
            </a:r>
            <a:r>
              <a:rPr lang="en-US" sz="1800" spc="-1" dirty="0">
                <a:solidFill>
                  <a:srgbClr val="384056"/>
                </a:solidFill>
                <a:latin typeface="Gill Sans MT" panose="020B0502020104020203" pitchFamily="34" charset="0"/>
                <a:ea typeface="+mj-ea"/>
              </a:rPr>
              <a:t>]</a:t>
            </a:r>
          </a:p>
          <a:p>
            <a:pPr marL="457200" lvl="1" indent="-228600">
              <a:lnSpc>
                <a:spcPct val="130000"/>
              </a:lnSpc>
              <a:spcBef>
                <a:spcPts val="400"/>
              </a:spcBef>
              <a:buClr>
                <a:srgbClr val="1A1A1A"/>
              </a:buClr>
              <a:buSzPct val="90000"/>
              <a:buFont typeface="Wingdings" charset="2"/>
              <a:buChar char=""/>
            </a:pPr>
            <a:r>
              <a:rPr lang="zh-CN" altLang="en-US" sz="1800" spc="-1" dirty="0">
                <a:solidFill>
                  <a:srgbClr val="384056"/>
                </a:solidFill>
                <a:latin typeface="Gill Sans MT" panose="020B0502020104020203" pitchFamily="34" charset="0"/>
                <a:ea typeface="+mj-ea"/>
              </a:rPr>
              <a:t>元素类型：</a:t>
            </a:r>
            <a:r>
              <a:rPr lang="en-US" sz="1800" spc="-1" dirty="0">
                <a:solidFill>
                  <a:srgbClr val="384056"/>
                </a:solidFill>
                <a:latin typeface="Gill Sans MT" panose="020B0502020104020203" pitchFamily="34" charset="0"/>
                <a:ea typeface="+mj-ea"/>
              </a:rPr>
              <a:t>int, float, string, etc.</a:t>
            </a:r>
            <a:endParaRPr lang="en-US" sz="1800" b="0" spc="-1" dirty="0">
              <a:solidFill>
                <a:srgbClr val="384056"/>
              </a:solidFill>
              <a:latin typeface="Gill Sans MT" panose="020B0502020104020203" pitchFamily="34" charset="0"/>
              <a:ea typeface="+mj-ea"/>
            </a:endParaRPr>
          </a:p>
        </p:txBody>
      </p:sp>
      <p:graphicFrame>
        <p:nvGraphicFramePr>
          <p:cNvPr id="895" name="Table 82"/>
          <p:cNvGraphicFramePr/>
          <p:nvPr/>
        </p:nvGraphicFramePr>
        <p:xfrm>
          <a:off x="5875829" y="3871312"/>
          <a:ext cx="5335120" cy="1645920"/>
        </p:xfrm>
        <a:graphic>
          <a:graphicData uri="http://schemas.openxmlformats.org/drawingml/2006/table">
            <a:tbl>
              <a:tblPr>
                <a:tableStyleId>{6E25E649-3F16-4E02-A733-19D2CDBF48F0}</a:tableStyleId>
              </a:tblPr>
              <a:tblGrid>
                <a:gridCol w="1545277">
                  <a:extLst>
                    <a:ext uri="{9D8B030D-6E8A-4147-A177-3AD203B41FA5}">
                      <a16:colId xmlns:a16="http://schemas.microsoft.com/office/drawing/2014/main" val="20000"/>
                    </a:ext>
                  </a:extLst>
                </a:gridCol>
                <a:gridCol w="1843235">
                  <a:extLst>
                    <a:ext uri="{9D8B030D-6E8A-4147-A177-3AD203B41FA5}">
                      <a16:colId xmlns:a16="http://schemas.microsoft.com/office/drawing/2014/main" val="20001"/>
                    </a:ext>
                  </a:extLst>
                </a:gridCol>
                <a:gridCol w="1946608">
                  <a:extLst>
                    <a:ext uri="{9D8B030D-6E8A-4147-A177-3AD203B41FA5}">
                      <a16:colId xmlns:a16="http://schemas.microsoft.com/office/drawing/2014/main" val="20002"/>
                    </a:ext>
                  </a:extLst>
                </a:gridCol>
              </a:tblGrid>
              <a:tr h="165272">
                <a:tc>
                  <a:txBody>
                    <a:bodyPr/>
                    <a:lstStyle/>
                    <a:p>
                      <a:pPr algn="ctr">
                        <a:lnSpc>
                          <a:spcPct val="100000"/>
                        </a:lnSpc>
                        <a:buNone/>
                      </a:pPr>
                      <a:r>
                        <a:rPr lang="en-US" sz="1200" b="0" strike="noStrike" spc="-1" dirty="0">
                          <a:latin typeface="+mj-ea"/>
                          <a:ea typeface="+mj-ea"/>
                        </a:rPr>
                        <a:t>Add</a:t>
                      </a:r>
                    </a:p>
                  </a:txBody>
                  <a:tcPr marL="9360" marR="9360" anchor="b"/>
                </a:tc>
                <a:tc>
                  <a:txBody>
                    <a:bodyPr/>
                    <a:lstStyle/>
                    <a:p>
                      <a:pPr algn="ctr">
                        <a:lnSpc>
                          <a:spcPct val="100000"/>
                        </a:lnSpc>
                        <a:buNone/>
                      </a:pPr>
                      <a:r>
                        <a:rPr lang="en-US" sz="1200" b="0" strike="noStrike" spc="-1">
                          <a:latin typeface="+mj-ea"/>
                          <a:ea typeface="+mj-ea"/>
                        </a:rPr>
                        <a:t>Log</a:t>
                      </a:r>
                    </a:p>
                  </a:txBody>
                  <a:tcPr marL="9360" marR="9360" anchor="b"/>
                </a:tc>
                <a:tc>
                  <a:txBody>
                    <a:bodyPr/>
                    <a:lstStyle/>
                    <a:p>
                      <a:pPr algn="ctr">
                        <a:lnSpc>
                          <a:spcPct val="100000"/>
                        </a:lnSpc>
                        <a:buNone/>
                      </a:pPr>
                      <a:r>
                        <a:rPr lang="en-US" sz="1200" b="0" strike="noStrike" spc="-1" dirty="0">
                          <a:latin typeface="+mj-ea"/>
                          <a:ea typeface="+mj-ea"/>
                        </a:rPr>
                        <a:t>While</a:t>
                      </a:r>
                    </a:p>
                  </a:txBody>
                  <a:tcPr marL="9360" marR="9360" anchor="b"/>
                </a:tc>
                <a:extLst>
                  <a:ext uri="{0D108BD9-81ED-4DB2-BD59-A6C34878D82A}">
                    <a16:rowId xmlns:a16="http://schemas.microsoft.com/office/drawing/2014/main" val="10000"/>
                  </a:ext>
                </a:extLst>
              </a:tr>
              <a:tr h="165272">
                <a:tc>
                  <a:txBody>
                    <a:bodyPr/>
                    <a:lstStyle/>
                    <a:p>
                      <a:pPr algn="ctr">
                        <a:lnSpc>
                          <a:spcPct val="100000"/>
                        </a:lnSpc>
                        <a:buNone/>
                      </a:pPr>
                      <a:r>
                        <a:rPr lang="en-US" sz="1200" b="0" strike="noStrike" spc="-1" dirty="0">
                          <a:latin typeface="+mj-ea"/>
                          <a:ea typeface="+mj-ea"/>
                        </a:rPr>
                        <a:t>Sub</a:t>
                      </a:r>
                    </a:p>
                  </a:txBody>
                  <a:tcPr marL="9360" marR="9360" anchor="b"/>
                </a:tc>
                <a:tc>
                  <a:txBody>
                    <a:bodyPr/>
                    <a:lstStyle/>
                    <a:p>
                      <a:pPr algn="ctr">
                        <a:lnSpc>
                          <a:spcPct val="100000"/>
                        </a:lnSpc>
                        <a:buNone/>
                      </a:pPr>
                      <a:r>
                        <a:rPr lang="en-US" sz="1200" b="0" strike="noStrike" spc="-1">
                          <a:latin typeface="+mj-ea"/>
                          <a:ea typeface="+mj-ea"/>
                        </a:rPr>
                        <a:t>MatMul</a:t>
                      </a:r>
                    </a:p>
                  </a:txBody>
                  <a:tcPr marL="9360" marR="9360" anchor="b"/>
                </a:tc>
                <a:tc>
                  <a:txBody>
                    <a:bodyPr/>
                    <a:lstStyle/>
                    <a:p>
                      <a:pPr algn="ctr">
                        <a:lnSpc>
                          <a:spcPct val="100000"/>
                        </a:lnSpc>
                        <a:buNone/>
                      </a:pPr>
                      <a:r>
                        <a:rPr lang="en-US" sz="1200" b="0" strike="noStrike" spc="-1">
                          <a:latin typeface="+mj-ea"/>
                          <a:ea typeface="+mj-ea"/>
                        </a:rPr>
                        <a:t>Merge</a:t>
                      </a:r>
                    </a:p>
                  </a:txBody>
                  <a:tcPr marL="9360" marR="9360" anchor="b"/>
                </a:tc>
                <a:extLst>
                  <a:ext uri="{0D108BD9-81ED-4DB2-BD59-A6C34878D82A}">
                    <a16:rowId xmlns:a16="http://schemas.microsoft.com/office/drawing/2014/main" val="10001"/>
                  </a:ext>
                </a:extLst>
              </a:tr>
              <a:tr h="165272">
                <a:tc>
                  <a:txBody>
                    <a:bodyPr/>
                    <a:lstStyle/>
                    <a:p>
                      <a:pPr algn="ctr">
                        <a:lnSpc>
                          <a:spcPct val="100000"/>
                        </a:lnSpc>
                        <a:buNone/>
                      </a:pPr>
                      <a:r>
                        <a:rPr lang="en-US" sz="1200" b="0" strike="noStrike" spc="-1">
                          <a:latin typeface="+mj-ea"/>
                          <a:ea typeface="+mj-ea"/>
                        </a:rPr>
                        <a:t>Mul</a:t>
                      </a:r>
                    </a:p>
                  </a:txBody>
                  <a:tcPr marL="9360" marR="9360" anchor="b"/>
                </a:tc>
                <a:tc>
                  <a:txBody>
                    <a:bodyPr/>
                    <a:lstStyle/>
                    <a:p>
                      <a:pPr algn="ctr">
                        <a:lnSpc>
                          <a:spcPct val="100000"/>
                        </a:lnSpc>
                        <a:buNone/>
                      </a:pPr>
                      <a:r>
                        <a:rPr lang="en-US" sz="1200" b="0" strike="noStrike" spc="-1">
                          <a:latin typeface="+mj-ea"/>
                          <a:ea typeface="+mj-ea"/>
                        </a:rPr>
                        <a:t>Conv</a:t>
                      </a:r>
                    </a:p>
                  </a:txBody>
                  <a:tcPr marL="9360" marR="9360" anchor="b"/>
                </a:tc>
                <a:tc>
                  <a:txBody>
                    <a:bodyPr/>
                    <a:lstStyle/>
                    <a:p>
                      <a:pPr algn="ctr">
                        <a:lnSpc>
                          <a:spcPct val="100000"/>
                        </a:lnSpc>
                        <a:buNone/>
                      </a:pPr>
                      <a:r>
                        <a:rPr lang="en-US" sz="1200" b="0" strike="noStrike" spc="-1">
                          <a:latin typeface="+mj-ea"/>
                          <a:ea typeface="+mj-ea"/>
                        </a:rPr>
                        <a:t>BroadCast</a:t>
                      </a:r>
                    </a:p>
                  </a:txBody>
                  <a:tcPr marL="9360" marR="9360" anchor="b"/>
                </a:tc>
                <a:extLst>
                  <a:ext uri="{0D108BD9-81ED-4DB2-BD59-A6C34878D82A}">
                    <a16:rowId xmlns:a16="http://schemas.microsoft.com/office/drawing/2014/main" val="10002"/>
                  </a:ext>
                </a:extLst>
              </a:tr>
              <a:tr h="165272">
                <a:tc>
                  <a:txBody>
                    <a:bodyPr/>
                    <a:lstStyle/>
                    <a:p>
                      <a:pPr algn="ctr">
                        <a:lnSpc>
                          <a:spcPct val="100000"/>
                        </a:lnSpc>
                        <a:buNone/>
                      </a:pPr>
                      <a:r>
                        <a:rPr lang="en-US" sz="1200" b="0" strike="noStrike" spc="-1">
                          <a:latin typeface="+mj-ea"/>
                          <a:ea typeface="+mj-ea"/>
                        </a:rPr>
                        <a:t>Div</a:t>
                      </a:r>
                    </a:p>
                  </a:txBody>
                  <a:tcPr marL="9360" marR="9360" anchor="b"/>
                </a:tc>
                <a:tc>
                  <a:txBody>
                    <a:bodyPr/>
                    <a:lstStyle/>
                    <a:p>
                      <a:pPr algn="ctr">
                        <a:lnSpc>
                          <a:spcPct val="100000"/>
                        </a:lnSpc>
                        <a:buNone/>
                      </a:pPr>
                      <a:r>
                        <a:rPr lang="en-US" sz="1200" b="0" strike="noStrike" spc="-1" dirty="0">
                          <a:latin typeface="+mj-ea"/>
                          <a:ea typeface="+mj-ea"/>
                        </a:rPr>
                        <a:t>BatchNorm</a:t>
                      </a:r>
                    </a:p>
                  </a:txBody>
                  <a:tcPr marL="9360" marR="9360" anchor="b"/>
                </a:tc>
                <a:tc>
                  <a:txBody>
                    <a:bodyPr/>
                    <a:lstStyle/>
                    <a:p>
                      <a:pPr algn="ctr">
                        <a:lnSpc>
                          <a:spcPct val="100000"/>
                        </a:lnSpc>
                        <a:buNone/>
                      </a:pPr>
                      <a:r>
                        <a:rPr lang="en-US" sz="1200" b="0" strike="noStrike" spc="-1">
                          <a:latin typeface="+mj-ea"/>
                          <a:ea typeface="+mj-ea"/>
                        </a:rPr>
                        <a:t>Reduce</a:t>
                      </a:r>
                    </a:p>
                  </a:txBody>
                  <a:tcPr marL="9360" marR="9360" anchor="b"/>
                </a:tc>
                <a:extLst>
                  <a:ext uri="{0D108BD9-81ED-4DB2-BD59-A6C34878D82A}">
                    <a16:rowId xmlns:a16="http://schemas.microsoft.com/office/drawing/2014/main" val="10003"/>
                  </a:ext>
                </a:extLst>
              </a:tr>
              <a:tr h="165272">
                <a:tc>
                  <a:txBody>
                    <a:bodyPr/>
                    <a:lstStyle/>
                    <a:p>
                      <a:pPr algn="ctr">
                        <a:lnSpc>
                          <a:spcPct val="100000"/>
                        </a:lnSpc>
                        <a:buNone/>
                      </a:pPr>
                      <a:r>
                        <a:rPr lang="en-US" sz="1200" b="0" strike="noStrike" spc="-1">
                          <a:latin typeface="+mj-ea"/>
                          <a:ea typeface="+mj-ea"/>
                        </a:rPr>
                        <a:t>Relu</a:t>
                      </a:r>
                    </a:p>
                  </a:txBody>
                  <a:tcPr marL="9360" marR="9360" anchor="b"/>
                </a:tc>
                <a:tc>
                  <a:txBody>
                    <a:bodyPr/>
                    <a:lstStyle/>
                    <a:p>
                      <a:pPr algn="ctr">
                        <a:lnSpc>
                          <a:spcPct val="100000"/>
                        </a:lnSpc>
                        <a:buNone/>
                      </a:pPr>
                      <a:r>
                        <a:rPr lang="en-US" sz="1200" b="0" strike="noStrike" spc="-1">
                          <a:latin typeface="+mj-ea"/>
                          <a:ea typeface="+mj-ea"/>
                        </a:rPr>
                        <a:t>Loss</a:t>
                      </a:r>
                    </a:p>
                  </a:txBody>
                  <a:tcPr marL="9360" marR="9360" anchor="b"/>
                </a:tc>
                <a:tc>
                  <a:txBody>
                    <a:bodyPr/>
                    <a:lstStyle/>
                    <a:p>
                      <a:pPr algn="ctr">
                        <a:lnSpc>
                          <a:spcPct val="100000"/>
                        </a:lnSpc>
                        <a:buNone/>
                      </a:pPr>
                      <a:r>
                        <a:rPr lang="en-US" sz="1200" b="0" strike="noStrike" spc="-1">
                          <a:latin typeface="+mj-ea"/>
                          <a:ea typeface="+mj-ea"/>
                        </a:rPr>
                        <a:t>Map</a:t>
                      </a:r>
                    </a:p>
                  </a:txBody>
                  <a:tcPr marL="9360" marR="9360" anchor="b"/>
                </a:tc>
                <a:extLst>
                  <a:ext uri="{0D108BD9-81ED-4DB2-BD59-A6C34878D82A}">
                    <a16:rowId xmlns:a16="http://schemas.microsoft.com/office/drawing/2014/main" val="10004"/>
                  </a:ext>
                </a:extLst>
              </a:tr>
              <a:tr h="165272">
                <a:tc>
                  <a:txBody>
                    <a:bodyPr/>
                    <a:lstStyle/>
                    <a:p>
                      <a:pPr algn="ctr">
                        <a:lnSpc>
                          <a:spcPct val="100000"/>
                        </a:lnSpc>
                        <a:buNone/>
                      </a:pPr>
                      <a:r>
                        <a:rPr lang="en-US" sz="1200" b="0" strike="noStrike" spc="-1" dirty="0">
                          <a:latin typeface="+mj-ea"/>
                          <a:ea typeface="+mj-ea"/>
                        </a:rPr>
                        <a:t>Floor</a:t>
                      </a:r>
                    </a:p>
                  </a:txBody>
                  <a:tcPr marL="9360" marR="9360" anchor="b"/>
                </a:tc>
                <a:tc>
                  <a:txBody>
                    <a:bodyPr/>
                    <a:lstStyle/>
                    <a:p>
                      <a:pPr algn="ctr">
                        <a:lnSpc>
                          <a:spcPct val="100000"/>
                        </a:lnSpc>
                        <a:buNone/>
                      </a:pPr>
                      <a:r>
                        <a:rPr lang="en-US" sz="1200" b="0" strike="noStrike" spc="-1">
                          <a:latin typeface="+mj-ea"/>
                          <a:ea typeface="+mj-ea"/>
                        </a:rPr>
                        <a:t>Sigmoid</a:t>
                      </a:r>
                    </a:p>
                  </a:txBody>
                  <a:tcPr marL="9360" marR="9360" anchor="b"/>
                </a:tc>
                <a:tc>
                  <a:txBody>
                    <a:bodyPr/>
                    <a:lstStyle/>
                    <a:p>
                      <a:pPr algn="ctr">
                        <a:lnSpc>
                          <a:spcPct val="100000"/>
                        </a:lnSpc>
                        <a:buNone/>
                      </a:pPr>
                      <a:r>
                        <a:rPr lang="en-US" sz="1200" b="0" strike="noStrike" spc="-1" dirty="0">
                          <a:latin typeface="+mj-ea"/>
                          <a:ea typeface="+mj-ea"/>
                        </a:rPr>
                        <a:t>…..</a:t>
                      </a:r>
                    </a:p>
                  </a:txBody>
                  <a:tcPr marL="9360" marR="9360" anchor="b"/>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526E17F4-6987-624A-AFE9-01726864482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40732" y="1510334"/>
            <a:ext cx="2228812" cy="1692189"/>
          </a:xfrm>
          <a:prstGeom prst="rect">
            <a:avLst/>
          </a:prstGeom>
        </p:spPr>
      </p:pic>
      <p:sp>
        <p:nvSpPr>
          <p:cNvPr id="47" name="PlaceHolder 2">
            <a:extLst>
              <a:ext uri="{FF2B5EF4-FFF2-40B4-BE49-F238E27FC236}">
                <a16:creationId xmlns:a16="http://schemas.microsoft.com/office/drawing/2014/main" id="{9002A5EE-3307-FE45-80A6-7F4D8B314E2C}"/>
              </a:ext>
            </a:extLst>
          </p:cNvPr>
          <p:cNvSpPr txBox="1">
            <a:spLocks/>
          </p:cNvSpPr>
          <p:nvPr/>
        </p:nvSpPr>
        <p:spPr>
          <a:xfrm>
            <a:off x="623635" y="3901346"/>
            <a:ext cx="4456357" cy="1633655"/>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000" kern="0" spc="-1" dirty="0">
                <a:solidFill>
                  <a:srgbClr val="FFC000"/>
                </a:solidFill>
                <a:latin typeface="Gill Sans MT" panose="020B0502020104020203" pitchFamily="34" charset="0"/>
                <a:ea typeface="+mj-ea"/>
              </a:rPr>
              <a:t>基本运算单元：</a:t>
            </a:r>
            <a:r>
              <a:rPr lang="en-US" sz="2000" kern="0" spc="-1" dirty="0">
                <a:solidFill>
                  <a:srgbClr val="FFC000"/>
                </a:solidFill>
                <a:latin typeface="Gill Sans MT" panose="020B0502020104020203" pitchFamily="34" charset="0"/>
                <a:ea typeface="+mj-ea"/>
              </a:rPr>
              <a:t>Operator</a:t>
            </a:r>
            <a:r>
              <a:rPr lang="zh-CN" altLang="en-US" sz="2000" kern="0" spc="-1" dirty="0">
                <a:solidFill>
                  <a:srgbClr val="FFC000"/>
                </a:solidFill>
                <a:latin typeface="Gill Sans MT" panose="020B0502020104020203" pitchFamily="34" charset="0"/>
                <a:ea typeface="+mj-ea"/>
              </a:rPr>
              <a:t> 算子</a:t>
            </a:r>
            <a:endParaRPr lang="en-US" sz="2000" kern="0"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由最基本的代数算子组成</a:t>
            </a:r>
            <a:endParaRPr lang="en-US" altLang="zh-CN"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根据深度学习结构组成复杂算子</a:t>
            </a:r>
            <a:endParaRPr lang="en-US"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kern="0" spc="-1" dirty="0">
                <a:solidFill>
                  <a:srgbClr val="384056"/>
                </a:solidFill>
                <a:latin typeface="Gill Sans MT" panose="020B0502020104020203" pitchFamily="34" charset="0"/>
                <a:ea typeface="+mj-ea"/>
              </a:rPr>
              <a:t>N</a:t>
            </a:r>
            <a:r>
              <a:rPr lang="zh-CN" altLang="en-US" sz="1800" kern="0" spc="-1" dirty="0">
                <a:solidFill>
                  <a:srgbClr val="384056"/>
                </a:solidFill>
                <a:latin typeface="Gill Sans MT" panose="020B0502020104020203" pitchFamily="34" charset="0"/>
                <a:ea typeface="+mj-ea"/>
              </a:rPr>
              <a:t>个输入</a:t>
            </a:r>
            <a:r>
              <a:rPr lang="en-US" sz="1800" kern="0" spc="-1" dirty="0">
                <a:solidFill>
                  <a:srgbClr val="384056"/>
                </a:solidFill>
                <a:latin typeface="Gill Sans MT" panose="020B0502020104020203" pitchFamily="34" charset="0"/>
                <a:ea typeface="+mj-ea"/>
              </a:rPr>
              <a:t>Tensor</a:t>
            </a:r>
            <a:r>
              <a:rPr lang="zh-CN" altLang="en-US" sz="1800" kern="0" spc="-1" dirty="0">
                <a:solidFill>
                  <a:srgbClr val="384056"/>
                </a:solidFill>
                <a:latin typeface="Gill Sans MT" panose="020B0502020104020203" pitchFamily="34" charset="0"/>
                <a:ea typeface="+mj-ea"/>
              </a:rPr>
              <a:t>，</a:t>
            </a:r>
            <a:r>
              <a:rPr lang="en-US" sz="1800" kern="0" spc="-1" dirty="0">
                <a:solidFill>
                  <a:srgbClr val="384056"/>
                </a:solidFill>
                <a:latin typeface="Gill Sans MT" panose="020B0502020104020203" pitchFamily="34" charset="0"/>
                <a:ea typeface="+mj-ea"/>
              </a:rPr>
              <a:t>M</a:t>
            </a:r>
            <a:r>
              <a:rPr lang="zh-CN" altLang="en-US" sz="1800" kern="0" spc="-1" dirty="0">
                <a:solidFill>
                  <a:srgbClr val="384056"/>
                </a:solidFill>
                <a:latin typeface="Gill Sans MT" panose="020B0502020104020203" pitchFamily="34" charset="0"/>
                <a:ea typeface="+mj-ea"/>
              </a:rPr>
              <a:t>个输出</a:t>
            </a:r>
            <a:r>
              <a:rPr lang="en-US" sz="1800" kern="0" spc="-1" dirty="0">
                <a:solidFill>
                  <a:srgbClr val="384056"/>
                </a:solidFill>
                <a:latin typeface="Gill Sans MT" panose="020B0502020104020203" pitchFamily="34" charset="0"/>
                <a:ea typeface="+mj-ea"/>
              </a:rPr>
              <a:t>Tensor</a:t>
            </a:r>
          </a:p>
        </p:txBody>
      </p:sp>
      <p:pic>
        <p:nvPicPr>
          <p:cNvPr id="4" name="图片 3">
            <a:extLst>
              <a:ext uri="{FF2B5EF4-FFF2-40B4-BE49-F238E27FC236}">
                <a16:creationId xmlns:a16="http://schemas.microsoft.com/office/drawing/2014/main" id="{FDDA1616-35F6-D44F-8A78-C14B517B0869}"/>
              </a:ext>
            </a:extLst>
          </p:cNvPr>
          <p:cNvPicPr>
            <a:picLocks noChangeAspect="1"/>
          </p:cNvPicPr>
          <p:nvPr/>
        </p:nvPicPr>
        <p:blipFill>
          <a:blip r:embed="rId3"/>
          <a:stretch>
            <a:fillRect/>
          </a:stretch>
        </p:blipFill>
        <p:spPr>
          <a:xfrm>
            <a:off x="8619303" y="1626770"/>
            <a:ext cx="2353412" cy="1547448"/>
          </a:xfrm>
          <a:prstGeom prst="rect">
            <a:avLst/>
          </a:prstGeom>
        </p:spPr>
      </p:pic>
    </p:spTree>
    <p:extLst>
      <p:ext uri="{BB962C8B-B14F-4D97-AF65-F5344CB8AC3E}">
        <p14:creationId xmlns:p14="http://schemas.microsoft.com/office/powerpoint/2010/main" val="3949741967"/>
      </p:ext>
    </p:extLst>
  </p:cSld>
  <p:clrMapOvr>
    <a:masterClrMapping/>
  </p:clrMapOvr>
  <p:transition>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fade">
                                      <p:cBhvr additive="repl">
                                        <p:cTn id="7" dur="5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t>推理引擎计算图：</a:t>
            </a:r>
            <a:r>
              <a:rPr lang="en-US" altLang="zh-CN" dirty="0"/>
              <a:t>Tensor</a:t>
            </a:r>
            <a:r>
              <a:rPr lang="zh-CN" altLang="en-US" dirty="0"/>
              <a:t> 张量的表示</a:t>
            </a:r>
          </a:p>
        </p:txBody>
      </p:sp>
      <p:pic>
        <p:nvPicPr>
          <p:cNvPr id="8" name="图片 7">
            <a:extLst>
              <a:ext uri="{FF2B5EF4-FFF2-40B4-BE49-F238E27FC236}">
                <a16:creationId xmlns:a16="http://schemas.microsoft.com/office/drawing/2014/main" id="{1AFF0268-438E-BE47-84E6-C6CCECE7FC8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8356" y="2204864"/>
            <a:ext cx="3650548" cy="3672408"/>
          </a:xfrm>
          <a:prstGeom prst="rect">
            <a:avLst/>
          </a:prstGeom>
        </p:spPr>
      </p:pic>
      <p:pic>
        <p:nvPicPr>
          <p:cNvPr id="9" name="图片 8">
            <a:extLst>
              <a:ext uri="{FF2B5EF4-FFF2-40B4-BE49-F238E27FC236}">
                <a16:creationId xmlns:a16="http://schemas.microsoft.com/office/drawing/2014/main" id="{BCFA6050-AA98-874B-8CF1-EF522A97402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18061" y="2204864"/>
            <a:ext cx="4320480" cy="3672408"/>
          </a:xfrm>
          <a:prstGeom prst="rect">
            <a:avLst/>
          </a:prstGeom>
        </p:spPr>
      </p:pic>
      <p:pic>
        <p:nvPicPr>
          <p:cNvPr id="10" name="图片 9">
            <a:extLst>
              <a:ext uri="{FF2B5EF4-FFF2-40B4-BE49-F238E27FC236}">
                <a16:creationId xmlns:a16="http://schemas.microsoft.com/office/drawing/2014/main" id="{F9D3A029-C65E-8649-8CC6-B5A81823580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62573" y="2204864"/>
            <a:ext cx="4824536" cy="3679377"/>
          </a:xfrm>
          <a:prstGeom prst="rect">
            <a:avLst/>
          </a:prstGeom>
        </p:spPr>
      </p:pic>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数据存储格式</a:t>
            </a:r>
            <a:endParaRPr lang="en-US" sz="1800" b="0" spc="-1" dirty="0">
              <a:solidFill>
                <a:srgbClr val="384056"/>
              </a:solidFill>
              <a:latin typeface="Gill Sans MT" panose="020B0502020104020203" pitchFamily="34" charset="0"/>
              <a:ea typeface="Microsoft YaHei" panose="020B0503020204020204" pitchFamily="34" charset="-122"/>
            </a:endParaRPr>
          </a:p>
        </p:txBody>
      </p:sp>
      <p:sp>
        <p:nvSpPr>
          <p:cNvPr id="12" name="PlaceHolder 2">
            <a:extLst>
              <a:ext uri="{FF2B5EF4-FFF2-40B4-BE49-F238E27FC236}">
                <a16:creationId xmlns:a16="http://schemas.microsoft.com/office/drawing/2014/main" id="{D8E31931-A579-8D45-B310-E70B2F8304A5}"/>
              </a:ext>
            </a:extLst>
          </p:cNvPr>
          <p:cNvSpPr txBox="1">
            <a:spLocks/>
          </p:cNvSpPr>
          <p:nvPr/>
        </p:nvSpPr>
        <p:spPr>
          <a:xfrm>
            <a:off x="3764259"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数据内存排布格式</a:t>
            </a:r>
            <a:endParaRPr lang="en-US" sz="1800" spc="-1" dirty="0">
              <a:solidFill>
                <a:srgbClr val="384056"/>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7826573"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张量的定义</a:t>
            </a:r>
            <a:endParaRPr lang="en-US" sz="1800" spc="-1" dirty="0">
              <a:solidFill>
                <a:srgbClr val="384056"/>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118597489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推理引擎计算图：</a:t>
            </a:r>
            <a:r>
              <a:rPr lang="en-US" altLang="zh-CN" dirty="0">
                <a:latin typeface="Futura Medium" panose="020B0602020204020303" pitchFamily="34" charset="-79"/>
                <a:cs typeface="Futura Medium" panose="020B0602020204020303" pitchFamily="34" charset="-79"/>
              </a:rPr>
              <a:t> Operator</a:t>
            </a:r>
            <a:r>
              <a:rPr lang="zh-CN" altLang="en-US">
                <a:latin typeface="Futura Medium" panose="020B0602020204020303" pitchFamily="34" charset="-79"/>
                <a:cs typeface="Futura Medium" panose="020B0602020204020303" pitchFamily="34" charset="-79"/>
              </a:rPr>
              <a:t> 算子的表示</a:t>
            </a:r>
            <a:endParaRPr lang="zh-CN" altLang="en-US" dirty="0"/>
          </a:p>
        </p:txBody>
      </p:sp>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icrosoft YaHei" panose="020B0503020204020204" pitchFamily="34" charset="-122"/>
              </a:rPr>
              <a:t>算子列表</a:t>
            </a:r>
            <a:endParaRPr lang="en-US" sz="1800" b="0" spc="-1" dirty="0">
              <a:solidFill>
                <a:srgbClr val="384056"/>
              </a:solidFill>
              <a:latin typeface="Gill Sans MT" panose="020B0502020104020203" pitchFamily="34" charset="0"/>
              <a:ea typeface="Microsoft YaHei" panose="020B0503020204020204" pitchFamily="34" charset="-122"/>
            </a:endParaRPr>
          </a:p>
        </p:txBody>
      </p:sp>
      <p:sp>
        <p:nvSpPr>
          <p:cNvPr id="12" name="PlaceHolder 2">
            <a:extLst>
              <a:ext uri="{FF2B5EF4-FFF2-40B4-BE49-F238E27FC236}">
                <a16:creationId xmlns:a16="http://schemas.microsoft.com/office/drawing/2014/main" id="{D8E31931-A579-8D45-B310-E70B2F8304A5}"/>
              </a:ext>
            </a:extLst>
          </p:cNvPr>
          <p:cNvSpPr txBox="1">
            <a:spLocks/>
          </p:cNvSpPr>
          <p:nvPr/>
        </p:nvSpPr>
        <p:spPr>
          <a:xfrm>
            <a:off x="3764259" y="1554045"/>
            <a:ext cx="3630266"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算子公共属性和特殊算子列表</a:t>
            </a:r>
            <a:endParaRPr lang="en-US" sz="1800" spc="-1" dirty="0">
              <a:solidFill>
                <a:srgbClr val="384056"/>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7826573"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算子的基础定义</a:t>
            </a:r>
            <a:endParaRPr lang="en-US" sz="1800" spc="-1" dirty="0">
              <a:solidFill>
                <a:srgbClr val="384056"/>
              </a:solidFill>
              <a:latin typeface="Gill Sans MT" panose="020B0502020104020203" pitchFamily="34" charset="0"/>
              <a:ea typeface="Microsoft YaHei" panose="020B0503020204020204" pitchFamily="34" charset="-122"/>
            </a:endParaRPr>
          </a:p>
        </p:txBody>
      </p:sp>
      <p:pic>
        <p:nvPicPr>
          <p:cNvPr id="2" name="图片 1">
            <a:extLst>
              <a:ext uri="{FF2B5EF4-FFF2-40B4-BE49-F238E27FC236}">
                <a16:creationId xmlns:a16="http://schemas.microsoft.com/office/drawing/2014/main" id="{133407F1-75BD-9345-AC2C-5C849E928E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757" y="2204864"/>
            <a:ext cx="4299431" cy="3833368"/>
          </a:xfrm>
          <a:prstGeom prst="rect">
            <a:avLst/>
          </a:prstGeom>
        </p:spPr>
      </p:pic>
      <p:pic>
        <p:nvPicPr>
          <p:cNvPr id="3" name="图片 2">
            <a:extLst>
              <a:ext uri="{FF2B5EF4-FFF2-40B4-BE49-F238E27FC236}">
                <a16:creationId xmlns:a16="http://schemas.microsoft.com/office/drawing/2014/main" id="{B36131C5-9BA9-1A43-BFAE-8C4C0AF27992}"/>
              </a:ext>
            </a:extLst>
          </p:cNvPr>
          <p:cNvPicPr>
            <a:picLocks noChangeAspect="1"/>
          </p:cNvPicPr>
          <p:nvPr/>
        </p:nvPicPr>
        <p:blipFill>
          <a:blip r:embed="rId3"/>
          <a:stretch>
            <a:fillRect/>
          </a:stretch>
        </p:blipFill>
        <p:spPr>
          <a:xfrm>
            <a:off x="2786013" y="2204864"/>
            <a:ext cx="5279492" cy="3838371"/>
          </a:xfrm>
          <a:prstGeom prst="rect">
            <a:avLst/>
          </a:prstGeom>
        </p:spPr>
      </p:pic>
      <p:pic>
        <p:nvPicPr>
          <p:cNvPr id="4" name="图片 3">
            <a:extLst>
              <a:ext uri="{FF2B5EF4-FFF2-40B4-BE49-F238E27FC236}">
                <a16:creationId xmlns:a16="http://schemas.microsoft.com/office/drawing/2014/main" id="{82788D14-84D5-F84B-B4DE-7F1E23EC3FDE}"/>
              </a:ext>
            </a:extLst>
          </p:cNvPr>
          <p:cNvPicPr>
            <a:picLocks noChangeAspect="1"/>
          </p:cNvPicPr>
          <p:nvPr/>
        </p:nvPicPr>
        <p:blipFill>
          <a:blip r:embed="rId4"/>
          <a:stretch>
            <a:fillRect/>
          </a:stretch>
        </p:blipFill>
        <p:spPr>
          <a:xfrm>
            <a:off x="6228256" y="2219807"/>
            <a:ext cx="5464588" cy="3833368"/>
          </a:xfrm>
          <a:prstGeom prst="rect">
            <a:avLst/>
          </a:prstGeom>
        </p:spPr>
      </p:pic>
    </p:spTree>
    <p:extLst>
      <p:ext uri="{BB962C8B-B14F-4D97-AF65-F5344CB8AC3E}">
        <p14:creationId xmlns:p14="http://schemas.microsoft.com/office/powerpoint/2010/main" val="171253300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推理引擎计算图：</a:t>
            </a:r>
            <a:r>
              <a:rPr lang="en-US" altLang="zh-CN" kern="0" spc="-1" dirty="0">
                <a:latin typeface="Futura Medium" panose="020B0602020204020303" pitchFamily="34" charset="-79"/>
                <a:cs typeface="Futura Medium" panose="020B0602020204020303" pitchFamily="34" charset="-79"/>
              </a:rPr>
              <a:t> </a:t>
            </a:r>
            <a:r>
              <a:rPr lang="zh-CN" altLang="en-US" kern="0" spc="-1" dirty="0">
                <a:latin typeface="Futura Medium" panose="020B0602020204020303" pitchFamily="34" charset="-79"/>
                <a:cs typeface="Futura Medium" panose="020B0602020204020303" pitchFamily="34" charset="-79"/>
              </a:rPr>
              <a:t>计算图的</a:t>
            </a:r>
            <a:r>
              <a:rPr lang="zh-CN" altLang="en-US" dirty="0">
                <a:latin typeface="Futura Medium" panose="020B0602020204020303" pitchFamily="34" charset="-79"/>
                <a:cs typeface="Futura Medium" panose="020B0602020204020303" pitchFamily="34" charset="-79"/>
              </a:rPr>
              <a:t>表示</a:t>
            </a:r>
          </a:p>
        </p:txBody>
      </p:sp>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icrosoft YaHei" panose="020B0503020204020204" pitchFamily="34" charset="-122"/>
              </a:rPr>
              <a:t>定义网络模型子图</a:t>
            </a:r>
            <a:endParaRPr lang="en-US" b="1" spc="-1" dirty="0">
              <a:solidFill>
                <a:srgbClr val="FFC000"/>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6386413" y="1554044"/>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定义网络模型</a:t>
            </a:r>
            <a:endParaRPr lang="en-US" sz="1800" spc="-1" dirty="0">
              <a:solidFill>
                <a:srgbClr val="384056"/>
              </a:solidFill>
              <a:latin typeface="Gill Sans MT" panose="020B0502020104020203" pitchFamily="34" charset="0"/>
              <a:ea typeface="Microsoft YaHei" panose="020B0503020204020204" pitchFamily="34" charset="-122"/>
            </a:endParaRPr>
          </a:p>
        </p:txBody>
      </p:sp>
      <p:pic>
        <p:nvPicPr>
          <p:cNvPr id="6" name="图片 5">
            <a:extLst>
              <a:ext uri="{FF2B5EF4-FFF2-40B4-BE49-F238E27FC236}">
                <a16:creationId xmlns:a16="http://schemas.microsoft.com/office/drawing/2014/main" id="{F773DF7D-29C9-E242-BFE7-BAC8524924A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43330" y="2132856"/>
            <a:ext cx="5080448" cy="3960440"/>
          </a:xfrm>
          <a:prstGeom prst="rect">
            <a:avLst/>
          </a:prstGeom>
        </p:spPr>
      </p:pic>
      <p:pic>
        <p:nvPicPr>
          <p:cNvPr id="7" name="图片 6">
            <a:extLst>
              <a:ext uri="{FF2B5EF4-FFF2-40B4-BE49-F238E27FC236}">
                <a16:creationId xmlns:a16="http://schemas.microsoft.com/office/drawing/2014/main" id="{0E9158F3-62D7-CF46-9D46-9E5BA7C446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7741" y="2132856"/>
            <a:ext cx="5485437" cy="3960440"/>
          </a:xfrm>
          <a:prstGeom prst="rect">
            <a:avLst/>
          </a:prstGeom>
        </p:spPr>
      </p:pic>
    </p:spTree>
    <p:extLst>
      <p:ext uri="{BB962C8B-B14F-4D97-AF65-F5344CB8AC3E}">
        <p14:creationId xmlns:p14="http://schemas.microsoft.com/office/powerpoint/2010/main" val="39474213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D19E9FBE-A888-FB49-944A-F7C0E3F86857}"/>
              </a:ext>
            </a:extLst>
          </p:cNvPr>
          <p:cNvSpPr>
            <a:spLocks noGrp="1"/>
          </p:cNvSpPr>
          <p:nvPr>
            <p:ph type="title"/>
          </p:nvPr>
        </p:nvSpPr>
        <p:spPr/>
        <p:txBody>
          <a:bodyPr/>
          <a:lstStyle/>
          <a:p>
            <a:r>
              <a:rPr lang="zh-CN" altLang="en-US" dirty="0"/>
              <a:t>自定义计算图</a:t>
            </a:r>
          </a:p>
        </p:txBody>
      </p:sp>
      <p:sp>
        <p:nvSpPr>
          <p:cNvPr id="13" name="内容占位符 12">
            <a:extLst>
              <a:ext uri="{FF2B5EF4-FFF2-40B4-BE49-F238E27FC236}">
                <a16:creationId xmlns:a16="http://schemas.microsoft.com/office/drawing/2014/main" id="{0CFB6B87-717F-9947-8C52-1FD84FBBF752}"/>
              </a:ext>
            </a:extLst>
          </p:cNvPr>
          <p:cNvSpPr>
            <a:spLocks noGrp="1"/>
          </p:cNvSpPr>
          <p:nvPr>
            <p:ph sz="half" idx="1"/>
          </p:nvPr>
        </p:nvSpPr>
        <p:spPr>
          <a:xfrm>
            <a:off x="623636" y="1412776"/>
            <a:ext cx="5474746" cy="4608512"/>
          </a:xfrm>
        </p:spPr>
        <p:txBody>
          <a:bodyPr/>
          <a:lstStyle/>
          <a:p>
            <a:pPr marL="457200" indent="-457200">
              <a:lnSpc>
                <a:spcPct val="150000"/>
              </a:lnSpc>
              <a:buFont typeface="+mj-lt"/>
              <a:buAutoNum type="arabicPeriod"/>
            </a:pPr>
            <a:r>
              <a:rPr lang="zh-CN" altLang="en-US" b="1" dirty="0">
                <a:latin typeface="Gill Sans MT" panose="020B0502020104020203" pitchFamily="34" charset="0"/>
                <a:ea typeface="Microsoft YaHei" panose="020B0503020204020204" pitchFamily="34" charset="-122"/>
              </a:rPr>
              <a:t>构建计算图 </a:t>
            </a:r>
            <a:r>
              <a:rPr lang="en-US" altLang="zh-CN" b="1" dirty="0">
                <a:latin typeface="Gill Sans MT" panose="020B0502020104020203" pitchFamily="34" charset="0"/>
                <a:ea typeface="Microsoft YaHei" panose="020B0503020204020204" pitchFamily="34" charset="-122"/>
              </a:rPr>
              <a:t>IR</a:t>
            </a:r>
            <a:r>
              <a:rPr lang="zh-CN" altLang="en-US" b="1" dirty="0">
                <a:latin typeface="Gill Sans MT" panose="020B0502020104020203" pitchFamily="34" charset="0"/>
                <a:ea typeface="Microsoft YaHei" panose="020B0503020204020204" pitchFamily="34" charset="-122"/>
              </a:rPr>
              <a:t>：</a:t>
            </a:r>
            <a:r>
              <a:rPr lang="zh-CN" altLang="en-US" dirty="0">
                <a:latin typeface="Gill Sans MT" panose="020B0502020104020203" pitchFamily="34" charset="0"/>
                <a:ea typeface="Microsoft YaHei" panose="020B0503020204020204" pitchFamily="34" charset="-122"/>
              </a:rPr>
              <a:t>根据自身推理引擎的特殊性和竞争力点，构建自定义的计算图</a:t>
            </a:r>
            <a:endParaRPr lang="en-US" altLang="zh-CN" dirty="0">
              <a:latin typeface="Gill Sans MT" panose="020B0502020104020203" pitchFamily="34" charset="0"/>
              <a:ea typeface="Microsoft YaHei" panose="020B0503020204020204" pitchFamily="34" charset="-122"/>
            </a:endParaRPr>
          </a:p>
          <a:p>
            <a:pPr marL="457200" indent="-457200">
              <a:lnSpc>
                <a:spcPct val="150000"/>
              </a:lnSpc>
              <a:buFont typeface="+mj-lt"/>
              <a:buAutoNum type="arabicPeriod"/>
            </a:pPr>
            <a:r>
              <a:rPr lang="zh-CN" altLang="en-US" b="1" dirty="0">
                <a:latin typeface="Gill Sans MT" panose="020B0502020104020203" pitchFamily="34" charset="0"/>
                <a:ea typeface="Microsoft YaHei" panose="020B0503020204020204" pitchFamily="34" charset="-122"/>
              </a:rPr>
              <a:t>解析训练模型：</a:t>
            </a:r>
            <a:r>
              <a:rPr lang="zh-CN" altLang="en-US" dirty="0">
                <a:latin typeface="Gill Sans MT" panose="020B0502020104020203" pitchFamily="34" charset="0"/>
                <a:ea typeface="Microsoft YaHei" panose="020B0503020204020204" pitchFamily="34" charset="-122"/>
              </a:rPr>
              <a:t>通过解析 </a:t>
            </a:r>
            <a:r>
              <a:rPr lang="en-US" altLang="zh-CN" dirty="0">
                <a:latin typeface="Gill Sans MT" panose="020B0502020104020203" pitchFamily="34" charset="0"/>
                <a:ea typeface="Microsoft YaHei" panose="020B0503020204020204" pitchFamily="34" charset="-122"/>
              </a:rPr>
              <a:t>AI</a:t>
            </a:r>
            <a:r>
              <a:rPr lang="zh-CN" altLang="en-US" dirty="0">
                <a:latin typeface="Gill Sans MT" panose="020B0502020104020203" pitchFamily="34" charset="0"/>
                <a:ea typeface="Microsoft YaHei" panose="020B0503020204020204" pitchFamily="34" charset="-122"/>
              </a:rPr>
              <a:t> 框架导出的模型文件，使用 </a:t>
            </a:r>
            <a:r>
              <a:rPr lang="en-US" altLang="zh-CN" dirty="0">
                <a:latin typeface="Gill Sans MT" panose="020B0502020104020203" pitchFamily="34" charset="0"/>
                <a:ea typeface="Microsoft YaHei" panose="020B0503020204020204" pitchFamily="34" charset="-122"/>
              </a:rPr>
              <a:t>Protobuffer</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flatbuffer</a:t>
            </a:r>
            <a:r>
              <a:rPr lang="zh-CN" altLang="en-US" dirty="0">
                <a:latin typeface="Gill Sans MT" panose="020B0502020104020203" pitchFamily="34" charset="0"/>
                <a:ea typeface="Microsoft YaHei" panose="020B0503020204020204" pitchFamily="34" charset="-122"/>
              </a:rPr>
              <a:t> 提供的</a:t>
            </a:r>
            <a:r>
              <a:rPr lang="en-US" altLang="zh-CN" dirty="0">
                <a:latin typeface="Gill Sans MT" panose="020B0502020104020203" pitchFamily="34" charset="0"/>
                <a:ea typeface="Microsoft YaHei" panose="020B0503020204020204" pitchFamily="34" charset="-122"/>
              </a:rPr>
              <a:t>API</a:t>
            </a:r>
            <a:r>
              <a:rPr lang="zh-CN" altLang="en-US" dirty="0">
                <a:latin typeface="Gill Sans MT" panose="020B0502020104020203" pitchFamily="34" charset="0"/>
                <a:ea typeface="Microsoft YaHei" panose="020B0503020204020204" pitchFamily="34" charset="-122"/>
              </a:rPr>
              <a:t>定义对接到自定义 </a:t>
            </a:r>
            <a:r>
              <a:rPr lang="en-US" altLang="zh-CN" dirty="0">
                <a:latin typeface="Gill Sans MT" panose="020B0502020104020203" pitchFamily="34" charset="0"/>
                <a:ea typeface="Microsoft YaHei" panose="020B0503020204020204" pitchFamily="34" charset="-122"/>
              </a:rPr>
              <a:t>IR</a:t>
            </a:r>
            <a:r>
              <a:rPr lang="zh-CN" altLang="en-US" dirty="0">
                <a:latin typeface="Gill Sans MT" panose="020B0502020104020203" pitchFamily="34" charset="0"/>
                <a:ea typeface="Microsoft YaHei" panose="020B0503020204020204" pitchFamily="34" charset="-122"/>
              </a:rPr>
              <a:t> 的对象</a:t>
            </a:r>
            <a:endParaRPr lang="en-US" altLang="zh-CN" dirty="0">
              <a:latin typeface="Gill Sans MT" panose="020B0502020104020203" pitchFamily="34" charset="0"/>
              <a:ea typeface="Microsoft YaHei" panose="020B0503020204020204" pitchFamily="34" charset="-122"/>
            </a:endParaRPr>
          </a:p>
          <a:p>
            <a:pPr marL="457200" indent="-457200">
              <a:lnSpc>
                <a:spcPct val="150000"/>
              </a:lnSpc>
              <a:buFont typeface="+mj-lt"/>
              <a:buAutoNum type="arabicPeriod"/>
            </a:pPr>
            <a:r>
              <a:rPr lang="zh-CN" altLang="en-US" b="1" dirty="0">
                <a:latin typeface="Gill Sans MT" panose="020B0502020104020203" pitchFamily="34" charset="0"/>
                <a:ea typeface="Microsoft YaHei" panose="020B0503020204020204" pitchFamily="34" charset="-122"/>
              </a:rPr>
              <a:t>生成自定义计算图：</a:t>
            </a:r>
            <a:r>
              <a:rPr lang="zh-CN" altLang="en-US" dirty="0">
                <a:latin typeface="Gill Sans MT" panose="020B0502020104020203" pitchFamily="34" charset="0"/>
                <a:ea typeface="Microsoft YaHei" panose="020B0503020204020204" pitchFamily="34" charset="-122"/>
              </a:rPr>
              <a:t>通过使用 </a:t>
            </a:r>
            <a:r>
              <a:rPr lang="en-US" altLang="zh-CN" dirty="0">
                <a:latin typeface="Gill Sans MT" panose="020B0502020104020203" pitchFamily="34" charset="0"/>
                <a:ea typeface="Microsoft YaHei" panose="020B0503020204020204" pitchFamily="34" charset="-122"/>
              </a:rPr>
              <a:t>Protobuffer</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flatbuffer</a:t>
            </a:r>
            <a:r>
              <a:rPr lang="zh-CN" altLang="en-US" dirty="0">
                <a:latin typeface="Gill Sans MT" panose="020B0502020104020203" pitchFamily="34" charset="0"/>
                <a:ea typeface="Microsoft YaHei" panose="020B0503020204020204" pitchFamily="34" charset="-122"/>
              </a:rPr>
              <a:t> 的</a:t>
            </a:r>
            <a:r>
              <a:rPr lang="en-US" altLang="zh-CN" dirty="0">
                <a:latin typeface="Gill Sans MT" panose="020B0502020104020203" pitchFamily="34" charset="0"/>
                <a:ea typeface="Microsoft YaHei" panose="020B0503020204020204" pitchFamily="34" charset="-122"/>
              </a:rPr>
              <a:t>API</a:t>
            </a:r>
            <a:r>
              <a:rPr lang="zh-CN" altLang="en-US" dirty="0">
                <a:latin typeface="Gill Sans MT" panose="020B0502020104020203" pitchFamily="34" charset="0"/>
                <a:ea typeface="Microsoft YaHei" panose="020B0503020204020204" pitchFamily="34" charset="-122"/>
              </a:rPr>
              <a:t>导出自定义计算图</a:t>
            </a:r>
          </a:p>
        </p:txBody>
      </p:sp>
      <p:pic>
        <p:nvPicPr>
          <p:cNvPr id="8" name="图片 7">
            <a:extLst>
              <a:ext uri="{FF2B5EF4-FFF2-40B4-BE49-F238E27FC236}">
                <a16:creationId xmlns:a16="http://schemas.microsoft.com/office/drawing/2014/main" id="{D0E5AF81-DA29-4946-BA9C-54F6966EA6E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42597" y="1145451"/>
            <a:ext cx="2736304" cy="5032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D12CBD2A-BEFB-3C40-84AE-763A05A3FD5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62477" y="1255254"/>
            <a:ext cx="419285" cy="5112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右大括号 9">
            <a:extLst>
              <a:ext uri="{FF2B5EF4-FFF2-40B4-BE49-F238E27FC236}">
                <a16:creationId xmlns:a16="http://schemas.microsoft.com/office/drawing/2014/main" id="{2B665A57-F7A7-9144-B9BA-F2CE5EDA9F87}"/>
              </a:ext>
            </a:extLst>
          </p:cNvPr>
          <p:cNvSpPr/>
          <p:nvPr/>
        </p:nvSpPr>
        <p:spPr bwMode="auto">
          <a:xfrm>
            <a:off x="7754565" y="1270518"/>
            <a:ext cx="288032" cy="1296144"/>
          </a:xfrm>
          <a:prstGeom prst="rightBrace">
            <a:avLst/>
          </a:prstGeom>
          <a:noFill/>
          <a:ln w="57150">
            <a:solidFill>
              <a:srgbClr val="C00000"/>
            </a:solidFill>
            <a:extLst>
              <a:ext uri="{C807C97D-BFC1-408E-A445-0C87EB9F89A2}">
                <ask:lineSketchStyleProps xmlns:ask="http://schemas.microsoft.com/office/drawing/2018/sketchyshapes" sd="1136257699">
                  <a:custGeom>
                    <a:avLst/>
                    <a:gdLst>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 name="connsiteX7" fmla="*/ 0 w 288032"/>
                      <a:gd name="connsiteY7" fmla="*/ 686956 h 1296144"/>
                      <a:gd name="connsiteX8" fmla="*/ 0 w 288032"/>
                      <a:gd name="connsiteY8" fmla="*/ 0 h 1296144"/>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296144" stroke="0" extrusionOk="0">
                        <a:moveTo>
                          <a:pt x="0" y="0"/>
                        </a:moveTo>
                        <a:cubicBezTo>
                          <a:pt x="81688" y="-1908"/>
                          <a:pt x="141461" y="12193"/>
                          <a:pt x="144016" y="24002"/>
                        </a:cubicBezTo>
                        <a:cubicBezTo>
                          <a:pt x="170409" y="165290"/>
                          <a:pt x="170832" y="412309"/>
                          <a:pt x="144016" y="624070"/>
                        </a:cubicBezTo>
                        <a:cubicBezTo>
                          <a:pt x="143571" y="645421"/>
                          <a:pt x="220198" y="658561"/>
                          <a:pt x="288032" y="648072"/>
                        </a:cubicBezTo>
                        <a:cubicBezTo>
                          <a:pt x="208431" y="648783"/>
                          <a:pt x="144948" y="660074"/>
                          <a:pt x="144016" y="672074"/>
                        </a:cubicBezTo>
                        <a:cubicBezTo>
                          <a:pt x="144055" y="929790"/>
                          <a:pt x="132376" y="1084924"/>
                          <a:pt x="144016" y="1272142"/>
                        </a:cubicBezTo>
                        <a:cubicBezTo>
                          <a:pt x="128059" y="1283661"/>
                          <a:pt x="91727" y="1289358"/>
                          <a:pt x="0" y="1296144"/>
                        </a:cubicBezTo>
                        <a:cubicBezTo>
                          <a:pt x="-5215" y="1173156"/>
                          <a:pt x="29767" y="927846"/>
                          <a:pt x="0" y="686956"/>
                        </a:cubicBezTo>
                        <a:cubicBezTo>
                          <a:pt x="-29767" y="446066"/>
                          <a:pt x="-24753" y="232627"/>
                          <a:pt x="0" y="0"/>
                        </a:cubicBezTo>
                        <a:close/>
                      </a:path>
                      <a:path w="288032" h="1296144" fill="none" extrusionOk="0">
                        <a:moveTo>
                          <a:pt x="0" y="0"/>
                        </a:moveTo>
                        <a:cubicBezTo>
                          <a:pt x="80616" y="-1792"/>
                          <a:pt x="143160" y="9699"/>
                          <a:pt x="144016" y="24002"/>
                        </a:cubicBezTo>
                        <a:cubicBezTo>
                          <a:pt x="122364" y="188289"/>
                          <a:pt x="159163" y="463112"/>
                          <a:pt x="144016" y="624070"/>
                        </a:cubicBezTo>
                        <a:cubicBezTo>
                          <a:pt x="136384" y="640951"/>
                          <a:pt x="219247" y="650964"/>
                          <a:pt x="288032" y="648072"/>
                        </a:cubicBezTo>
                        <a:cubicBezTo>
                          <a:pt x="209991" y="649168"/>
                          <a:pt x="144840" y="657831"/>
                          <a:pt x="144016" y="672074"/>
                        </a:cubicBezTo>
                        <a:cubicBezTo>
                          <a:pt x="152751" y="942430"/>
                          <a:pt x="149862" y="1047066"/>
                          <a:pt x="144016" y="1272142"/>
                        </a:cubicBezTo>
                        <a:cubicBezTo>
                          <a:pt x="140894" y="1293540"/>
                          <a:pt x="74573" y="1305079"/>
                          <a:pt x="0" y="1296144"/>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11983370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2" name="内容占位符 1">
            <a:extLst>
              <a:ext uri="{FF2B5EF4-FFF2-40B4-BE49-F238E27FC236}">
                <a16:creationId xmlns:a16="http://schemas.microsoft.com/office/drawing/2014/main" id="{CCFA08AA-89E9-004C-AB38-E3D9D8BFB438}"/>
              </a:ext>
            </a:extLst>
          </p:cNvPr>
          <p:cNvSpPr>
            <a:spLocks noGrp="1"/>
          </p:cNvSpPr>
          <p:nvPr>
            <p:ph sz="half" idx="1"/>
          </p:nvPr>
        </p:nvSpPr>
        <p:spPr>
          <a:xfrm>
            <a:off x="623635" y="1484784"/>
            <a:ext cx="11163378" cy="4525736"/>
          </a:xfrm>
        </p:spPr>
        <p:txBody>
          <a:bodyPr/>
          <a:lstStyle/>
          <a:p>
            <a:pPr>
              <a:buSzPct val="100000"/>
              <a:buFont typeface="+mj-lt"/>
              <a:buAutoNum type="arabicPeriod"/>
            </a:pPr>
            <a:r>
              <a:rPr lang="en-US" altLang="zh-CN" sz="1200" dirty="0">
                <a:latin typeface="Gill Sans MT" panose="020B0502020104020203" pitchFamily="34" charset="0"/>
              </a:rPr>
              <a:t>Huawei Technologies Co., Ltd. "Huawei MindSpore AI Development Framework." </a:t>
            </a:r>
            <a:r>
              <a:rPr lang="en-US" altLang="zh-CN" sz="1200" i="1" dirty="0">
                <a:latin typeface="Gill Sans MT" panose="020B0502020104020203" pitchFamily="34" charset="0"/>
              </a:rPr>
              <a:t>Artificial Intelligence Technology</a:t>
            </a:r>
            <a:r>
              <a:rPr lang="en-US" altLang="zh-CN" sz="1200" dirty="0">
                <a:latin typeface="Gill Sans MT" panose="020B0502020104020203" pitchFamily="34" charset="0"/>
              </a:rPr>
              <a:t>. Singapore: Springer Nature Singapore, 2022. 137-162. </a:t>
            </a:r>
          </a:p>
          <a:p>
            <a:pPr>
              <a:buSzPct val="100000"/>
              <a:buFont typeface="+mj-lt"/>
              <a:buAutoNum type="arabicPeriod"/>
            </a:pPr>
            <a:r>
              <a:rPr lang="en-US" altLang="zh-CN" sz="1200" dirty="0">
                <a:latin typeface="Gill Sans MT" panose="020B0502020104020203" pitchFamily="34" charset="0"/>
              </a:rPr>
              <a:t>Jiang, Xiaotang, et al. "Mnn: A universal and efficient inference engine." </a:t>
            </a:r>
            <a:r>
              <a:rPr lang="en-US" altLang="zh-CN" sz="1200" i="1" dirty="0">
                <a:latin typeface="Gill Sans MT" panose="020B0502020104020203" pitchFamily="34" charset="0"/>
              </a:rPr>
              <a:t>Proceedings of Machine Learning and Systems</a:t>
            </a:r>
            <a:r>
              <a:rPr lang="en-US" altLang="zh-CN" sz="1200" dirty="0">
                <a:latin typeface="Gill Sans MT" panose="020B0502020104020203" pitchFamily="34" charset="0"/>
              </a:rPr>
              <a:t> 2 (2020): 1-13. </a:t>
            </a:r>
          </a:p>
          <a:p>
            <a:pPr>
              <a:buSzPct val="100000"/>
              <a:buFont typeface="+mj-lt"/>
              <a:buAutoNum type="arabicPeriod"/>
            </a:pPr>
            <a:r>
              <a:rPr lang="en-US" altLang="zh-CN" sz="1200" dirty="0">
                <a:latin typeface="Gill Sans MT" panose="020B0502020104020203" pitchFamily="34" charset="0"/>
                <a:hlinkClick r:id="rId3"/>
              </a:rPr>
              <a:t>https://onnx.ai/supported-tools</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4"/>
              </a:rPr>
              <a:t>https://github.com/onnx/onnx/blob/main/docs/IR.md</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5"/>
              </a:rPr>
              <a:t>https://gitee.com/mindspore/mindspore</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6"/>
              </a:rPr>
              <a:t>https://github.com/alibaba/MNN</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7"/>
              </a:rPr>
              <a:t>https://onnxruntime.ai/</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推理系统架构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推理引擎叫故</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低比特量化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模型剪枝</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知识蒸馏</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架构与流程</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模型转换技术细节</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模型离线优化</a:t>
            </a:r>
            <a:endParaRPr lang="en-US" altLang="zh-CN" sz="2000" dirty="0">
              <a:solidFill>
                <a:srgbClr val="374154"/>
              </a:solidFill>
              <a:latin typeface="Gill Sans MT" panose="020B0502020104020203" pitchFamily="34" charset="0"/>
            </a:endParaRPr>
          </a:p>
          <a:p>
            <a:pPr marL="457200" lvl="1" indent="-457200">
              <a:lnSpc>
                <a:spcPct val="130000"/>
              </a:lnSpc>
              <a:spcAft>
                <a:spcPts val="600"/>
              </a:spcAft>
              <a:buFont typeface="+mj-lt"/>
              <a:buAutoNum type="arabicPeriod" startAt="5"/>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与在线优化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动态</a:t>
            </a:r>
            <a:r>
              <a:rPr lang="en-US" altLang="zh-CN" sz="2000" dirty="0">
                <a:solidFill>
                  <a:schemeClr val="bg1">
                    <a:lumMod val="75000"/>
                  </a:schemeClr>
                </a:solidFill>
                <a:latin typeface="Gill Sans MT" panose="020B0502020104020203" pitchFamily="34" charset="0"/>
              </a:rPr>
              <a:t>batch</a:t>
            </a: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bin</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Packing</a:t>
            </a: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多副本并行</a:t>
            </a:r>
            <a:endParaRPr lang="en-US" altLang="zh-CN" sz="20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77157472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转换模块挑战与架构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模型序列化</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反序列化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自定义计算图 </a:t>
            </a:r>
            <a:r>
              <a:rPr lang="en-US" altLang="zh-CN" sz="2000" dirty="0">
                <a:solidFill>
                  <a:srgbClr val="374154"/>
                </a:solidFill>
                <a:latin typeface="Gill Sans MT" panose="020B0502020104020203" pitchFamily="34" charset="0"/>
              </a:rPr>
              <a:t>IR</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转换流程和技术细节</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A45BBE6A-9018-A643-B6E2-9A625451DF86}"/>
              </a:ext>
            </a:extLst>
          </p:cNvPr>
          <p:cNvSpPr/>
          <p:nvPr/>
        </p:nvSpPr>
        <p:spPr bwMode="auto">
          <a:xfrm>
            <a:off x="5450309" y="2492896"/>
            <a:ext cx="288032" cy="1296144"/>
          </a:xfrm>
          <a:prstGeom prst="rightBrace">
            <a:avLst/>
          </a:prstGeom>
          <a:noFill/>
          <a:ln w="57150">
            <a:solidFill>
              <a:srgbClr val="C00000"/>
            </a:solidFill>
            <a:extLst>
              <a:ext uri="{C807C97D-BFC1-408E-A445-0C87EB9F89A2}">
                <ask:lineSketchStyleProps xmlns:ask="http://schemas.microsoft.com/office/drawing/2018/sketchyshapes" sd="1136257699">
                  <a:custGeom>
                    <a:avLst/>
                    <a:gdLst>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 name="connsiteX7" fmla="*/ 0 w 288032"/>
                      <a:gd name="connsiteY7" fmla="*/ 686956 h 1296144"/>
                      <a:gd name="connsiteX8" fmla="*/ 0 w 288032"/>
                      <a:gd name="connsiteY8" fmla="*/ 0 h 1296144"/>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296144" stroke="0" extrusionOk="0">
                        <a:moveTo>
                          <a:pt x="0" y="0"/>
                        </a:moveTo>
                        <a:cubicBezTo>
                          <a:pt x="81688" y="-1908"/>
                          <a:pt x="141461" y="12193"/>
                          <a:pt x="144016" y="24002"/>
                        </a:cubicBezTo>
                        <a:cubicBezTo>
                          <a:pt x="170409" y="165290"/>
                          <a:pt x="170832" y="412309"/>
                          <a:pt x="144016" y="624070"/>
                        </a:cubicBezTo>
                        <a:cubicBezTo>
                          <a:pt x="143571" y="645421"/>
                          <a:pt x="220198" y="658561"/>
                          <a:pt x="288032" y="648072"/>
                        </a:cubicBezTo>
                        <a:cubicBezTo>
                          <a:pt x="208431" y="648783"/>
                          <a:pt x="144948" y="660074"/>
                          <a:pt x="144016" y="672074"/>
                        </a:cubicBezTo>
                        <a:cubicBezTo>
                          <a:pt x="144055" y="929790"/>
                          <a:pt x="132376" y="1084924"/>
                          <a:pt x="144016" y="1272142"/>
                        </a:cubicBezTo>
                        <a:cubicBezTo>
                          <a:pt x="128059" y="1283661"/>
                          <a:pt x="91727" y="1289358"/>
                          <a:pt x="0" y="1296144"/>
                        </a:cubicBezTo>
                        <a:cubicBezTo>
                          <a:pt x="-5215" y="1173156"/>
                          <a:pt x="29767" y="927846"/>
                          <a:pt x="0" y="686956"/>
                        </a:cubicBezTo>
                        <a:cubicBezTo>
                          <a:pt x="-29767" y="446066"/>
                          <a:pt x="-24753" y="232627"/>
                          <a:pt x="0" y="0"/>
                        </a:cubicBezTo>
                        <a:close/>
                      </a:path>
                      <a:path w="288032" h="1296144" fill="none" extrusionOk="0">
                        <a:moveTo>
                          <a:pt x="0" y="0"/>
                        </a:moveTo>
                        <a:cubicBezTo>
                          <a:pt x="80616" y="-1792"/>
                          <a:pt x="143160" y="9699"/>
                          <a:pt x="144016" y="24002"/>
                        </a:cubicBezTo>
                        <a:cubicBezTo>
                          <a:pt x="122364" y="188289"/>
                          <a:pt x="159163" y="463112"/>
                          <a:pt x="144016" y="624070"/>
                        </a:cubicBezTo>
                        <a:cubicBezTo>
                          <a:pt x="136384" y="640951"/>
                          <a:pt x="219247" y="650964"/>
                          <a:pt x="288032" y="648072"/>
                        </a:cubicBezTo>
                        <a:cubicBezTo>
                          <a:pt x="209991" y="649168"/>
                          <a:pt x="144840" y="657831"/>
                          <a:pt x="144016" y="672074"/>
                        </a:cubicBezTo>
                        <a:cubicBezTo>
                          <a:pt x="152751" y="942430"/>
                          <a:pt x="149862" y="1047066"/>
                          <a:pt x="144016" y="1272142"/>
                        </a:cubicBezTo>
                        <a:cubicBezTo>
                          <a:pt x="140894" y="1293540"/>
                          <a:pt x="74573" y="1305079"/>
                          <a:pt x="0" y="1296144"/>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699D729A-3FAB-5442-BC58-6077CC7B92BE}"/>
              </a:ext>
            </a:extLst>
          </p:cNvPr>
          <p:cNvSpPr/>
          <p:nvPr/>
        </p:nvSpPr>
        <p:spPr bwMode="auto">
          <a:xfrm>
            <a:off x="6098381" y="2492896"/>
            <a:ext cx="2160240" cy="1296144"/>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Microsoft YaHei" panose="020B0503020204020204" pitchFamily="34" charset="-122"/>
                <a:ea typeface="Microsoft YaHei" panose="020B0503020204020204" pitchFamily="34" charset="-122"/>
              </a:rPr>
              <a:t>工程理论</a:t>
            </a:r>
            <a:endParaRPr lang="en-US" altLang="zh-CN" sz="2000" b="1" dirty="0">
              <a:solidFill>
                <a:schemeClr val="bg1"/>
              </a:solidFill>
              <a:latin typeface="Microsoft YaHei" panose="020B0503020204020204" pitchFamily="34" charset="-122"/>
              <a:ea typeface="Microsoft YaHei" panose="020B0503020204020204" pitchFamily="34" charset="-122"/>
            </a:endParaRPr>
          </a:p>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知识概念</a:t>
            </a:r>
          </a:p>
        </p:txBody>
      </p:sp>
    </p:spTree>
    <p:extLst>
      <p:ext uri="{BB962C8B-B14F-4D97-AF65-F5344CB8AC3E}">
        <p14:creationId xmlns:p14="http://schemas.microsoft.com/office/powerpoint/2010/main" val="1158154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转换模块挑战与架构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模型序列化</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反序列化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自定义计算图 </a:t>
            </a:r>
            <a:r>
              <a:rPr lang="en-US" altLang="zh-CN" sz="2000" dirty="0">
                <a:solidFill>
                  <a:srgbClr val="374154"/>
                </a:solidFill>
                <a:latin typeface="Gill Sans MT" panose="020B0502020104020203" pitchFamily="34" charset="0"/>
              </a:rPr>
              <a:t>IR</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转换流程和技术细节</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A45BBE6A-9018-A643-B6E2-9A625451DF86}"/>
              </a:ext>
            </a:extLst>
          </p:cNvPr>
          <p:cNvSpPr/>
          <p:nvPr/>
        </p:nvSpPr>
        <p:spPr bwMode="auto">
          <a:xfrm>
            <a:off x="5450309" y="3645024"/>
            <a:ext cx="288032" cy="1296144"/>
          </a:xfrm>
          <a:prstGeom prst="rightBrace">
            <a:avLst/>
          </a:prstGeom>
          <a:noFill/>
          <a:ln w="57150">
            <a:solidFill>
              <a:srgbClr val="C00000"/>
            </a:solidFill>
            <a:extLst>
              <a:ext uri="{C807C97D-BFC1-408E-A445-0C87EB9F89A2}">
                <ask:lineSketchStyleProps xmlns:ask="http://schemas.microsoft.com/office/drawing/2018/sketchyshapes" sd="1136257699">
                  <a:custGeom>
                    <a:avLst/>
                    <a:gdLst>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 name="connsiteX7" fmla="*/ 0 w 288032"/>
                      <a:gd name="connsiteY7" fmla="*/ 686956 h 1296144"/>
                      <a:gd name="connsiteX8" fmla="*/ 0 w 288032"/>
                      <a:gd name="connsiteY8" fmla="*/ 0 h 1296144"/>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296144" stroke="0" extrusionOk="0">
                        <a:moveTo>
                          <a:pt x="0" y="0"/>
                        </a:moveTo>
                        <a:cubicBezTo>
                          <a:pt x="81688" y="-1908"/>
                          <a:pt x="141461" y="12193"/>
                          <a:pt x="144016" y="24002"/>
                        </a:cubicBezTo>
                        <a:cubicBezTo>
                          <a:pt x="170409" y="165290"/>
                          <a:pt x="170832" y="412309"/>
                          <a:pt x="144016" y="624070"/>
                        </a:cubicBezTo>
                        <a:cubicBezTo>
                          <a:pt x="143571" y="645421"/>
                          <a:pt x="220198" y="658561"/>
                          <a:pt x="288032" y="648072"/>
                        </a:cubicBezTo>
                        <a:cubicBezTo>
                          <a:pt x="208431" y="648783"/>
                          <a:pt x="144948" y="660074"/>
                          <a:pt x="144016" y="672074"/>
                        </a:cubicBezTo>
                        <a:cubicBezTo>
                          <a:pt x="144055" y="929790"/>
                          <a:pt x="132376" y="1084924"/>
                          <a:pt x="144016" y="1272142"/>
                        </a:cubicBezTo>
                        <a:cubicBezTo>
                          <a:pt x="128059" y="1283661"/>
                          <a:pt x="91727" y="1289358"/>
                          <a:pt x="0" y="1296144"/>
                        </a:cubicBezTo>
                        <a:cubicBezTo>
                          <a:pt x="-5215" y="1173156"/>
                          <a:pt x="29767" y="927846"/>
                          <a:pt x="0" y="686956"/>
                        </a:cubicBezTo>
                        <a:cubicBezTo>
                          <a:pt x="-29767" y="446066"/>
                          <a:pt x="-24753" y="232627"/>
                          <a:pt x="0" y="0"/>
                        </a:cubicBezTo>
                        <a:close/>
                      </a:path>
                      <a:path w="288032" h="1296144" fill="none" extrusionOk="0">
                        <a:moveTo>
                          <a:pt x="0" y="0"/>
                        </a:moveTo>
                        <a:cubicBezTo>
                          <a:pt x="80616" y="-1792"/>
                          <a:pt x="143160" y="9699"/>
                          <a:pt x="144016" y="24002"/>
                        </a:cubicBezTo>
                        <a:cubicBezTo>
                          <a:pt x="122364" y="188289"/>
                          <a:pt x="159163" y="463112"/>
                          <a:pt x="144016" y="624070"/>
                        </a:cubicBezTo>
                        <a:cubicBezTo>
                          <a:pt x="136384" y="640951"/>
                          <a:pt x="219247" y="650964"/>
                          <a:pt x="288032" y="648072"/>
                        </a:cubicBezTo>
                        <a:cubicBezTo>
                          <a:pt x="209991" y="649168"/>
                          <a:pt x="144840" y="657831"/>
                          <a:pt x="144016" y="672074"/>
                        </a:cubicBezTo>
                        <a:cubicBezTo>
                          <a:pt x="152751" y="942430"/>
                          <a:pt x="149862" y="1047066"/>
                          <a:pt x="144016" y="1272142"/>
                        </a:cubicBezTo>
                        <a:cubicBezTo>
                          <a:pt x="140894" y="1293540"/>
                          <a:pt x="74573" y="1305079"/>
                          <a:pt x="0" y="1296144"/>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699D729A-3FAB-5442-BC58-6077CC7B92BE}"/>
              </a:ext>
            </a:extLst>
          </p:cNvPr>
          <p:cNvSpPr/>
          <p:nvPr/>
        </p:nvSpPr>
        <p:spPr bwMode="auto">
          <a:xfrm>
            <a:off x="6098381" y="3645024"/>
            <a:ext cx="2160240" cy="1296144"/>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技术细节</a:t>
            </a:r>
            <a:endParaRPr kumimoji="0" lang="en-US" altLang="zh-CN"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endParaRPr>
          </a:p>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Microsoft YaHei" panose="020B0503020204020204" pitchFamily="34" charset="-122"/>
                <a:ea typeface="Microsoft YaHei" panose="020B0503020204020204" pitchFamily="34" charset="-122"/>
              </a:rPr>
              <a:t>核心内容</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061967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计算图回顾</a:t>
            </a:r>
            <a:endParaRPr kumimoji="1" lang="zh-CN" altLang="en-US" sz="6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55043731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Question?</a:t>
            </a:r>
            <a:endParaRPr lang="zh-CN" altLang="en-US" dirty="0"/>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buFont typeface="+mj-lt"/>
              <a:buAutoNum type="arabicPeriod"/>
            </a:pPr>
            <a:r>
              <a:rPr lang="zh-CN" altLang="en-US" sz="2800" dirty="0">
                <a:latin typeface="Gill Sans MT" panose="020B0502020104020203" pitchFamily="34" charset="0"/>
              </a:rPr>
              <a:t>为什么推理引擎需要自定义计算图？</a:t>
            </a:r>
            <a:endParaRPr lang="en-US" altLang="zh-CN" sz="2800" dirty="0">
              <a:latin typeface="Gill Sans MT" panose="020B0502020104020203" pitchFamily="34" charset="0"/>
            </a:endParaRPr>
          </a:p>
        </p:txBody>
      </p:sp>
      <p:pic>
        <p:nvPicPr>
          <p:cNvPr id="4" name="图片 3">
            <a:extLst>
              <a:ext uri="{FF2B5EF4-FFF2-40B4-BE49-F238E27FC236}">
                <a16:creationId xmlns:a16="http://schemas.microsoft.com/office/drawing/2014/main" id="{59B3061C-12E6-1947-8D22-8FC11CFAA9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Tree>
    <p:extLst>
      <p:ext uri="{BB962C8B-B14F-4D97-AF65-F5344CB8AC3E}">
        <p14:creationId xmlns:p14="http://schemas.microsoft.com/office/powerpoint/2010/main" val="318895608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转换模块架构</a:t>
            </a:r>
            <a:endParaRPr lang="en-US" dirty="0"/>
          </a:p>
        </p:txBody>
      </p:sp>
      <p:sp>
        <p:nvSpPr>
          <p:cNvPr id="6" name="Text Placeholder 5"/>
          <p:cNvSpPr>
            <a:spLocks noGrp="1"/>
          </p:cNvSpPr>
          <p:nvPr>
            <p:ph sz="half" idx="1"/>
          </p:nvPr>
        </p:nvSpPr>
        <p:spPr/>
        <p:txBody>
          <a:bodyPr/>
          <a:lstStyle/>
          <a:p>
            <a:pPr marL="404813" indent="-395288">
              <a:lnSpc>
                <a:spcPct val="150000"/>
              </a:lnSpc>
            </a:pPr>
            <a:r>
              <a:rPr lang="en-US" altLang="zh-CN" dirty="0">
                <a:latin typeface="Gill Sans MT" panose="020B0502020104020203" pitchFamily="34" charset="0"/>
              </a:rPr>
              <a:t>Converter</a:t>
            </a:r>
            <a:r>
              <a:rPr lang="zh-CN" altLang="en-US" dirty="0">
                <a:latin typeface="Gill Sans MT" panose="020B0502020104020203" pitchFamily="34" charset="0"/>
              </a:rPr>
              <a:t>由</a:t>
            </a:r>
            <a:r>
              <a:rPr lang="en-US" altLang="zh-CN" dirty="0">
                <a:latin typeface="Gill Sans MT" panose="020B0502020104020203" pitchFamily="34" charset="0"/>
              </a:rPr>
              <a:t>Frontends</a:t>
            </a:r>
            <a:r>
              <a:rPr lang="zh-CN" altLang="en-US" dirty="0">
                <a:latin typeface="Gill Sans MT" panose="020B0502020104020203" pitchFamily="34" charset="0"/>
              </a:rPr>
              <a:t>和</a:t>
            </a:r>
            <a:r>
              <a:rPr lang="en-US" altLang="zh-CN" dirty="0">
                <a:latin typeface="Gill Sans MT" panose="020B0502020104020203" pitchFamily="34" charset="0"/>
              </a:rPr>
              <a:t>Graph Optimize</a:t>
            </a:r>
            <a:r>
              <a:rPr lang="zh-CN" altLang="en-US" dirty="0">
                <a:latin typeface="Gill Sans MT" panose="020B0502020104020203" pitchFamily="34" charset="0"/>
              </a:rPr>
              <a:t>构成。前者负责支持不同的</a:t>
            </a:r>
            <a:r>
              <a:rPr lang="en-US" altLang="zh-CN" dirty="0">
                <a:latin typeface="Gill Sans MT" panose="020B0502020104020203" pitchFamily="34" charset="0"/>
              </a:rPr>
              <a:t>AI</a:t>
            </a:r>
            <a:r>
              <a:rPr lang="zh-CN" altLang="en-US" dirty="0">
                <a:latin typeface="Gill Sans MT" panose="020B0502020104020203" pitchFamily="34" charset="0"/>
              </a:rPr>
              <a:t> 训练框架；后者通过算子融合、算子替代、布局调整等方式优化计算图：</a:t>
            </a:r>
          </a:p>
          <a:p>
            <a:pPr marL="404813" indent="-395288">
              <a:lnSpc>
                <a:spcPct val="150000"/>
              </a:lnSpc>
            </a:pPr>
            <a:endParaRPr lang="en-US" dirty="0">
              <a:latin typeface="Gill Sans MT" panose="020B0502020104020203" pitchFamily="34" charset="0"/>
            </a:endParaRPr>
          </a:p>
        </p:txBody>
      </p:sp>
      <p:pic>
        <p:nvPicPr>
          <p:cNvPr id="4" name="图片 3">
            <a:extLst>
              <a:ext uri="{FF2B5EF4-FFF2-40B4-BE49-F238E27FC236}">
                <a16:creationId xmlns:a16="http://schemas.microsoft.com/office/drawing/2014/main" id="{E21809AC-8DC9-C14B-8504-EE0B0F4669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7830" y="2852936"/>
            <a:ext cx="10361101" cy="3168352"/>
          </a:xfrm>
          <a:prstGeom prst="rect">
            <a:avLst/>
          </a:prstGeom>
        </p:spPr>
      </p:pic>
      <p:sp>
        <p:nvSpPr>
          <p:cNvPr id="5" name="矩形 4">
            <a:extLst>
              <a:ext uri="{FF2B5EF4-FFF2-40B4-BE49-F238E27FC236}">
                <a16:creationId xmlns:a16="http://schemas.microsoft.com/office/drawing/2014/main" id="{81A8EFD4-EC58-3C41-AAB3-CB752FA87049}"/>
              </a:ext>
            </a:extLst>
          </p:cNvPr>
          <p:cNvSpPr/>
          <p:nvPr/>
        </p:nvSpPr>
        <p:spPr bwMode="auto">
          <a:xfrm>
            <a:off x="3650109" y="4221088"/>
            <a:ext cx="6480720" cy="720080"/>
          </a:xfrm>
          <a:prstGeom prst="rect">
            <a:avLst/>
          </a:prstGeom>
          <a:noFill/>
          <a:ln w="571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00293786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转换模块的工作流程</a:t>
            </a:r>
          </a:p>
        </p:txBody>
      </p:sp>
      <p:pic>
        <p:nvPicPr>
          <p:cNvPr id="5" name="图片 4">
            <a:extLst>
              <a:ext uri="{FF2B5EF4-FFF2-40B4-BE49-F238E27FC236}">
                <a16:creationId xmlns:a16="http://schemas.microsoft.com/office/drawing/2014/main" id="{FDD056C3-FFC3-3E49-9E49-B5D75E8A00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04" y="1844824"/>
            <a:ext cx="10575354" cy="3936567"/>
          </a:xfrm>
          <a:prstGeom prst="rect">
            <a:avLst/>
          </a:prstGeom>
        </p:spPr>
      </p:pic>
      <p:sp>
        <p:nvSpPr>
          <p:cNvPr id="3" name="矩形 2">
            <a:extLst>
              <a:ext uri="{FF2B5EF4-FFF2-40B4-BE49-F238E27FC236}">
                <a16:creationId xmlns:a16="http://schemas.microsoft.com/office/drawing/2014/main" id="{CF0EBD17-E2B8-3345-9042-3BC2C63D5045}"/>
              </a:ext>
            </a:extLst>
          </p:cNvPr>
          <p:cNvSpPr/>
          <p:nvPr/>
        </p:nvSpPr>
        <p:spPr>
          <a:xfrm>
            <a:off x="6282020" y="3140968"/>
            <a:ext cx="1173719" cy="369332"/>
          </a:xfrm>
          <a:prstGeom prst="rect">
            <a:avLst/>
          </a:prstGeom>
        </p:spPr>
        <p:txBody>
          <a:bodyPr wrap="none">
            <a:spAutoFit/>
          </a:bodyPr>
          <a:lstStyle/>
          <a:p>
            <a:r>
              <a:rPr lang="zh-CN" altLang="en-US" b="1" dirty="0">
                <a:solidFill>
                  <a:srgbClr val="C00000"/>
                </a:solidFill>
                <a:latin typeface="Gill Sans MT" panose="020B0502020104020203" pitchFamily="34" charset="0"/>
                <a:ea typeface="Microsoft YaHei" panose="020B0503020204020204" pitchFamily="34" charset="-122"/>
              </a:rPr>
              <a:t>自定义 </a:t>
            </a:r>
            <a:r>
              <a:rPr lang="en-US" altLang="zh-CN" b="1" dirty="0">
                <a:solidFill>
                  <a:srgbClr val="C00000"/>
                </a:solidFill>
                <a:latin typeface="Gill Sans MT" panose="020B0502020104020203" pitchFamily="34" charset="0"/>
                <a:ea typeface="Microsoft YaHei" panose="020B0503020204020204" pitchFamily="34" charset="-122"/>
              </a:rPr>
              <a:t>IR</a:t>
            </a:r>
            <a:endParaRPr lang="zh-CN" altLang="en-US" b="1" dirty="0">
              <a:solidFill>
                <a:srgbClr val="C00000"/>
              </a:solidFill>
              <a:latin typeface="Gill Sans MT" panose="020B0502020104020203" pitchFamily="34" charset="0"/>
              <a:ea typeface="Microsoft YaHei" panose="020B0503020204020204" pitchFamily="34" charset="-122"/>
            </a:endParaRPr>
          </a:p>
        </p:txBody>
      </p:sp>
      <p:sp>
        <p:nvSpPr>
          <p:cNvPr id="6" name="矩形 5">
            <a:extLst>
              <a:ext uri="{FF2B5EF4-FFF2-40B4-BE49-F238E27FC236}">
                <a16:creationId xmlns:a16="http://schemas.microsoft.com/office/drawing/2014/main" id="{E1BE74FF-06A7-854A-9743-8003A9BBAFED}"/>
              </a:ext>
            </a:extLst>
          </p:cNvPr>
          <p:cNvSpPr/>
          <p:nvPr/>
        </p:nvSpPr>
        <p:spPr>
          <a:xfrm>
            <a:off x="8690669" y="3140968"/>
            <a:ext cx="1173719" cy="369332"/>
          </a:xfrm>
          <a:prstGeom prst="rect">
            <a:avLst/>
          </a:prstGeom>
        </p:spPr>
        <p:txBody>
          <a:bodyPr wrap="none">
            <a:spAutoFit/>
          </a:bodyPr>
          <a:lstStyle/>
          <a:p>
            <a:r>
              <a:rPr lang="zh-CN" altLang="en-US" b="1" dirty="0">
                <a:solidFill>
                  <a:srgbClr val="C00000"/>
                </a:solidFill>
                <a:latin typeface="Gill Sans MT" panose="020B0502020104020203" pitchFamily="34" charset="0"/>
                <a:ea typeface="Microsoft YaHei" panose="020B0503020204020204" pitchFamily="34" charset="-122"/>
              </a:rPr>
              <a:t>自定义 </a:t>
            </a:r>
            <a:r>
              <a:rPr lang="en-US" altLang="zh-CN" b="1" dirty="0">
                <a:solidFill>
                  <a:srgbClr val="C00000"/>
                </a:solidFill>
                <a:latin typeface="Gill Sans MT" panose="020B0502020104020203" pitchFamily="34" charset="0"/>
                <a:ea typeface="Microsoft YaHei" panose="020B0503020204020204" pitchFamily="34" charset="-122"/>
              </a:rPr>
              <a:t>IR</a:t>
            </a:r>
            <a:endParaRPr lang="zh-CN" altLang="en-US" b="1" dirty="0">
              <a:solidFill>
                <a:srgbClr val="C00000"/>
              </a:solidFill>
              <a:latin typeface="Gill Sans MT" panose="020B0502020104020203" pitchFamily="34" charset="0"/>
              <a:ea typeface="Microsoft YaHei" panose="020B0503020204020204" pitchFamily="34" charset="-122"/>
            </a:endParaRPr>
          </a:p>
        </p:txBody>
      </p:sp>
      <p:sp>
        <p:nvSpPr>
          <p:cNvPr id="7" name="矩形 6">
            <a:extLst>
              <a:ext uri="{FF2B5EF4-FFF2-40B4-BE49-F238E27FC236}">
                <a16:creationId xmlns:a16="http://schemas.microsoft.com/office/drawing/2014/main" id="{68EE5345-8222-CA41-9FDD-BABA30485B13}"/>
              </a:ext>
            </a:extLst>
          </p:cNvPr>
          <p:cNvSpPr/>
          <p:nvPr/>
        </p:nvSpPr>
        <p:spPr>
          <a:xfrm>
            <a:off x="4154165" y="3140968"/>
            <a:ext cx="1173719" cy="369332"/>
          </a:xfrm>
          <a:prstGeom prst="rect">
            <a:avLst/>
          </a:prstGeom>
        </p:spPr>
        <p:txBody>
          <a:bodyPr wrap="none">
            <a:spAutoFit/>
          </a:bodyPr>
          <a:lstStyle/>
          <a:p>
            <a:r>
              <a:rPr lang="zh-CN" altLang="en-US" b="1" dirty="0">
                <a:solidFill>
                  <a:srgbClr val="C00000"/>
                </a:solidFill>
                <a:latin typeface="Gill Sans MT" panose="020B0502020104020203" pitchFamily="34" charset="0"/>
                <a:ea typeface="Microsoft YaHei" panose="020B0503020204020204" pitchFamily="34" charset="-122"/>
              </a:rPr>
              <a:t>自定义 </a:t>
            </a:r>
            <a:r>
              <a:rPr lang="en-US" altLang="zh-CN" b="1" dirty="0">
                <a:solidFill>
                  <a:srgbClr val="C00000"/>
                </a:solidFill>
                <a:latin typeface="Gill Sans MT" panose="020B0502020104020203" pitchFamily="34" charset="0"/>
                <a:ea typeface="Microsoft YaHei" panose="020B0503020204020204" pitchFamily="34" charset="-122"/>
              </a:rPr>
              <a:t>IR</a:t>
            </a:r>
            <a:endParaRPr lang="zh-CN" altLang="en-US" b="1" dirty="0">
              <a:solidFill>
                <a:srgbClr val="C00000"/>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307331669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970F55-F74C-8B42-84AD-1B252863CE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781" y="762875"/>
            <a:ext cx="8892988" cy="5332250"/>
          </a:xfrm>
          <a:prstGeom prst="rect">
            <a:avLst/>
          </a:prstGeom>
        </p:spPr>
      </p:pic>
    </p:spTree>
    <p:extLst>
      <p:ext uri="{BB962C8B-B14F-4D97-AF65-F5344CB8AC3E}">
        <p14:creationId xmlns:p14="http://schemas.microsoft.com/office/powerpoint/2010/main" val="136050400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30920</TotalTime>
  <Words>837</Words>
  <Application>Microsoft Macintosh PowerPoint</Application>
  <PresentationFormat>自定义</PresentationFormat>
  <Paragraphs>155</Paragraphs>
  <Slides>20</Slides>
  <Notes>3</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20</vt:i4>
      </vt:variant>
    </vt:vector>
  </HeadingPairs>
  <TitlesOfParts>
    <vt:vector size="42"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 模型转换与优化</vt:lpstr>
      <vt:lpstr>PowerPoint 演示文稿</vt:lpstr>
      <vt:lpstr>PowerPoint 演示文稿</vt:lpstr>
      <vt:lpstr>PowerPoint 演示文稿</vt:lpstr>
      <vt:lpstr>PowerPoint 演示文稿</vt:lpstr>
      <vt:lpstr>Question?</vt:lpstr>
      <vt:lpstr>转换模块架构</vt:lpstr>
      <vt:lpstr>转换模块的工作流程</vt:lpstr>
      <vt:lpstr>PowerPoint 演示文稿</vt:lpstr>
      <vt:lpstr>基于计算图的AI框架：基本组成</vt:lpstr>
      <vt:lpstr>Question?</vt:lpstr>
      <vt:lpstr>AI框架计算图 vs 推理引擎计算图</vt:lpstr>
      <vt:lpstr>PowerPoint 演示文稿</vt:lpstr>
      <vt:lpstr>基于计算图的AI框架：基本组成</vt:lpstr>
      <vt:lpstr>推理引擎计算图：Tensor 张量的表示</vt:lpstr>
      <vt:lpstr>推理引擎计算图： Operator 算子的表示</vt:lpstr>
      <vt:lpstr>推理引擎计算图： 计算图的表示</vt:lpstr>
      <vt:lpstr>自定义计算图</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5257</cp:revision>
  <dcterms:created xsi:type="dcterms:W3CDTF">2015-01-14T10:38:57Z</dcterms:created>
  <dcterms:modified xsi:type="dcterms:W3CDTF">2023-01-27T00:54:52Z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