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55" r:id="rId3"/>
    <p:sldMasterId id="2147483939" r:id="rId4"/>
    <p:sldMasterId id="2147483948" r:id="rId5"/>
    <p:sldMasterId id="2147483950" r:id="rId6"/>
    <p:sldMasterId id="2147483683" r:id="rId7"/>
  </p:sldMasterIdLst>
  <p:notesMasterIdLst>
    <p:notesMasterId r:id="rId40"/>
  </p:notesMasterIdLst>
  <p:handoutMasterIdLst>
    <p:handoutMasterId r:id="rId41"/>
  </p:handoutMasterIdLst>
  <p:sldIdLst>
    <p:sldId id="603" r:id="rId8"/>
    <p:sldId id="2176" r:id="rId9"/>
    <p:sldId id="1800" r:id="rId10"/>
    <p:sldId id="2201" r:id="rId11"/>
    <p:sldId id="2187" r:id="rId12"/>
    <p:sldId id="2145" r:id="rId13"/>
    <p:sldId id="2198" r:id="rId14"/>
    <p:sldId id="2213" r:id="rId15"/>
    <p:sldId id="2204" r:id="rId16"/>
    <p:sldId id="2199" r:id="rId17"/>
    <p:sldId id="2214" r:id="rId18"/>
    <p:sldId id="2203" r:id="rId19"/>
    <p:sldId id="2169" r:id="rId20"/>
    <p:sldId id="2200" r:id="rId21"/>
    <p:sldId id="2190" r:id="rId22"/>
    <p:sldId id="2209" r:id="rId23"/>
    <p:sldId id="2211" r:id="rId24"/>
    <p:sldId id="2191" r:id="rId25"/>
    <p:sldId id="2210" r:id="rId26"/>
    <p:sldId id="2208" r:id="rId27"/>
    <p:sldId id="2212" r:id="rId28"/>
    <p:sldId id="2192" r:id="rId29"/>
    <p:sldId id="2193" r:id="rId30"/>
    <p:sldId id="2194" r:id="rId31"/>
    <p:sldId id="2195" r:id="rId32"/>
    <p:sldId id="2196" r:id="rId33"/>
    <p:sldId id="2197" r:id="rId34"/>
    <p:sldId id="2215" r:id="rId35"/>
    <p:sldId id="2189" r:id="rId36"/>
    <p:sldId id="2205" r:id="rId37"/>
    <p:sldId id="2115" r:id="rId38"/>
    <p:sldId id="582" r:id="rId39"/>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1A"/>
    <a:srgbClr val="595757"/>
    <a:srgbClr val="FFFF00"/>
    <a:srgbClr val="E4EBEA"/>
    <a:srgbClr val="FFFFFF"/>
    <a:srgbClr val="221815"/>
    <a:srgbClr val="E9002F"/>
    <a:srgbClr val="F2F2F2"/>
    <a:srgbClr val="66BA36"/>
    <a:srgbClr val="3DB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autoAdjust="0"/>
    <p:restoredTop sz="96291" autoAdjust="0"/>
  </p:normalViewPr>
  <p:slideViewPr>
    <p:cSldViewPr snapToGrid="0" snapToObjects="1">
      <p:cViewPr varScale="1">
        <p:scale>
          <a:sx n="117" d="100"/>
          <a:sy n="117" d="100"/>
        </p:scale>
        <p:origin x="43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12/12/23</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易用性这个问题在软硬件架构设计上是个非常深刻的话题。首先我们需要明确一下这个易用性的视角一定是类似</a:t>
            </a:r>
            <a:r>
              <a:rPr lang="en-US" altLang="zh-CN" dirty="0" err="1"/>
              <a:t>cuda</a:t>
            </a:r>
            <a:r>
              <a:rPr lang="zh-CN" altLang="en-US" dirty="0"/>
              <a:t>算子开发人员的视角，因为</a:t>
            </a:r>
            <a:r>
              <a:rPr lang="en-US" altLang="zh-CN" dirty="0"/>
              <a:t>NV</a:t>
            </a:r>
            <a:r>
              <a:rPr lang="zh-CN" altLang="en-US" dirty="0"/>
              <a:t>的成功的基石正是建立在这一层的。</a:t>
            </a:r>
          </a:p>
        </p:txBody>
      </p:sp>
      <p:sp>
        <p:nvSpPr>
          <p:cNvPr id="4" name="灯片编号占位符 3"/>
          <p:cNvSpPr>
            <a:spLocks noGrp="1"/>
          </p:cNvSpPr>
          <p:nvPr>
            <p:ph type="sldNum" sz="quarter" idx="5"/>
          </p:nvPr>
        </p:nvSpPr>
        <p:spPr/>
        <p:txBody>
          <a:bodyPr/>
          <a:lstStyle/>
          <a:p>
            <a:fld id="{F07326F3-4732-B74B-9C70-D0992466E499}" type="slidenum">
              <a:rPr lang="en-US" smtClean="0"/>
              <a:t>29</a:t>
            </a:fld>
            <a:endParaRPr lang="en-US"/>
          </a:p>
        </p:txBody>
      </p:sp>
    </p:spTree>
    <p:extLst>
      <p:ext uri="{BB962C8B-B14F-4D97-AF65-F5344CB8AC3E}">
        <p14:creationId xmlns:p14="http://schemas.microsoft.com/office/powerpoint/2010/main" val="364697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Picture 6" descr="C:\Users\z00205060\Desktop\CP项目\规范类文件\新建文件夹\巴展视觉物料规范-18.jpg">
            <a:extLst>
              <a:ext uri="{FF2B5EF4-FFF2-40B4-BE49-F238E27FC236}">
                <a16:creationId xmlns:a16="http://schemas.microsoft.com/office/drawing/2014/main" id="{60D4CF4B-3D9D-564E-9AB4-9D3074BC013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93" y="32809"/>
            <a:ext cx="12196763" cy="6856951"/>
          </a:xfrm>
          <a:prstGeom prst="rect">
            <a:avLst/>
          </a:prstGeom>
          <a:noFill/>
        </p:spPr>
      </p:pic>
      <p:sp>
        <p:nvSpPr>
          <p:cNvPr id="6" name="Text Placeholder 5">
            <a:extLst>
              <a:ext uri="{FF2B5EF4-FFF2-40B4-BE49-F238E27FC236}">
                <a16:creationId xmlns:a16="http://schemas.microsoft.com/office/drawing/2014/main" id="{7FC97DCE-0896-AD42-9AE0-7F25594CD249}"/>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rgbClr val="374154"/>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7" name="Title 1">
            <a:extLst>
              <a:ext uri="{FF2B5EF4-FFF2-40B4-BE49-F238E27FC236}">
                <a16:creationId xmlns:a16="http://schemas.microsoft.com/office/drawing/2014/main" id="{741B8501-68C3-364E-8EDD-CD53B0A6B55F}"/>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100518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888278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advClick="0">
        <p159:morph option="byObject"/>
      </p:transition>
    </mc:Choice>
    <mc:Fallback xmlns="">
      <p:transition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306286"/>
            <a:ext cx="5290949" cy="493122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306286"/>
            <a:ext cx="5290949" cy="4931228"/>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98566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344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1757" y="476672"/>
            <a:ext cx="11161239"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3" name="内容占位符 2"/>
          <p:cNvSpPr>
            <a:spLocks noGrp="1"/>
          </p:cNvSpPr>
          <p:nvPr>
            <p:ph sz="half" idx="1"/>
          </p:nvPr>
        </p:nvSpPr>
        <p:spPr>
          <a:xfrm>
            <a:off x="481757" y="1306285"/>
            <a:ext cx="11161240" cy="4985657"/>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54304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4822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251857"/>
            <a:ext cx="10963473" cy="5103223"/>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9228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4158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208314"/>
            <a:ext cx="5290949" cy="520121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208314"/>
            <a:ext cx="5290949" cy="520121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423528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814195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47213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4912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53555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355844"/>
            <a:ext cx="5290949" cy="505368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355844"/>
            <a:ext cx="5290949" cy="505368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748148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484784"/>
            <a:ext cx="11161240" cy="4525736"/>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922526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4008212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28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861184-AC94-6541-A9F6-3504B6AC75C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9" name="Text Placeholder 5">
            <a:extLst>
              <a:ext uri="{FF2B5EF4-FFF2-40B4-BE49-F238E27FC236}">
                <a16:creationId xmlns:a16="http://schemas.microsoft.com/office/drawing/2014/main" id="{011094E6-4D5B-8C42-9657-10EE07AF670A}"/>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chemeClr val="tx2"/>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6" name="Title 1">
            <a:extLst>
              <a:ext uri="{FF2B5EF4-FFF2-40B4-BE49-F238E27FC236}">
                <a16:creationId xmlns:a16="http://schemas.microsoft.com/office/drawing/2014/main" id="{9EC68140-F31D-D449-AB97-7D3A7E7A49B7}"/>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FFFFFF"/>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275036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id="{52F8733E-C4C9-8D4D-8DDA-CAB265AC05A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65194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5"/>
            <a:ext cx="12197432" cy="5599236"/>
          </a:xfrm>
          <a:prstGeom prst="rect">
            <a:avLst/>
          </a:prstGeom>
        </p:spPr>
      </p:pic>
      <p:sp>
        <p:nvSpPr>
          <p:cNvPr id="8" name="Title 1">
            <a:extLst>
              <a:ext uri="{FF2B5EF4-FFF2-40B4-BE49-F238E27FC236}">
                <a16:creationId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195303EA-8491-464F-99A0-67F948701C12}"/>
              </a:ext>
            </a:extLst>
          </p:cNvPr>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56DBC59C-CE55-E340-A3AE-F88AAF0D756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
        <p:nvSpPr>
          <p:cNvPr id="14" name="L 形 17">
            <a:extLst>
              <a:ext uri="{FF2B5EF4-FFF2-40B4-BE49-F238E27FC236}">
                <a16:creationId xmlns:a16="http://schemas.microsoft.com/office/drawing/2014/main" id="{3049C48A-4CAE-8940-8A29-89DE0543DF4C}"/>
              </a:ext>
            </a:extLst>
          </p:cNvPr>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351448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84266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id="{6BB7B2F8-0AF7-D04F-81DD-52FDB6B7326C}"/>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462D1BCC-0781-514D-8FE8-12F4AF64BC39}"/>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537370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1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224835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79741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github.com/chenzomi12/DeepLearningSyste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s://chenzomi12.github.io/"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hyperlink" Target="https://chenzomi12.github.io/" TargetMode="Externa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hyperlink" Target="https://chenzomi12.github.io/" TargetMode="External"/><Relationship Id="rId5" Type="http://schemas.openxmlformats.org/officeDocument/2006/relationships/slideLayout" Target="../slideLayouts/slideLayout18.xml"/><Relationship Id="rId10"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hyperlink" Target="https://chenzomi12.github.io/" TargetMode="External"/><Relationship Id="rId3" Type="http://schemas.openxmlformats.org/officeDocument/2006/relationships/slideLayout" Target="../slideLayouts/slideLayout23.xml"/><Relationship Id="rId7"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9.jpeg"/><Relationship Id="rId5" Type="http://schemas.openxmlformats.org/officeDocument/2006/relationships/theme" Target="../theme/theme4.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5.xml"/><Relationship Id="rId4" Type="http://schemas.openxmlformats.org/officeDocument/2006/relationships/hyperlink" Target="https://chenzomi12.github.io/"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6.xml"/><Relationship Id="rId4" Type="http://schemas.openxmlformats.org/officeDocument/2006/relationships/hyperlink" Target="https://chenzomi12.github.io/" TargetMode="Externa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7.xml"/><Relationship Id="rId1" Type="http://schemas.openxmlformats.org/officeDocument/2006/relationships/slideLayout" Target="../slideLayouts/slideLayout27.xml"/><Relationship Id="rId6" Type="http://schemas.openxmlformats.org/officeDocument/2006/relationships/hyperlink" Target="https://github.com/chenzomi12/DeepLearningSystem" TargetMode="External"/><Relationship Id="rId5" Type="http://schemas.openxmlformats.org/officeDocument/2006/relationships/hyperlink" Target="https://chenzomi12.github.io/"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53765" y="6469851"/>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1281791" y="654262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8" name="副标题 2">
            <a:extLst>
              <a:ext uri="{FF2B5EF4-FFF2-40B4-BE49-F238E27FC236}">
                <a16:creationId xmlns:a16="http://schemas.microsoft.com/office/drawing/2014/main" id="{856DBD81-A7BD-584A-94D7-31E1EFFD9F98}"/>
              </a:ext>
            </a:extLst>
          </p:cNvPr>
          <p:cNvSpPr txBox="1">
            <a:spLocks/>
          </p:cNvSpPr>
          <p:nvPr userDrawn="1"/>
        </p:nvSpPr>
        <p:spPr bwMode="auto">
          <a:xfrm>
            <a:off x="8474645" y="6263990"/>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11"/>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12" cstate="print">
            <a:alphaModFix amt="70000"/>
            <a:extLst>
              <a:ext uri="{28A0092B-C50C-407E-A947-70E740481C1C}">
                <a14:useLocalDpi xmlns:a14="http://schemas.microsoft.com/office/drawing/2010/main"/>
              </a:ext>
            </a:extLst>
          </a:blip>
          <a:stretch>
            <a:fillRect/>
          </a:stretch>
        </p:blipFill>
        <p:spPr>
          <a:xfrm>
            <a:off x="337741" y="6548541"/>
            <a:ext cx="144000" cy="144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474645" y="6468770"/>
            <a:ext cx="3603206" cy="261354"/>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46" r:id="rId1"/>
    <p:sldLayoutId id="2147483970" r:id="rId2"/>
    <p:sldLayoutId id="2147483947" r:id="rId3"/>
    <p:sldLayoutId id="2147483819" r:id="rId4"/>
    <p:sldLayoutId id="2147483820" r:id="rId5"/>
    <p:sldLayoutId id="2147483892" r:id="rId6"/>
    <p:sldLayoutId id="2147483824" r:id="rId7"/>
    <p:sldLayoutId id="2147483968" r:id="rId8"/>
    <p:sldLayoutId id="2147483969"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365440" y="6413378"/>
            <a:ext cx="2845912" cy="366182"/>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solidFill>
                  <a:prstClr val="black"/>
                </a:solidFill>
              </a:rPr>
              <a:pPr/>
              <a:t>2023/12/12</a:t>
            </a:fld>
            <a:endParaRPr lang="zh-CN" altLang="en-US" dirty="0">
              <a:solidFill>
                <a:prstClr val="black"/>
              </a:solidFill>
            </a:endParaRPr>
          </a:p>
        </p:txBody>
      </p:sp>
      <p:sp>
        <p:nvSpPr>
          <p:cNvPr id="10" name="Rectangle 86"/>
          <p:cNvSpPr>
            <a:spLocks noChangeArrowheads="1"/>
          </p:cNvSpPr>
          <p:nvPr userDrawn="1"/>
        </p:nvSpPr>
        <p:spPr bwMode="auto">
          <a:xfrm>
            <a:off x="9514255"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7" name="TextBox 2">
            <a:extLst>
              <a:ext uri="{FF2B5EF4-FFF2-40B4-BE49-F238E27FC236}">
                <a16:creationId xmlns:a16="http://schemas.microsoft.com/office/drawing/2014/main" id="{4516A7C5-B605-6B44-A7BE-28ADB9219092}"/>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 name="图片 7">
            <a:extLst>
              <a:ext uri="{FF2B5EF4-FFF2-40B4-BE49-F238E27FC236}">
                <a16:creationId xmlns:a16="http://schemas.microsoft.com/office/drawing/2014/main" id="{295495ED-F2F9-A345-AD2E-98BB16884A21}"/>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9" name="副标题 2">
            <a:extLst>
              <a:ext uri="{FF2B5EF4-FFF2-40B4-BE49-F238E27FC236}">
                <a16:creationId xmlns:a16="http://schemas.microsoft.com/office/drawing/2014/main" id="{9B5DC586-B9B6-944A-9389-8211B4B1FD1F}"/>
              </a:ext>
            </a:extLst>
          </p:cNvPr>
          <p:cNvSpPr txBox="1">
            <a:spLocks/>
          </p:cNvSpPr>
          <p:nvPr userDrawn="1"/>
        </p:nvSpPr>
        <p:spPr bwMode="auto">
          <a:xfrm>
            <a:off x="9817349" y="6460188"/>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7">
                  <a:extLst>
                    <a:ext uri="{A12FA001-AC4F-418D-AE19-62706E023703}">
                      <ahyp:hlinkClr xmlns:ahyp="http://schemas.microsoft.com/office/drawing/2018/hyperlinkcolor" val="tx"/>
                    </a:ext>
                  </a:extLst>
                </a:hlinkClick>
              </a:rPr>
              <a:t>https://chenzomi12.github.io/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7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32E328A-0E7B-D747-843C-A7F1DB0AF41E}"/>
              </a:ext>
            </a:extLst>
          </p:cNvPr>
          <p:cNvSpPr/>
          <p:nvPr userDrawn="1"/>
        </p:nvSpPr>
        <p:spPr bwMode="auto">
          <a:xfrm>
            <a:off x="-11430" y="4558094"/>
            <a:ext cx="12230643" cy="2842586"/>
          </a:xfrm>
          <a:prstGeom prst="rect">
            <a:avLst/>
          </a:prstGeom>
          <a:blipFill dpi="0" rotWithShape="1">
            <a:blip r:embed="rId9"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8" name="Rectangle 86">
            <a:extLst>
              <a:ext uri="{FF2B5EF4-FFF2-40B4-BE49-F238E27FC236}">
                <a16:creationId xmlns:a16="http://schemas.microsoft.com/office/drawing/2014/main" id="{596E891C-ADFE-FE42-86C8-8EDC78CF6786}"/>
              </a:ext>
            </a:extLst>
          </p:cNvPr>
          <p:cNvSpPr>
            <a:spLocks noChangeArrowheads="1"/>
          </p:cNvSpPr>
          <p:nvPr userDrawn="1"/>
        </p:nvSpPr>
        <p:spPr bwMode="auto">
          <a:xfrm>
            <a:off x="9960570"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12" name="TextBox 2">
            <a:extLst>
              <a:ext uri="{FF2B5EF4-FFF2-40B4-BE49-F238E27FC236}">
                <a16:creationId xmlns:a16="http://schemas.microsoft.com/office/drawing/2014/main" id="{8A3F60EC-F50D-F64E-B345-0B2C9F4821B7}"/>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96F034E5-6103-534F-B0F4-B7D7DF211DA4}"/>
              </a:ext>
            </a:extLst>
          </p:cNvPr>
          <p:cNvPicPr>
            <a:picLocks noChangeAspect="1"/>
          </p:cNvPicPr>
          <p:nvPr userDrawn="1"/>
        </p:nvPicPr>
        <p:blipFill>
          <a:blip r:embed="rId10"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15" name="副标题 2">
            <a:extLst>
              <a:ext uri="{FF2B5EF4-FFF2-40B4-BE49-F238E27FC236}">
                <a16:creationId xmlns:a16="http://schemas.microsoft.com/office/drawing/2014/main" id="{4B07DACC-B4E5-4B4D-86E1-34D39B2A3680}"/>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11">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03698872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56" r:id="rId4"/>
    <p:sldLayoutId id="2147483957" r:id="rId5"/>
    <p:sldLayoutId id="2147483958" r:id="rId6"/>
    <p:sldLayoutId id="2147483959"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0" y="1588"/>
            <a:ext cx="12193588" cy="6856412"/>
          </a:xfrm>
          <a:prstGeom prst="rect">
            <a:avLst/>
          </a:prstGeom>
        </p:spPr>
      </p:pic>
      <p:sp>
        <p:nvSpPr>
          <p:cNvPr id="12" name="TextBox 2">
            <a:extLst>
              <a:ext uri="{FF2B5EF4-FFF2-40B4-BE49-F238E27FC236}">
                <a16:creationId xmlns:a16="http://schemas.microsoft.com/office/drawing/2014/main" id="{D0F0DA3C-4AEC-1B44-8AA0-10080BFDF727}"/>
              </a:ext>
            </a:extLst>
          </p:cNvPr>
          <p:cNvSpPr txBox="1"/>
          <p:nvPr userDrawn="1"/>
        </p:nvSpPr>
        <p:spPr>
          <a:xfrm>
            <a:off x="553765" y="639958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0EE15CAA-5A2E-4946-9092-2C7A7D278222}"/>
              </a:ext>
            </a:extLst>
          </p:cNvPr>
          <p:cNvPicPr>
            <a:picLocks noChangeAspect="1"/>
          </p:cNvPicPr>
          <p:nvPr userDrawn="1"/>
        </p:nvPicPr>
        <p:blipFill>
          <a:blip r:embed="rId7" cstate="print">
            <a:alphaModFix amt="70000"/>
            <a:extLst>
              <a:ext uri="{28A0092B-C50C-407E-A947-70E740481C1C}">
                <a14:useLocalDpi xmlns:a14="http://schemas.microsoft.com/office/drawing/2010/main"/>
              </a:ext>
            </a:extLst>
          </a:blip>
          <a:stretch>
            <a:fillRect/>
          </a:stretch>
        </p:blipFill>
        <p:spPr>
          <a:xfrm>
            <a:off x="337741" y="6475321"/>
            <a:ext cx="144000" cy="144000"/>
          </a:xfrm>
          <a:prstGeom prst="ellipse">
            <a:avLst/>
          </a:prstGeom>
          <a:ln w="12700" cap="rnd">
            <a:solidFill>
              <a:schemeClr val="bg1"/>
            </a:solidFill>
            <a:prstDash val="solid"/>
          </a:ln>
          <a:effectLst/>
        </p:spPr>
      </p:pic>
      <p:sp>
        <p:nvSpPr>
          <p:cNvPr id="2" name="矩形 1">
            <a:extLst>
              <a:ext uri="{FF2B5EF4-FFF2-40B4-BE49-F238E27FC236}">
                <a16:creationId xmlns:a16="http://schemas.microsoft.com/office/drawing/2014/main" id="{F4E50312-EC01-E14B-87D5-C18323A16206}"/>
              </a:ext>
            </a:extLst>
          </p:cNvPr>
          <p:cNvSpPr/>
          <p:nvPr userDrawn="1"/>
        </p:nvSpPr>
        <p:spPr>
          <a:xfrm>
            <a:off x="9842577" y="6399588"/>
            <a:ext cx="2250191" cy="290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副标题 2">
            <a:extLst>
              <a:ext uri="{FF2B5EF4-FFF2-40B4-BE49-F238E27FC236}">
                <a16:creationId xmlns:a16="http://schemas.microsoft.com/office/drawing/2014/main" id="{2F3A5196-93C8-7342-BB74-67DE83BC2506}"/>
              </a:ext>
            </a:extLst>
          </p:cNvPr>
          <p:cNvSpPr txBox="1">
            <a:spLocks/>
          </p:cNvSpPr>
          <p:nvPr userDrawn="1"/>
        </p:nvSpPr>
        <p:spPr bwMode="auto">
          <a:xfrm>
            <a:off x="9741757" y="6414035"/>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8">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7" name="Rectangle 86">
            <a:extLst>
              <a:ext uri="{FF2B5EF4-FFF2-40B4-BE49-F238E27FC236}">
                <a16:creationId xmlns:a16="http://schemas.microsoft.com/office/drawing/2014/main" id="{AD9A1659-E87F-E546-B389-F66C7042FDE4}"/>
              </a:ext>
            </a:extLst>
          </p:cNvPr>
          <p:cNvSpPr>
            <a:spLocks noChangeArrowheads="1"/>
          </p:cNvSpPr>
          <p:nvPr userDrawn="1"/>
        </p:nvSpPr>
        <p:spPr bwMode="auto">
          <a:xfrm>
            <a:off x="9906141" y="640480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1852570041"/>
      </p:ext>
    </p:extLst>
  </p:cSld>
  <p:clrMap bg1="lt1" tx1="dk1" bg2="lt2" tx2="dk2" accent1="accent1" accent2="accent2" accent3="accent3" accent4="accent4" accent5="accent5" accent6="accent6" hlink="hlink" folHlink="folHlink"/>
  <p:sldLayoutIdLst>
    <p:sldLayoutId id="2147483940" r:id="rId1"/>
    <p:sldLayoutId id="2147483952" r:id="rId2"/>
    <p:sldLayoutId id="2147483953" r:id="rId3"/>
    <p:sldLayoutId id="21474839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2" name="Rectangle 86">
            <a:extLst>
              <a:ext uri="{FF2B5EF4-FFF2-40B4-BE49-F238E27FC236}">
                <a16:creationId xmlns:a16="http://schemas.microsoft.com/office/drawing/2014/main" id="{65B40F25-7ED0-DA44-873E-DE48E987AA5F}"/>
              </a:ext>
            </a:extLst>
          </p:cNvPr>
          <p:cNvSpPr>
            <a:spLocks noChangeArrowheads="1"/>
          </p:cNvSpPr>
          <p:nvPr userDrawn="1"/>
        </p:nvSpPr>
        <p:spPr bwMode="auto">
          <a:xfrm>
            <a:off x="9862598"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tx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tx1"/>
              </a:solidFill>
              <a:ea typeface="MS PGothic" pitchFamily="34" charset="-128"/>
              <a:cs typeface="Arial" panose="020B0604020202020204" pitchFamily="34" charset="0"/>
            </a:endParaRPr>
          </a:p>
        </p:txBody>
      </p:sp>
      <p:sp>
        <p:nvSpPr>
          <p:cNvPr id="83" name="TextBox 2">
            <a:extLst>
              <a:ext uri="{FF2B5EF4-FFF2-40B4-BE49-F238E27FC236}">
                <a16:creationId xmlns:a16="http://schemas.microsoft.com/office/drawing/2014/main" id="{4524BBE9-A135-9D4C-B5DA-EC77D9031BE3}"/>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4" name="图片 83">
            <a:extLst>
              <a:ext uri="{FF2B5EF4-FFF2-40B4-BE49-F238E27FC236}">
                <a16:creationId xmlns:a16="http://schemas.microsoft.com/office/drawing/2014/main" id="{8EF22C0A-C092-9D44-935D-3F2615ADD0E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rgbClr val="FFFFFF"/>
            </a:solidFill>
            <a:prstDash val="solid"/>
          </a:ln>
          <a:effectLst/>
        </p:spPr>
      </p:pic>
      <p:sp>
        <p:nvSpPr>
          <p:cNvPr id="85" name="副标题 2">
            <a:extLst>
              <a:ext uri="{FF2B5EF4-FFF2-40B4-BE49-F238E27FC236}">
                <a16:creationId xmlns:a16="http://schemas.microsoft.com/office/drawing/2014/main" id="{F80BDD25-4FFE-8346-B91D-05FC840C1CB7}"/>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8" name="Rectangle 86">
            <a:extLst>
              <a:ext uri="{FF2B5EF4-FFF2-40B4-BE49-F238E27FC236}">
                <a16:creationId xmlns:a16="http://schemas.microsoft.com/office/drawing/2014/main" id="{000111CB-2117-444A-9289-896A0F1B9BC4}"/>
              </a:ext>
            </a:extLst>
          </p:cNvPr>
          <p:cNvSpPr>
            <a:spLocks noChangeArrowheads="1"/>
          </p:cNvSpPr>
          <p:nvPr userDrawn="1"/>
        </p:nvSpPr>
        <p:spPr bwMode="auto">
          <a:xfrm>
            <a:off x="9949686"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bg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bg1"/>
              </a:solidFill>
              <a:ea typeface="MS PGothic" pitchFamily="34" charset="-128"/>
              <a:cs typeface="Arial" panose="020B0604020202020204" pitchFamily="34" charset="0"/>
            </a:endParaRPr>
          </a:p>
        </p:txBody>
      </p:sp>
      <p:sp>
        <p:nvSpPr>
          <p:cNvPr id="79" name="TextBox 2">
            <a:extLst>
              <a:ext uri="{FF2B5EF4-FFF2-40B4-BE49-F238E27FC236}">
                <a16:creationId xmlns:a16="http://schemas.microsoft.com/office/drawing/2014/main" id="{BCDC607C-3149-044F-8977-A532DBE97944}"/>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0" name="图片 79">
            <a:extLst>
              <a:ext uri="{FF2B5EF4-FFF2-40B4-BE49-F238E27FC236}">
                <a16:creationId xmlns:a16="http://schemas.microsoft.com/office/drawing/2014/main" id="{EEEA841A-6AA9-F640-A661-DC91BD568C6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81" name="副标题 2">
            <a:extLst>
              <a:ext uri="{FF2B5EF4-FFF2-40B4-BE49-F238E27FC236}">
                <a16:creationId xmlns:a16="http://schemas.microsoft.com/office/drawing/2014/main" id="{36453C5E-EF89-1E40-88D2-12E883E91FB5}"/>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bg1"/>
                </a:solidFill>
                <a:latin typeface="Gill Sans MT" panose="020B0502020104020203" pitchFamily="34" charset="0"/>
                <a:ea typeface="+mj-ea"/>
                <a:cs typeface="Futura Medium" panose="020B0602020204020303" pitchFamily="34" charset="-79"/>
              </a:rPr>
              <a:t>Course</a:t>
            </a:r>
            <a:r>
              <a:rPr lang="zh-CN" altLang="en-US" sz="1000" b="0" dirty="0">
                <a:solidFill>
                  <a:schemeClr val="bg1"/>
                </a:solidFill>
                <a:latin typeface="Gill Sans MT" panose="020B0502020104020203" pitchFamily="34" charset="0"/>
                <a:ea typeface="+mj-ea"/>
                <a:cs typeface="Futura Medium" panose="020B0602020204020303" pitchFamily="34" charset="-79"/>
              </a:rPr>
              <a:t> </a:t>
            </a:r>
            <a:r>
              <a:rPr lang="en-US" altLang="zh-CN" sz="1000" b="0" dirty="0">
                <a:solidFill>
                  <a:schemeClr val="bg1"/>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bg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2023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203300" y="4709847"/>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87276" y="4788537"/>
            <a:ext cx="144000" cy="144000"/>
          </a:xfrm>
          <a:prstGeom prst="ellipse">
            <a:avLst/>
          </a:prstGeom>
          <a:ln w="28575" cap="rnd">
            <a:solidFill>
              <a:schemeClr val="tx2"/>
            </a:solidFill>
            <a:prstDash val="solid"/>
          </a:ln>
          <a:effectLst/>
        </p:spPr>
      </p:pic>
      <p:sp>
        <p:nvSpPr>
          <p:cNvPr id="12" name="副标题 2">
            <a:extLst>
              <a:ext uri="{FF2B5EF4-FFF2-40B4-BE49-F238E27FC236}">
                <a16:creationId xmlns:a16="http://schemas.microsoft.com/office/drawing/2014/main" id="{5307B254-91AE-6640-A8B8-5F31CD80A236}"/>
              </a:ext>
            </a:extLst>
          </p:cNvPr>
          <p:cNvSpPr txBox="1">
            <a:spLocks/>
          </p:cNvSpPr>
          <p:nvPr userDrawn="1"/>
        </p:nvSpPr>
        <p:spPr bwMode="auto">
          <a:xfrm>
            <a:off x="7867185" y="5047174"/>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5"/>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0707447-0FCC-074B-826A-17D5170569B3}"/>
              </a:ext>
            </a:extLst>
          </p:cNvPr>
          <p:cNvSpPr>
            <a:spLocks noGrp="1"/>
          </p:cNvSpPr>
          <p:nvPr>
            <p:ph type="body" sz="quarter" idx="10"/>
          </p:nvPr>
        </p:nvSpPr>
        <p:spPr>
          <a:xfrm>
            <a:off x="1488681" y="4525321"/>
            <a:ext cx="2024146" cy="643926"/>
          </a:xfrm>
          <a:prstGeom prst="rect">
            <a:avLst/>
          </a:prstGeom>
          <a:noFill/>
        </p:spPr>
        <p:txBody>
          <a:bodyPr anchor="ctr"/>
          <a:lstStyle/>
          <a:p>
            <a:r>
              <a:rPr lang="en-US" altLang="zh-CN" sz="4800" dirty="0">
                <a:solidFill>
                  <a:srgbClr val="1D1D1A"/>
                </a:solidFill>
                <a:latin typeface="ACGN-MiaoGB-Flash" panose="02020300000000000000" pitchFamily="18" charset="-122"/>
                <a:ea typeface="ACGN-MiaoGB-Flash" panose="02020300000000000000" pitchFamily="18" charset="-122"/>
              </a:rPr>
              <a:t>ZOMI</a:t>
            </a:r>
            <a:endParaRPr lang="zh-CN" altLang="en-US" sz="48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6A28B713-1474-034E-87C1-E100526817E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8703" y="4525321"/>
            <a:ext cx="676655" cy="676655"/>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矩形 6">
            <a:extLst>
              <a:ext uri="{FF2B5EF4-FFF2-40B4-BE49-F238E27FC236}">
                <a16:creationId xmlns:a16="http://schemas.microsoft.com/office/drawing/2014/main" id="{E7B330C0-432A-884E-91CA-41575524352A}"/>
              </a:ext>
            </a:extLst>
          </p:cNvPr>
          <p:cNvSpPr/>
          <p:nvPr/>
        </p:nvSpPr>
        <p:spPr>
          <a:xfrm>
            <a:off x="428928" y="1288775"/>
            <a:ext cx="11133202" cy="2800767"/>
          </a:xfrm>
          <a:prstGeom prst="rect">
            <a:avLst/>
          </a:prstGeom>
          <a:solidFill>
            <a:srgbClr val="E4EBEA">
              <a:alpha val="69804"/>
            </a:srgbClr>
          </a:solidFill>
        </p:spPr>
        <p:txBody>
          <a:bodyPr wrap="square">
            <a:spAutoFit/>
          </a:bodyPr>
          <a:lstStyle/>
          <a:p>
            <a:r>
              <a:rPr lang="zh-CN" altLang="en-US" sz="8800" b="1" dirty="0">
                <a:solidFill>
                  <a:srgbClr val="1D1D1A"/>
                </a:solidFill>
                <a:latin typeface="Futura Medium" panose="020B0602020204020303" pitchFamily="34" charset="-79"/>
                <a:ea typeface="+mj-ea"/>
                <a:cs typeface="Futura Medium" panose="020B0602020204020303" pitchFamily="34" charset="-79"/>
              </a:rPr>
              <a:t>在 </a:t>
            </a:r>
            <a:r>
              <a:rPr lang="en-US" altLang="zh-CN" sz="8800" b="1" dirty="0">
                <a:solidFill>
                  <a:srgbClr val="1D1D1A"/>
                </a:solidFill>
                <a:latin typeface="Futura Medium" panose="020B0602020204020303" pitchFamily="34" charset="-79"/>
                <a:ea typeface="+mj-ea"/>
                <a:cs typeface="Futura Medium" panose="020B0602020204020303" pitchFamily="34" charset="-79"/>
              </a:rPr>
              <a:t>SIMT</a:t>
            </a:r>
            <a:r>
              <a:rPr lang="zh-CN" altLang="en-US" sz="8800" b="1" dirty="0">
                <a:solidFill>
                  <a:srgbClr val="1D1D1A"/>
                </a:solidFill>
                <a:latin typeface="Futura Medium" panose="020B0602020204020303" pitchFamily="34" charset="-79"/>
                <a:ea typeface="+mj-ea"/>
                <a:cs typeface="Futura Medium" panose="020B0602020204020303" pitchFamily="34" charset="-79"/>
              </a:rPr>
              <a:t> 和 </a:t>
            </a:r>
            <a:r>
              <a:rPr lang="en-US" altLang="zh-CN" sz="8800" b="1" dirty="0">
                <a:solidFill>
                  <a:srgbClr val="1D1D1A"/>
                </a:solidFill>
                <a:latin typeface="Futura Medium" panose="020B0602020204020303" pitchFamily="34" charset="-79"/>
                <a:ea typeface="+mj-ea"/>
                <a:cs typeface="Futura Medium" panose="020B0602020204020303" pitchFamily="34" charset="-79"/>
              </a:rPr>
              <a:t>DSA</a:t>
            </a:r>
            <a:r>
              <a:rPr lang="zh-CN" altLang="en-US" sz="8800" b="1" dirty="0">
                <a:solidFill>
                  <a:srgbClr val="1D1D1A"/>
                </a:solidFill>
                <a:latin typeface="Futura Medium" panose="020B0602020204020303" pitchFamily="34" charset="-79"/>
                <a:ea typeface="+mj-ea"/>
                <a:cs typeface="Futura Medium" panose="020B0602020204020303" pitchFamily="34" charset="-79"/>
              </a:rPr>
              <a:t> 角度 </a:t>
            </a:r>
            <a:endParaRPr lang="en-US" altLang="zh-CN" sz="8800" b="1" dirty="0">
              <a:solidFill>
                <a:srgbClr val="1D1D1A"/>
              </a:solidFill>
              <a:latin typeface="Futura Medium" panose="020B0602020204020303" pitchFamily="34" charset="-79"/>
              <a:ea typeface="+mj-ea"/>
              <a:cs typeface="Futura Medium" panose="020B0602020204020303" pitchFamily="34" charset="-79"/>
            </a:endParaRPr>
          </a:p>
          <a:p>
            <a:r>
              <a:rPr lang="zh-CN" altLang="en-US" sz="8800" b="1" dirty="0">
                <a:solidFill>
                  <a:srgbClr val="1D1D1A"/>
                </a:solidFill>
                <a:latin typeface="Futura Medium" panose="020B0602020204020303" pitchFamily="34" charset="-79"/>
                <a:ea typeface="+mj-ea"/>
                <a:cs typeface="Futura Medium" panose="020B0602020204020303" pitchFamily="34" charset="-79"/>
              </a:rPr>
              <a:t>看英伟达生态</a:t>
            </a:r>
            <a:endParaRPr lang="en-US" altLang="zh-CN" sz="8800" b="1" dirty="0">
              <a:solidFill>
                <a:srgbClr val="1D1D1A"/>
              </a:solidFill>
              <a:latin typeface="Futura Medium" panose="020B0602020204020303" pitchFamily="34" charset="-79"/>
              <a:ea typeface="+mj-ea"/>
              <a:cs typeface="Futura Medium" panose="020B0602020204020303" pitchFamily="34" charset="-79"/>
            </a:endParaRP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649FF39-1D55-2840-980F-9EED01A63A03}"/>
              </a:ext>
            </a:extLst>
          </p:cNvPr>
          <p:cNvSpPr>
            <a:spLocks noGrp="1"/>
          </p:cNvSpPr>
          <p:nvPr>
            <p:ph type="title"/>
          </p:nvPr>
        </p:nvSpPr>
        <p:spPr/>
        <p:txBody>
          <a:bodyPr/>
          <a:lstStyle/>
          <a:p>
            <a:r>
              <a:rPr lang="en-US" altLang="zh-CN" dirty="0"/>
              <a:t>DSA</a:t>
            </a:r>
            <a:r>
              <a:rPr lang="zh-CN" altLang="en-US" dirty="0"/>
              <a:t> 硬件架构执行方式</a:t>
            </a:r>
          </a:p>
        </p:txBody>
      </p:sp>
      <p:sp>
        <p:nvSpPr>
          <p:cNvPr id="5" name="内容占位符 4">
            <a:extLst>
              <a:ext uri="{FF2B5EF4-FFF2-40B4-BE49-F238E27FC236}">
                <a16:creationId xmlns:a16="http://schemas.microsoft.com/office/drawing/2014/main" id="{250C6E9A-9B95-B847-B076-FD1309EC84CC}"/>
              </a:ext>
            </a:extLst>
          </p:cNvPr>
          <p:cNvSpPr>
            <a:spLocks noGrp="1"/>
          </p:cNvSpPr>
          <p:nvPr>
            <p:ph sz="half" idx="1"/>
          </p:nvPr>
        </p:nvSpPr>
        <p:spPr/>
        <p:txBody>
          <a:bodyPr/>
          <a:lstStyle/>
          <a:p>
            <a:r>
              <a:rPr lang="en-US" altLang="zh-CN" b="1" dirty="0"/>
              <a:t>DSA</a:t>
            </a:r>
            <a:r>
              <a:rPr lang="zh-CN" altLang="en-US" b="1" dirty="0"/>
              <a:t>硬件架构：</a:t>
            </a:r>
            <a:r>
              <a:rPr lang="zh-CN" altLang="en-US" dirty="0"/>
              <a:t>一般是指单核单线程 </a:t>
            </a:r>
            <a:r>
              <a:rPr lang="en-US" altLang="zh-CN" dirty="0"/>
              <a:t>thread</a:t>
            </a:r>
            <a:r>
              <a:rPr lang="zh-CN" altLang="en-US" dirty="0"/>
              <a:t>，线程 </a:t>
            </a:r>
            <a:r>
              <a:rPr lang="en-US" altLang="zh-CN" dirty="0"/>
              <a:t>thread</a:t>
            </a:r>
            <a:r>
              <a:rPr lang="zh-CN" altLang="en-US" dirty="0"/>
              <a:t> 内指令可以通过多核共享 </a:t>
            </a:r>
            <a:r>
              <a:rPr lang="en-US" altLang="zh-CN" dirty="0"/>
              <a:t>Cache</a:t>
            </a:r>
            <a:r>
              <a:rPr lang="zh-CN" altLang="en-US" dirty="0"/>
              <a:t> 协作。编程模型上缺乏统一的标准。硬件以 </a:t>
            </a:r>
            <a:r>
              <a:rPr lang="en-US" altLang="zh-CN" dirty="0"/>
              <a:t>AI</a:t>
            </a:r>
            <a:r>
              <a:rPr lang="zh-CN" altLang="en-US" dirty="0"/>
              <a:t> 加速芯片（</a:t>
            </a:r>
            <a:r>
              <a:rPr lang="en-US" altLang="zh-CN" dirty="0"/>
              <a:t>TPU</a:t>
            </a:r>
            <a:r>
              <a:rPr lang="zh-CN" altLang="en-US" dirty="0"/>
              <a:t>、</a:t>
            </a:r>
            <a:r>
              <a:rPr lang="en-US" altLang="zh-CN" dirty="0"/>
              <a:t>NPU</a:t>
            </a:r>
            <a:r>
              <a:rPr lang="zh-CN" altLang="en-US" dirty="0"/>
              <a:t> 等）为主。</a:t>
            </a:r>
            <a:endParaRPr lang="en-US" altLang="zh-CN" dirty="0"/>
          </a:p>
          <a:p>
            <a:r>
              <a:rPr lang="en-US" altLang="zh-CN" b="1" dirty="0"/>
              <a:t>DSA</a:t>
            </a:r>
            <a:r>
              <a:rPr lang="zh-CN" altLang="en-US" b="1" dirty="0"/>
              <a:t>执行方式：</a:t>
            </a:r>
            <a:r>
              <a:rPr lang="zh-CN" altLang="en-US" dirty="0"/>
              <a:t>该类硬件目前裸接口一般是每个核一个线程，每个线程内串行调用 </a:t>
            </a:r>
            <a:r>
              <a:rPr lang="en-US" altLang="zh-CN" dirty="0"/>
              <a:t>DSA</a:t>
            </a:r>
            <a:r>
              <a:rPr lang="zh-CN" altLang="en-US" dirty="0"/>
              <a:t> 指令集，指令在硬件上通常会分发到不同的指令执行流水线上，正确性部分靠软件同步实现，部分靠硬件保证。</a:t>
            </a:r>
            <a:endParaRPr lang="en-US" altLang="zh-CN" dirty="0"/>
          </a:p>
        </p:txBody>
      </p:sp>
    </p:spTree>
    <p:extLst>
      <p:ext uri="{BB962C8B-B14F-4D97-AF65-F5344CB8AC3E}">
        <p14:creationId xmlns:p14="http://schemas.microsoft.com/office/powerpoint/2010/main" val="2924844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3136FB3-8AC1-3D42-A97C-BD40F1352126}"/>
              </a:ext>
            </a:extLst>
          </p:cNvPr>
          <p:cNvSpPr>
            <a:spLocks noGrp="1"/>
          </p:cNvSpPr>
          <p:nvPr>
            <p:ph type="title"/>
          </p:nvPr>
        </p:nvSpPr>
        <p:spPr/>
        <p:txBody>
          <a:bodyPr/>
          <a:lstStyle/>
          <a:p>
            <a:r>
              <a:rPr lang="en-US" altLang="zh-CN" dirty="0"/>
              <a:t>CUDA</a:t>
            </a:r>
            <a:r>
              <a:rPr lang="zh-CN" altLang="en-US" dirty="0"/>
              <a:t> 客户能力区分</a:t>
            </a:r>
          </a:p>
        </p:txBody>
      </p:sp>
      <p:sp>
        <p:nvSpPr>
          <p:cNvPr id="3" name="内容占位符 2">
            <a:extLst>
              <a:ext uri="{FF2B5EF4-FFF2-40B4-BE49-F238E27FC236}">
                <a16:creationId xmlns:a16="http://schemas.microsoft.com/office/drawing/2014/main" id="{ADDE1535-D688-1245-B681-A2C7BDFD9863}"/>
              </a:ext>
            </a:extLst>
          </p:cNvPr>
          <p:cNvSpPr>
            <a:spLocks noGrp="1"/>
          </p:cNvSpPr>
          <p:nvPr>
            <p:ph sz="half" idx="1"/>
          </p:nvPr>
        </p:nvSpPr>
        <p:spPr/>
        <p:txBody>
          <a:bodyPr/>
          <a:lstStyle/>
          <a:p>
            <a:pPr marL="457200" indent="-457200">
              <a:buFont typeface="+mj-lt"/>
              <a:buAutoNum type="arabicPeriod"/>
            </a:pPr>
            <a:r>
              <a:rPr lang="zh-CN" altLang="en-US" b="1" dirty="0"/>
              <a:t>初阶用户：</a:t>
            </a:r>
            <a:r>
              <a:rPr lang="zh-CN" altLang="en-US" dirty="0"/>
              <a:t>掌握 </a:t>
            </a:r>
            <a:r>
              <a:rPr lang="en-US" altLang="zh-CN" dirty="0"/>
              <a:t>CUDA</a:t>
            </a:r>
            <a:r>
              <a:rPr lang="zh-CN" altLang="en-US" dirty="0"/>
              <a:t> 并行编程能力，了解 </a:t>
            </a:r>
            <a:r>
              <a:rPr lang="en-US" altLang="zh-CN" dirty="0"/>
              <a:t>NV</a:t>
            </a:r>
            <a:r>
              <a:rPr lang="zh-CN" altLang="en-US" dirty="0"/>
              <a:t> </a:t>
            </a:r>
            <a:r>
              <a:rPr lang="en-US" altLang="zh-CN" dirty="0"/>
              <a:t>SIMT</a:t>
            </a:r>
            <a:r>
              <a:rPr lang="zh-CN" altLang="en-US" dirty="0"/>
              <a:t> 硬件基础架构，可以拿到并行指令、流水掩盖、并行计算三部分性能。</a:t>
            </a:r>
            <a:endParaRPr lang="en-US" altLang="zh-CN" dirty="0"/>
          </a:p>
          <a:p>
            <a:pPr marL="457200" indent="-457200">
              <a:buFont typeface="+mj-lt"/>
              <a:buAutoNum type="arabicPeriod"/>
            </a:pPr>
            <a:r>
              <a:rPr lang="zh-CN" altLang="en-US" b="1" dirty="0"/>
              <a:t>中阶用户：</a:t>
            </a:r>
            <a:r>
              <a:rPr lang="zh-CN" altLang="en-US" dirty="0"/>
              <a:t>进一步运用 </a:t>
            </a:r>
            <a:r>
              <a:rPr lang="en-US" altLang="zh-CN" dirty="0"/>
              <a:t>CUDA</a:t>
            </a:r>
            <a:r>
              <a:rPr lang="zh-CN" altLang="en-US" dirty="0"/>
              <a:t> 提供的切块 </a:t>
            </a:r>
            <a:r>
              <a:rPr lang="en-US" altLang="zh-CN" dirty="0"/>
              <a:t>Tiling</a:t>
            </a:r>
            <a:r>
              <a:rPr lang="zh-CN" altLang="en-US" dirty="0"/>
              <a:t>、流水 </a:t>
            </a:r>
            <a:r>
              <a:rPr lang="en-US" altLang="zh-CN" dirty="0"/>
              <a:t>Pipeline</a:t>
            </a:r>
            <a:r>
              <a:rPr lang="zh-CN" altLang="en-US" dirty="0"/>
              <a:t> 能力，进一步获取更高的性能收益。</a:t>
            </a:r>
            <a:endParaRPr lang="en-US" altLang="zh-CN" dirty="0"/>
          </a:p>
          <a:p>
            <a:pPr marL="457200" indent="-457200">
              <a:buFont typeface="+mj-lt"/>
              <a:buAutoNum type="arabicPeriod"/>
            </a:pPr>
            <a:r>
              <a:rPr lang="zh-CN" altLang="en-US" b="1" dirty="0"/>
              <a:t>高阶用户：</a:t>
            </a:r>
            <a:r>
              <a:rPr lang="zh-CN" altLang="en-US" dirty="0"/>
              <a:t>深入了解 </a:t>
            </a:r>
            <a:r>
              <a:rPr lang="en-US" altLang="zh-CN" dirty="0"/>
              <a:t>SIMT</a:t>
            </a:r>
            <a:r>
              <a:rPr lang="zh-CN" altLang="en-US" dirty="0"/>
              <a:t> 微架构细节，解决线程在 </a:t>
            </a:r>
            <a:r>
              <a:rPr lang="en-US" altLang="zh-CN" dirty="0"/>
              <a:t>bank</a:t>
            </a:r>
            <a:r>
              <a:rPr lang="zh-CN" altLang="en-US" dirty="0"/>
              <a:t> 冲突、精细化流水掩盖、精细化指令使用、极致的切块 </a:t>
            </a:r>
            <a:r>
              <a:rPr lang="en-US" altLang="zh-CN" dirty="0"/>
              <a:t>Tiling</a:t>
            </a:r>
            <a:r>
              <a:rPr lang="zh-CN" altLang="en-US" dirty="0"/>
              <a:t> 策略，从而实现极致性能。</a:t>
            </a:r>
          </a:p>
        </p:txBody>
      </p:sp>
    </p:spTree>
    <p:extLst>
      <p:ext uri="{BB962C8B-B14F-4D97-AF65-F5344CB8AC3E}">
        <p14:creationId xmlns:p14="http://schemas.microsoft.com/office/powerpoint/2010/main" val="294275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491DA3A-6ABB-C849-81CB-E4ECF2D362C2}"/>
              </a:ext>
            </a:extLst>
          </p:cNvPr>
          <p:cNvSpPr>
            <a:spLocks noGrp="1"/>
          </p:cNvSpPr>
          <p:nvPr>
            <p:ph type="title"/>
          </p:nvPr>
        </p:nvSpPr>
        <p:spPr/>
        <p:txBody>
          <a:bodyPr/>
          <a:lstStyle/>
          <a:p>
            <a:r>
              <a:rPr lang="zh-CN" altLang="en-US" dirty="0"/>
              <a:t>深度开发易用性</a:t>
            </a:r>
          </a:p>
        </p:txBody>
      </p:sp>
      <p:pic>
        <p:nvPicPr>
          <p:cNvPr id="7" name="图片 6">
            <a:extLst>
              <a:ext uri="{FF2B5EF4-FFF2-40B4-BE49-F238E27FC236}">
                <a16:creationId xmlns:a16="http://schemas.microsoft.com/office/drawing/2014/main" id="{33521B45-2CB9-8441-AC72-6E2DACACB509}"/>
              </a:ext>
            </a:extLst>
          </p:cNvPr>
          <p:cNvPicPr>
            <a:picLocks noChangeAspect="1"/>
          </p:cNvPicPr>
          <p:nvPr/>
        </p:nvPicPr>
        <p:blipFill>
          <a:blip r:embed="rId2"/>
          <a:stretch>
            <a:fillRect/>
          </a:stretch>
        </p:blipFill>
        <p:spPr>
          <a:xfrm>
            <a:off x="447375" y="2605571"/>
            <a:ext cx="5230371" cy="2914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4FD89146-102F-854C-A59D-DEECEF05F73D}"/>
              </a:ext>
            </a:extLst>
          </p:cNvPr>
          <p:cNvSpPr/>
          <p:nvPr/>
        </p:nvSpPr>
        <p:spPr>
          <a:xfrm>
            <a:off x="364532" y="1645754"/>
            <a:ext cx="5396056" cy="461665"/>
          </a:xfrm>
          <a:prstGeom prst="rect">
            <a:avLst/>
          </a:prstGeom>
        </p:spPr>
        <p:txBody>
          <a:bodyPr wrap="square">
            <a:spAutoFit/>
          </a:bodyPr>
          <a:lstStyle/>
          <a:p>
            <a:pPr algn="ctr"/>
            <a:r>
              <a:rPr lang="en-US" altLang="zh-CN" sz="2400" b="1" dirty="0">
                <a:latin typeface="Gill Sans MT" panose="020B0502020104020203" pitchFamily="34" charset="0"/>
              </a:rPr>
              <a:t>CPU</a:t>
            </a:r>
            <a:r>
              <a:rPr lang="zh-CN" altLang="en-US" sz="2400" b="1" dirty="0">
                <a:latin typeface="Gill Sans MT" panose="020B0502020104020203" pitchFamily="34" charset="0"/>
              </a:rPr>
              <a:t> </a:t>
            </a:r>
            <a:r>
              <a:rPr lang="en-US" altLang="zh-CN" sz="2400" b="1" dirty="0">
                <a:latin typeface="Gill Sans MT" panose="020B0502020104020203" pitchFamily="34" charset="0"/>
              </a:rPr>
              <a:t>Program</a:t>
            </a:r>
          </a:p>
        </p:txBody>
      </p:sp>
      <p:pic>
        <p:nvPicPr>
          <p:cNvPr id="9" name="图片 8">
            <a:extLst>
              <a:ext uri="{FF2B5EF4-FFF2-40B4-BE49-F238E27FC236}">
                <a16:creationId xmlns:a16="http://schemas.microsoft.com/office/drawing/2014/main" id="{074B1719-78E9-684E-B26E-7168BEF8569C}"/>
              </a:ext>
            </a:extLst>
          </p:cNvPr>
          <p:cNvPicPr>
            <a:picLocks noChangeAspect="1"/>
          </p:cNvPicPr>
          <p:nvPr/>
        </p:nvPicPr>
        <p:blipFill>
          <a:blip r:embed="rId3"/>
          <a:stretch>
            <a:fillRect/>
          </a:stretch>
        </p:blipFill>
        <p:spPr>
          <a:xfrm>
            <a:off x="6260661" y="2436954"/>
            <a:ext cx="5488727" cy="3251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矩形 9">
            <a:extLst>
              <a:ext uri="{FF2B5EF4-FFF2-40B4-BE49-F238E27FC236}">
                <a16:creationId xmlns:a16="http://schemas.microsoft.com/office/drawing/2014/main" id="{488AF6B4-3330-144F-B26D-0562C7547957}"/>
              </a:ext>
            </a:extLst>
          </p:cNvPr>
          <p:cNvSpPr/>
          <p:nvPr/>
        </p:nvSpPr>
        <p:spPr>
          <a:xfrm>
            <a:off x="6353332" y="1645754"/>
            <a:ext cx="5396056" cy="461665"/>
          </a:xfrm>
          <a:prstGeom prst="rect">
            <a:avLst/>
          </a:prstGeom>
        </p:spPr>
        <p:txBody>
          <a:bodyPr wrap="square">
            <a:spAutoFit/>
          </a:bodyPr>
          <a:lstStyle/>
          <a:p>
            <a:pPr algn="ctr"/>
            <a:r>
              <a:rPr lang="en-US" altLang="zh-CN" sz="2400" b="1" dirty="0">
                <a:latin typeface="Gill Sans MT" panose="020B0502020104020203" pitchFamily="34" charset="0"/>
              </a:rPr>
              <a:t>GPU</a:t>
            </a:r>
            <a:r>
              <a:rPr lang="zh-CN" altLang="en-US" sz="2400" b="1" dirty="0">
                <a:latin typeface="Gill Sans MT" panose="020B0502020104020203" pitchFamily="34" charset="0"/>
              </a:rPr>
              <a:t> </a:t>
            </a:r>
            <a:r>
              <a:rPr lang="en-US" altLang="zh-CN" sz="2400" b="1" dirty="0">
                <a:latin typeface="Gill Sans MT" panose="020B0502020104020203" pitchFamily="34" charset="0"/>
              </a:rPr>
              <a:t>Program</a:t>
            </a:r>
          </a:p>
        </p:txBody>
      </p:sp>
    </p:spTree>
    <p:extLst>
      <p:ext uri="{BB962C8B-B14F-4D97-AF65-F5344CB8AC3E}">
        <p14:creationId xmlns:p14="http://schemas.microsoft.com/office/powerpoint/2010/main" val="4148738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C7DEFEE-B010-3844-83C3-846973B206FA}"/>
              </a:ext>
            </a:extLst>
          </p:cNvPr>
          <p:cNvSpPr>
            <a:spLocks noGrp="1"/>
          </p:cNvSpPr>
          <p:nvPr>
            <p:ph sz="half" idx="1"/>
          </p:nvPr>
        </p:nvSpPr>
        <p:spPr/>
        <p:txBody>
          <a:bodyPr>
            <a:normAutofit/>
          </a:bodyPr>
          <a:lstStyle/>
          <a:p>
            <a:pPr>
              <a:lnSpc>
                <a:spcPct val="130000"/>
              </a:lnSpc>
            </a:pPr>
            <a:r>
              <a:rPr lang="en-US" altLang="zh-CN" sz="4800" dirty="0">
                <a:latin typeface="Futura Medium" panose="020B0602020204020303" pitchFamily="34" charset="-79"/>
                <a:cs typeface="Futura Medium" panose="020B0602020204020303" pitchFamily="34" charset="-79"/>
              </a:rPr>
              <a:t>NV GPU</a:t>
            </a:r>
            <a:r>
              <a:rPr lang="zh-CN" altLang="en-US" sz="4800" dirty="0">
                <a:latin typeface="Futura Medium" panose="020B0602020204020303" pitchFamily="34" charset="-79"/>
                <a:cs typeface="Futura Medium" panose="020B0602020204020303" pitchFamily="34" charset="-79"/>
              </a:rPr>
              <a:t>和</a:t>
            </a:r>
            <a:r>
              <a:rPr lang="en-US" altLang="zh-CN" sz="4800" dirty="0">
                <a:latin typeface="Futura Medium" panose="020B0602020204020303" pitchFamily="34" charset="-79"/>
                <a:cs typeface="Futura Medium" panose="020B0602020204020303" pitchFamily="34" charset="-79"/>
              </a:rPr>
              <a:t>CUDA</a:t>
            </a:r>
            <a:r>
              <a:rPr lang="zh-CN" altLang="en-US" sz="4800" dirty="0">
                <a:latin typeface="Futura Medium" panose="020B0602020204020303" pitchFamily="34" charset="-79"/>
                <a:cs typeface="Futura Medium" panose="020B0602020204020303" pitchFamily="34" charset="-79"/>
              </a:rPr>
              <a:t>是</a:t>
            </a:r>
            <a:r>
              <a:rPr lang="en-US" altLang="zh-CN" sz="4800" dirty="0">
                <a:latin typeface="Futura Medium" panose="020B0602020204020303" pitchFamily="34" charset="-79"/>
                <a:cs typeface="Futura Medium" panose="020B0602020204020303" pitchFamily="34" charset="-79"/>
              </a:rPr>
              <a:t>SIMT</a:t>
            </a:r>
            <a:r>
              <a:rPr lang="zh-CN" altLang="en-US" sz="4800" dirty="0">
                <a:latin typeface="Futura Medium" panose="020B0602020204020303" pitchFamily="34" charset="-79"/>
                <a:cs typeface="Futura Medium" panose="020B0602020204020303" pitchFamily="34" charset="-79"/>
              </a:rPr>
              <a:t>最成功的实践</a:t>
            </a:r>
            <a:endParaRPr lang="en-US" altLang="zh-CN" sz="48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794111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1</a:t>
            </a:r>
          </a:p>
          <a:p>
            <a:r>
              <a:rPr lang="zh-CN" altLang="en-US" dirty="0">
                <a:latin typeface="Futura Medium" panose="020B0602020204020303" pitchFamily="34" charset="-79"/>
                <a:cs typeface="Futura Medium" panose="020B0602020204020303" pitchFamily="34" charset="-79"/>
              </a:rPr>
              <a:t>流水编排</a:t>
            </a:r>
            <a:endParaRPr lang="en-US" altLang="zh-CN"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703109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2EB692-A338-0842-9294-84469E676346}"/>
              </a:ext>
            </a:extLst>
          </p:cNvPr>
          <p:cNvSpPr>
            <a:spLocks noGrp="1"/>
          </p:cNvSpPr>
          <p:nvPr>
            <p:ph type="title"/>
          </p:nvPr>
        </p:nvSpPr>
        <p:spPr/>
        <p:txBody>
          <a:bodyPr/>
          <a:lstStyle/>
          <a:p>
            <a:r>
              <a:rPr lang="zh-CN" altLang="en-US" dirty="0"/>
              <a:t>借鉴点</a:t>
            </a:r>
            <a:r>
              <a:rPr lang="en-US" altLang="zh-CN" dirty="0"/>
              <a:t>1</a:t>
            </a:r>
            <a:r>
              <a:rPr lang="zh-CN" altLang="en-US" dirty="0"/>
              <a:t>：从硬件设计上解决 </a:t>
            </a:r>
            <a:r>
              <a:rPr lang="en-US" altLang="zh-CN" dirty="0"/>
              <a:t>SIMD</a:t>
            </a:r>
            <a:r>
              <a:rPr lang="zh-CN" altLang="en-US" dirty="0"/>
              <a:t> </a:t>
            </a:r>
            <a:r>
              <a:rPr lang="en-US" altLang="zh-CN" dirty="0"/>
              <a:t>data path</a:t>
            </a:r>
            <a:r>
              <a:rPr lang="zh-CN" altLang="en-US" dirty="0"/>
              <a:t> 流水编排问题</a:t>
            </a:r>
          </a:p>
        </p:txBody>
      </p:sp>
      <p:sp>
        <p:nvSpPr>
          <p:cNvPr id="5" name="内容占位符 4">
            <a:extLst>
              <a:ext uri="{FF2B5EF4-FFF2-40B4-BE49-F238E27FC236}">
                <a16:creationId xmlns:a16="http://schemas.microsoft.com/office/drawing/2014/main" id="{6ACB4CE2-059F-CC4A-A877-346B2CD41470}"/>
              </a:ext>
            </a:extLst>
          </p:cNvPr>
          <p:cNvSpPr>
            <a:spLocks noGrp="1"/>
          </p:cNvSpPr>
          <p:nvPr>
            <p:ph sz="half" idx="1"/>
          </p:nvPr>
        </p:nvSpPr>
        <p:spPr/>
        <p:txBody>
          <a:bodyPr/>
          <a:lstStyle/>
          <a:p>
            <a:r>
              <a:rPr lang="zh-CN" altLang="en-US" dirty="0"/>
              <a:t>程序执行最大的瓶颈是</a:t>
            </a:r>
            <a:r>
              <a:rPr lang="zh-CN" altLang="en-US" u="sng" dirty="0"/>
              <a:t>访存和控制流</a:t>
            </a:r>
            <a:r>
              <a:rPr lang="zh-CN" altLang="en-US" dirty="0"/>
              <a:t>：单线程 </a:t>
            </a:r>
            <a:r>
              <a:rPr lang="en-US" altLang="zh-CN" dirty="0"/>
              <a:t>CPU</a:t>
            </a:r>
            <a:r>
              <a:rPr lang="zh-CN" altLang="en-US" dirty="0"/>
              <a:t> 需要大量资源进行分支预测、超前执行、缓存、预取等机制来缓解。</a:t>
            </a:r>
            <a:r>
              <a:rPr lang="en-US" altLang="zh-CN" dirty="0"/>
              <a:t>SIMD</a:t>
            </a:r>
            <a:r>
              <a:rPr lang="zh-CN" altLang="en-US" dirty="0"/>
              <a:t> 往往依赖 </a:t>
            </a:r>
            <a:r>
              <a:rPr lang="en-US" altLang="zh-CN" dirty="0"/>
              <a:t>CPU</a:t>
            </a:r>
            <a:r>
              <a:rPr lang="zh-CN" altLang="en-US" dirty="0"/>
              <a:t> 自身乱序、投机、缓存和预取等能力来缓解；</a:t>
            </a:r>
            <a:r>
              <a:rPr lang="en-US" altLang="zh-CN" dirty="0"/>
              <a:t> NV GPU</a:t>
            </a:r>
            <a:r>
              <a:rPr lang="zh-CN" altLang="en-US" dirty="0"/>
              <a:t> 依靠多线程交错执行执行提升整体计算性能。</a:t>
            </a:r>
          </a:p>
        </p:txBody>
      </p:sp>
      <p:pic>
        <p:nvPicPr>
          <p:cNvPr id="6" name="图片 5">
            <a:extLst>
              <a:ext uri="{FF2B5EF4-FFF2-40B4-BE49-F238E27FC236}">
                <a16:creationId xmlns:a16="http://schemas.microsoft.com/office/drawing/2014/main" id="{6B29873E-EE75-954C-942F-ECF43D6862A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52968" y="3325047"/>
            <a:ext cx="9104805" cy="2974539"/>
          </a:xfrm>
          <a:prstGeom prst="rect">
            <a:avLst/>
          </a:prstGeom>
        </p:spPr>
      </p:pic>
    </p:spTree>
    <p:extLst>
      <p:ext uri="{BB962C8B-B14F-4D97-AF65-F5344CB8AC3E}">
        <p14:creationId xmlns:p14="http://schemas.microsoft.com/office/powerpoint/2010/main" val="169509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2EB692-A338-0842-9294-84469E676346}"/>
              </a:ext>
            </a:extLst>
          </p:cNvPr>
          <p:cNvSpPr>
            <a:spLocks noGrp="1"/>
          </p:cNvSpPr>
          <p:nvPr>
            <p:ph type="title"/>
          </p:nvPr>
        </p:nvSpPr>
        <p:spPr/>
        <p:txBody>
          <a:bodyPr/>
          <a:lstStyle/>
          <a:p>
            <a:r>
              <a:rPr lang="zh-CN" altLang="en-US" dirty="0"/>
              <a:t>借鉴点</a:t>
            </a:r>
            <a:r>
              <a:rPr lang="en-US" altLang="zh-CN" dirty="0"/>
              <a:t>1</a:t>
            </a:r>
            <a:r>
              <a:rPr lang="zh-CN" altLang="en-US" dirty="0"/>
              <a:t>：从硬件设计上解决 </a:t>
            </a:r>
            <a:r>
              <a:rPr lang="en-US" altLang="zh-CN" dirty="0"/>
              <a:t>SIMD</a:t>
            </a:r>
            <a:r>
              <a:rPr lang="zh-CN" altLang="en-US" dirty="0"/>
              <a:t> </a:t>
            </a:r>
            <a:r>
              <a:rPr lang="en-US" altLang="zh-CN" dirty="0"/>
              <a:t>data path</a:t>
            </a:r>
            <a:r>
              <a:rPr lang="zh-CN" altLang="en-US" dirty="0"/>
              <a:t> 流水编排问题</a:t>
            </a:r>
          </a:p>
        </p:txBody>
      </p:sp>
      <p:sp>
        <p:nvSpPr>
          <p:cNvPr id="5" name="内容占位符 4">
            <a:extLst>
              <a:ext uri="{FF2B5EF4-FFF2-40B4-BE49-F238E27FC236}">
                <a16:creationId xmlns:a16="http://schemas.microsoft.com/office/drawing/2014/main" id="{6ACB4CE2-059F-CC4A-A877-346B2CD41470}"/>
              </a:ext>
            </a:extLst>
          </p:cNvPr>
          <p:cNvSpPr>
            <a:spLocks noGrp="1"/>
          </p:cNvSpPr>
          <p:nvPr>
            <p:ph sz="half" idx="1"/>
          </p:nvPr>
        </p:nvSpPr>
        <p:spPr/>
        <p:txBody>
          <a:bodyPr/>
          <a:lstStyle/>
          <a:p>
            <a:r>
              <a:rPr lang="en-US" altLang="zh-CN" dirty="0"/>
              <a:t>SIMT</a:t>
            </a:r>
            <a:r>
              <a:rPr lang="zh-CN" altLang="en-US" dirty="0"/>
              <a:t> 的上层 </a:t>
            </a:r>
            <a:r>
              <a:rPr lang="en-US" altLang="zh-CN" dirty="0"/>
              <a:t>CUDA</a:t>
            </a:r>
            <a:r>
              <a:rPr lang="zh-CN" altLang="en-US" dirty="0"/>
              <a:t> 编程模型形态先抛开不谈。即使在 </a:t>
            </a:r>
            <a:r>
              <a:rPr lang="en-US" altLang="zh-CN" dirty="0"/>
              <a:t>DSA</a:t>
            </a:r>
            <a:r>
              <a:rPr lang="zh-CN" altLang="en-US" dirty="0"/>
              <a:t> 上为 </a:t>
            </a:r>
            <a:r>
              <a:rPr lang="en-US" altLang="zh-CN" dirty="0"/>
              <a:t>SIMD</a:t>
            </a:r>
            <a:r>
              <a:rPr lang="zh-CN" altLang="en-US" dirty="0"/>
              <a:t> 硬件封装了 </a:t>
            </a:r>
            <a:r>
              <a:rPr lang="en-US" altLang="zh-CN" dirty="0"/>
              <a:t>SIMT</a:t>
            </a:r>
            <a:r>
              <a:rPr lang="zh-CN" altLang="en-US" dirty="0"/>
              <a:t> 前端，如果遇到执行指令有依赖，基础性能也会非常差，流水编排仍然需要开发者动手，想写出开箱性能较优的代码同样很难。</a:t>
            </a:r>
            <a:endParaRPr lang="en-US" altLang="zh-CN" dirty="0"/>
          </a:p>
          <a:p>
            <a:endParaRPr lang="en-US" altLang="zh-CN" dirty="0"/>
          </a:p>
        </p:txBody>
      </p:sp>
      <p:pic>
        <p:nvPicPr>
          <p:cNvPr id="6" name="图片 5">
            <a:extLst>
              <a:ext uri="{FF2B5EF4-FFF2-40B4-BE49-F238E27FC236}">
                <a16:creationId xmlns:a16="http://schemas.microsoft.com/office/drawing/2014/main" id="{6B29873E-EE75-954C-942F-ECF43D6862A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45978" y="3380541"/>
            <a:ext cx="9104805" cy="2974539"/>
          </a:xfrm>
          <a:prstGeom prst="rect">
            <a:avLst/>
          </a:prstGeom>
        </p:spPr>
      </p:pic>
    </p:spTree>
    <p:extLst>
      <p:ext uri="{BB962C8B-B14F-4D97-AF65-F5344CB8AC3E}">
        <p14:creationId xmlns:p14="http://schemas.microsoft.com/office/powerpoint/2010/main" val="1918905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2</a:t>
            </a:r>
          </a:p>
          <a:p>
            <a:r>
              <a:rPr lang="en-US" altLang="zh-CN" dirty="0">
                <a:latin typeface="Futura Medium" panose="020B0602020204020303" pitchFamily="34" charset="-79"/>
                <a:cs typeface="Futura Medium" panose="020B0602020204020303" pitchFamily="34" charset="-79"/>
              </a:rPr>
              <a:t>SIMT</a:t>
            </a:r>
            <a:r>
              <a:rPr lang="zh-CN" altLang="en-US" dirty="0">
                <a:latin typeface="Futura Medium" panose="020B0602020204020303" pitchFamily="34" charset="-79"/>
                <a:cs typeface="Futura Medium" panose="020B0602020204020303" pitchFamily="34" charset="-79"/>
              </a:rPr>
              <a:t> 前端硬件</a:t>
            </a:r>
          </a:p>
        </p:txBody>
      </p:sp>
    </p:spTree>
    <p:extLst>
      <p:ext uri="{BB962C8B-B14F-4D97-AF65-F5344CB8AC3E}">
        <p14:creationId xmlns:p14="http://schemas.microsoft.com/office/powerpoint/2010/main" val="2912252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0B54962-91D6-2C47-AA86-5C0967D1B445}"/>
              </a:ext>
            </a:extLst>
          </p:cNvPr>
          <p:cNvSpPr>
            <a:spLocks noGrp="1"/>
          </p:cNvSpPr>
          <p:nvPr>
            <p:ph type="title"/>
          </p:nvPr>
        </p:nvSpPr>
        <p:spPr/>
        <p:txBody>
          <a:bodyPr/>
          <a:lstStyle/>
          <a:p>
            <a:r>
              <a:rPr lang="zh-CN" altLang="en-US" dirty="0"/>
              <a:t>借鉴点</a:t>
            </a:r>
            <a:r>
              <a:rPr lang="en-US" altLang="zh-CN" dirty="0"/>
              <a:t>2</a:t>
            </a:r>
            <a:r>
              <a:rPr lang="zh-CN" altLang="en-US" dirty="0"/>
              <a:t>：增加 </a:t>
            </a:r>
            <a:r>
              <a:rPr lang="en-US" altLang="zh-CN" dirty="0"/>
              <a:t>SIMT</a:t>
            </a:r>
            <a:r>
              <a:rPr lang="zh-CN" altLang="en-US" dirty="0"/>
              <a:t> 前端硬件</a:t>
            </a:r>
          </a:p>
        </p:txBody>
      </p:sp>
      <p:sp>
        <p:nvSpPr>
          <p:cNvPr id="5" name="内容占位符 4">
            <a:extLst>
              <a:ext uri="{FF2B5EF4-FFF2-40B4-BE49-F238E27FC236}">
                <a16:creationId xmlns:a16="http://schemas.microsoft.com/office/drawing/2014/main" id="{1B6D84A2-1CB3-B14A-A1C2-D4F81F4023ED}"/>
              </a:ext>
            </a:extLst>
          </p:cNvPr>
          <p:cNvSpPr>
            <a:spLocks noGrp="1"/>
          </p:cNvSpPr>
          <p:nvPr>
            <p:ph sz="half" idx="1"/>
          </p:nvPr>
        </p:nvSpPr>
        <p:spPr/>
        <p:txBody>
          <a:bodyPr/>
          <a:lstStyle/>
          <a:p>
            <a:r>
              <a:rPr lang="zh-CN" altLang="en-US" sz="1800" b="1" dirty="0"/>
              <a:t>通过 </a:t>
            </a:r>
            <a:r>
              <a:rPr lang="en-US" altLang="zh-CN" sz="1800" b="1" dirty="0"/>
              <a:t>Warp</a:t>
            </a:r>
            <a:r>
              <a:rPr lang="zh-CN" altLang="en-US" sz="1800" b="1" dirty="0"/>
              <a:t> 隐藏流水：</a:t>
            </a:r>
            <a:r>
              <a:rPr lang="en-US" altLang="zh-CN" sz="1800" dirty="0"/>
              <a:t>CUDA</a:t>
            </a:r>
            <a:r>
              <a:rPr lang="zh-CN" altLang="en-US" sz="1800" dirty="0"/>
              <a:t> 编程模型中，每一个 </a:t>
            </a:r>
            <a:r>
              <a:rPr lang="en-US" altLang="zh-CN" sz="1800" dirty="0"/>
              <a:t>thread block</a:t>
            </a:r>
            <a:r>
              <a:rPr lang="zh-CN" altLang="en-US" sz="1800" dirty="0"/>
              <a:t> 内部需要有很多并行线程，隐式分成了若干个 </a:t>
            </a:r>
            <a:r>
              <a:rPr lang="en-US" altLang="zh-CN" sz="1800" dirty="0"/>
              <a:t>Warp</a:t>
            </a:r>
            <a:r>
              <a:rPr lang="zh-CN" altLang="en-US" sz="1800" dirty="0"/>
              <a:t>，每个 </a:t>
            </a:r>
            <a:r>
              <a:rPr lang="en-US" altLang="zh-CN" sz="1800" dirty="0"/>
              <a:t>Warp</a:t>
            </a:r>
            <a:r>
              <a:rPr lang="zh-CN" altLang="en-US" sz="1800" dirty="0"/>
              <a:t> 包含串行交错的访存和计算。</a:t>
            </a:r>
            <a:r>
              <a:rPr lang="en-US" altLang="zh-CN" sz="1800" dirty="0"/>
              <a:t>GPU</a:t>
            </a:r>
            <a:r>
              <a:rPr lang="zh-CN" altLang="en-US" sz="1800" dirty="0"/>
              <a:t> 通过 </a:t>
            </a:r>
            <a:r>
              <a:rPr lang="en-US" altLang="zh-CN" sz="1800" dirty="0"/>
              <a:t>Warp Scheduler</a:t>
            </a:r>
            <a:r>
              <a:rPr lang="zh-CN" altLang="en-US" sz="1800" dirty="0"/>
              <a:t> 动态交错执行，一组 </a:t>
            </a:r>
            <a:r>
              <a:rPr lang="en-US" altLang="zh-CN" sz="1800" dirty="0"/>
              <a:t>Warp</a:t>
            </a:r>
            <a:r>
              <a:rPr lang="zh-CN" altLang="en-US" sz="1800" dirty="0"/>
              <a:t> 流水阻塞了就切下一 </a:t>
            </a:r>
            <a:r>
              <a:rPr lang="en-US" altLang="zh-CN" sz="1800" dirty="0"/>
              <a:t>Warp</a:t>
            </a:r>
            <a:r>
              <a:rPr lang="zh-CN" altLang="en-US" sz="1800" dirty="0"/>
              <a:t>，隐式通过 </a:t>
            </a:r>
            <a:r>
              <a:rPr lang="en-US" altLang="zh-CN" sz="1800" dirty="0"/>
              <a:t>Warp</a:t>
            </a:r>
            <a:r>
              <a:rPr lang="zh-CN" altLang="en-US" sz="1800" dirty="0"/>
              <a:t> 的并行掩盖指令流水阻塞。开发者可以拿到较好的性能。</a:t>
            </a:r>
            <a:endParaRPr lang="en-US" altLang="zh-CN" sz="1800" dirty="0"/>
          </a:p>
        </p:txBody>
      </p:sp>
      <p:pic>
        <p:nvPicPr>
          <p:cNvPr id="6" name="图片 5">
            <a:extLst>
              <a:ext uri="{FF2B5EF4-FFF2-40B4-BE49-F238E27FC236}">
                <a16:creationId xmlns:a16="http://schemas.microsoft.com/office/drawing/2014/main" id="{C3823FD5-E762-0E45-BC0B-16FD01108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581" y="2981215"/>
            <a:ext cx="7975600" cy="3060700"/>
          </a:xfrm>
          <a:prstGeom prst="rect">
            <a:avLst/>
          </a:prstGeom>
        </p:spPr>
      </p:pic>
    </p:spTree>
    <p:extLst>
      <p:ext uri="{BB962C8B-B14F-4D97-AF65-F5344CB8AC3E}">
        <p14:creationId xmlns:p14="http://schemas.microsoft.com/office/powerpoint/2010/main" val="407841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0B54962-91D6-2C47-AA86-5C0967D1B445}"/>
              </a:ext>
            </a:extLst>
          </p:cNvPr>
          <p:cNvSpPr>
            <a:spLocks noGrp="1"/>
          </p:cNvSpPr>
          <p:nvPr>
            <p:ph type="title"/>
          </p:nvPr>
        </p:nvSpPr>
        <p:spPr/>
        <p:txBody>
          <a:bodyPr/>
          <a:lstStyle/>
          <a:p>
            <a:r>
              <a:rPr lang="zh-CN" altLang="en-US" dirty="0"/>
              <a:t>借鉴点</a:t>
            </a:r>
            <a:r>
              <a:rPr lang="en-US" altLang="zh-CN" dirty="0"/>
              <a:t>2</a:t>
            </a:r>
            <a:r>
              <a:rPr lang="zh-CN" altLang="en-US" dirty="0"/>
              <a:t>：增加 </a:t>
            </a:r>
            <a:r>
              <a:rPr lang="en-US" altLang="zh-CN" dirty="0"/>
              <a:t>SIMT</a:t>
            </a:r>
            <a:r>
              <a:rPr lang="zh-CN" altLang="en-US" dirty="0"/>
              <a:t> 前端硬件</a:t>
            </a:r>
          </a:p>
        </p:txBody>
      </p:sp>
      <p:sp>
        <p:nvSpPr>
          <p:cNvPr id="5" name="内容占位符 4">
            <a:extLst>
              <a:ext uri="{FF2B5EF4-FFF2-40B4-BE49-F238E27FC236}">
                <a16:creationId xmlns:a16="http://schemas.microsoft.com/office/drawing/2014/main" id="{1B6D84A2-1CB3-B14A-A1C2-D4F81F4023ED}"/>
              </a:ext>
            </a:extLst>
          </p:cNvPr>
          <p:cNvSpPr>
            <a:spLocks noGrp="1"/>
          </p:cNvSpPr>
          <p:nvPr>
            <p:ph sz="half" idx="1"/>
          </p:nvPr>
        </p:nvSpPr>
        <p:spPr/>
        <p:txBody>
          <a:bodyPr/>
          <a:lstStyle/>
          <a:p>
            <a:pPr marL="342900" indent="-342900">
              <a:buFont typeface="+mj-lt"/>
              <a:buAutoNum type="arabicPeriod"/>
            </a:pPr>
            <a:r>
              <a:rPr lang="en-US" altLang="zh-CN" sz="1800" dirty="0"/>
              <a:t>DSA</a:t>
            </a:r>
            <a:r>
              <a:rPr lang="zh-CN" altLang="en-US" sz="1800" dirty="0"/>
              <a:t> 硬件架构同样可以引入 </a:t>
            </a:r>
            <a:r>
              <a:rPr lang="en-US" altLang="zh-CN" sz="1800" dirty="0"/>
              <a:t>Warp Scheduler</a:t>
            </a:r>
            <a:r>
              <a:rPr lang="zh-CN" altLang="en-US" sz="1800" dirty="0"/>
              <a:t> 进行指令流水掩盖，让每个 </a:t>
            </a:r>
            <a:r>
              <a:rPr lang="en-US" altLang="zh-CN" sz="1800" dirty="0"/>
              <a:t>DSA</a:t>
            </a:r>
            <a:r>
              <a:rPr lang="zh-CN" altLang="en-US" sz="1800" dirty="0"/>
              <a:t> 核执行多个线程，相互掩盖流水线阻塞。</a:t>
            </a:r>
          </a:p>
          <a:p>
            <a:pPr marL="342900" indent="-342900">
              <a:buFont typeface="+mj-lt"/>
              <a:buAutoNum type="arabicPeriod"/>
            </a:pPr>
            <a:r>
              <a:rPr lang="en-US" altLang="zh-CN" sz="1800" dirty="0"/>
              <a:t>GPU</a:t>
            </a:r>
            <a:r>
              <a:rPr lang="zh-CN" altLang="en-US" sz="1800" dirty="0"/>
              <a:t> 使用 </a:t>
            </a:r>
            <a:r>
              <a:rPr lang="en-US" altLang="zh-CN" sz="1800" dirty="0"/>
              <a:t>Warp</a:t>
            </a:r>
            <a:r>
              <a:rPr lang="zh-CN" altLang="en-US" sz="1800" dirty="0"/>
              <a:t> 来掩盖指令流水是基于运行时的具体信息，而开发者和编译器只能基于静态信息进行流水编排，很难做到足够均衡，使得 </a:t>
            </a:r>
            <a:r>
              <a:rPr lang="en-US" altLang="zh-CN" sz="1800" dirty="0"/>
              <a:t>SIMD/DSA</a:t>
            </a:r>
            <a:r>
              <a:rPr lang="zh-CN" altLang="en-US" sz="1800" dirty="0"/>
              <a:t> 进行手工</a:t>
            </a:r>
            <a:r>
              <a:rPr lang="en-US" altLang="zh-CN" sz="1800" dirty="0"/>
              <a:t>/</a:t>
            </a:r>
            <a:r>
              <a:rPr lang="zh-CN" altLang="en-US" sz="1800" dirty="0"/>
              <a:t>编译器自动流水编排相对困难，资深开发者也很难把流水编排足够好。</a:t>
            </a:r>
          </a:p>
        </p:txBody>
      </p:sp>
      <p:pic>
        <p:nvPicPr>
          <p:cNvPr id="6" name="图片 5">
            <a:extLst>
              <a:ext uri="{FF2B5EF4-FFF2-40B4-BE49-F238E27FC236}">
                <a16:creationId xmlns:a16="http://schemas.microsoft.com/office/drawing/2014/main" id="{35435DCF-63A1-CD48-AAD2-17498E1BF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185" y="3746749"/>
            <a:ext cx="8479427" cy="2455932"/>
          </a:xfrm>
          <a:prstGeom prst="rect">
            <a:avLst/>
          </a:prstGeom>
        </p:spPr>
      </p:pic>
    </p:spTree>
    <p:extLst>
      <p:ext uri="{BB962C8B-B14F-4D97-AF65-F5344CB8AC3E}">
        <p14:creationId xmlns:p14="http://schemas.microsoft.com/office/powerpoint/2010/main" val="67710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10361030" cy="5232450"/>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计算体系</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深度学习计算模式</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计算体系与矩阵运算</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芯片基础</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通用处理器 </a:t>
            </a:r>
            <a:r>
              <a:rPr lang="en-US" altLang="zh-CN" sz="2000" dirty="0">
                <a:solidFill>
                  <a:srgbClr val="595757"/>
                </a:solidFill>
                <a:latin typeface="Gill Sans MT" panose="020B0502020104020203" pitchFamily="34" charset="0"/>
              </a:rPr>
              <a:t>CPU</a:t>
            </a:r>
          </a:p>
          <a:p>
            <a:pPr lvl="1">
              <a:buFont typeface="Arial" panose="020B0604020202020204" pitchFamily="34" charset="0"/>
              <a:buChar char="•"/>
            </a:pPr>
            <a:r>
              <a:rPr lang="zh-CN" altLang="en-US" sz="2000" dirty="0">
                <a:solidFill>
                  <a:srgbClr val="595757"/>
                </a:solidFill>
                <a:latin typeface="Gill Sans MT" panose="020B0502020104020203" pitchFamily="34" charset="0"/>
              </a:rPr>
              <a:t>通用图形处理器 </a:t>
            </a:r>
            <a:r>
              <a:rPr lang="en-US" altLang="zh-CN" sz="2000" dirty="0">
                <a:solidFill>
                  <a:srgbClr val="595757"/>
                </a:solidFill>
                <a:latin typeface="Gill Sans MT" panose="020B0502020104020203" pitchFamily="34" charset="0"/>
              </a:rPr>
              <a:t>GPU</a:t>
            </a:r>
          </a:p>
          <a:p>
            <a:pPr lvl="1">
              <a:buFont typeface="Arial" panose="020B0604020202020204" pitchFamily="34" charset="0"/>
              <a:buChar char="•"/>
            </a:pPr>
            <a:r>
              <a:rPr lang="en-US" altLang="zh-CN" sz="2000" dirty="0">
                <a:solidFill>
                  <a:srgbClr val="595757"/>
                </a:solidFill>
                <a:latin typeface="Gill Sans MT" panose="020B0502020104020203" pitchFamily="34" charset="0"/>
              </a:rPr>
              <a:t>AI</a:t>
            </a:r>
            <a:r>
              <a:rPr lang="zh-CN" altLang="en-US" sz="2000" dirty="0">
                <a:solidFill>
                  <a:srgbClr val="595757"/>
                </a:solidFill>
                <a:latin typeface="Gill Sans MT" panose="020B0502020104020203" pitchFamily="34" charset="0"/>
              </a:rPr>
              <a:t>专用处理器 </a:t>
            </a:r>
            <a:r>
              <a:rPr lang="en-US" altLang="zh-CN" sz="2000" dirty="0">
                <a:solidFill>
                  <a:srgbClr val="595757"/>
                </a:solidFill>
                <a:latin typeface="Gill Sans MT" panose="020B0502020104020203" pitchFamily="34" charset="0"/>
              </a:rPr>
              <a:t>NPU/TPU</a:t>
            </a:r>
          </a:p>
          <a:p>
            <a:pPr marL="457200" indent="-457200">
              <a:buFont typeface="+mj-lt"/>
              <a:buAutoNum type="arabicPeriod"/>
            </a:pPr>
            <a:r>
              <a:rPr lang="en-US" altLang="zh-CN" sz="2400" b="1" dirty="0">
                <a:solidFill>
                  <a:srgbClr val="595757"/>
                </a:solidFill>
                <a:latin typeface="Gill Sans MT" panose="020B0502020104020203" pitchFamily="34" charset="0"/>
              </a:rPr>
              <a:t>GPU</a:t>
            </a:r>
            <a:r>
              <a:rPr lang="zh-CN" altLang="en-US" sz="2400" b="1" dirty="0">
                <a:solidFill>
                  <a:srgbClr val="595757"/>
                </a:solidFill>
                <a:latin typeface="Gill Sans MT" panose="020B0502020104020203" pitchFamily="34" charset="0"/>
              </a:rPr>
              <a:t>详解</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英伟达</a:t>
            </a:r>
            <a:r>
              <a:rPr lang="en-US" altLang="zh-CN" sz="2000" dirty="0">
                <a:solidFill>
                  <a:srgbClr val="595757"/>
                </a:solidFill>
                <a:latin typeface="Gill Sans MT" panose="020B0502020104020203" pitchFamily="34" charset="0"/>
              </a:rPr>
              <a:t>GPU</a:t>
            </a:r>
            <a:r>
              <a:rPr lang="zh-CN" altLang="en-US" sz="2000" dirty="0">
                <a:solidFill>
                  <a:srgbClr val="595757"/>
                </a:solidFill>
                <a:latin typeface="Gill Sans MT" panose="020B0502020104020203" pitchFamily="34" charset="0"/>
              </a:rPr>
              <a:t>架构发展</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Tensor</a:t>
            </a:r>
            <a:r>
              <a:rPr lang="zh-CN" altLang="en-US" sz="2000" dirty="0">
                <a:solidFill>
                  <a:srgbClr val="595757"/>
                </a:solidFill>
                <a:latin typeface="Gill Sans MT" panose="020B0502020104020203" pitchFamily="34" charset="0"/>
              </a:rPr>
              <a:t> </a:t>
            </a:r>
            <a:r>
              <a:rPr lang="en-US" altLang="zh-CN" sz="2000" dirty="0">
                <a:solidFill>
                  <a:srgbClr val="595757"/>
                </a:solidFill>
                <a:latin typeface="Gill Sans MT" panose="020B0502020104020203" pitchFamily="34" charset="0"/>
              </a:rPr>
              <a:t>Core</a:t>
            </a:r>
            <a:r>
              <a:rPr lang="zh-CN" altLang="en-US" sz="2000" dirty="0">
                <a:solidFill>
                  <a:srgbClr val="595757"/>
                </a:solidFill>
                <a:latin typeface="Gill Sans MT" panose="020B0502020104020203" pitchFamily="34" charset="0"/>
              </a:rPr>
              <a:t>和</a:t>
            </a:r>
            <a:r>
              <a:rPr lang="en-US" altLang="zh-CN" sz="2000" dirty="0">
                <a:solidFill>
                  <a:srgbClr val="595757"/>
                </a:solidFill>
                <a:latin typeface="Gill Sans MT" panose="020B0502020104020203" pitchFamily="34" charset="0"/>
              </a:rPr>
              <a:t>NVLink</a:t>
            </a:r>
            <a:endParaRPr lang="en-US" altLang="zh-CN" sz="2400" b="1" dirty="0">
              <a:solidFill>
                <a:srgbClr val="595757"/>
              </a:solidFill>
              <a:latin typeface="Gill Sans MT" panose="020B0502020104020203" pitchFamily="34" charset="0"/>
            </a:endParaRPr>
          </a:p>
          <a:p>
            <a:pPr marL="457200" indent="-457200">
              <a:buFont typeface="+mj-lt"/>
              <a:buAutoNum type="arabicPeriod"/>
            </a:pPr>
            <a:r>
              <a:rPr lang="zh-CN" altLang="en-US" sz="2400" b="1" dirty="0">
                <a:solidFill>
                  <a:srgbClr val="595757"/>
                </a:solidFill>
                <a:latin typeface="Gill Sans MT" panose="020B0502020104020203" pitchFamily="34" charset="0"/>
              </a:rPr>
              <a:t>国外 </a:t>
            </a: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特斯拉 </a:t>
            </a:r>
            <a:r>
              <a:rPr lang="en-US" altLang="zh-CN" sz="2000" dirty="0">
                <a:solidFill>
                  <a:srgbClr val="595757"/>
                </a:solidFill>
                <a:latin typeface="Gill Sans MT" panose="020B0502020104020203" pitchFamily="34" charset="0"/>
              </a:rPr>
              <a:t>DOJO</a:t>
            </a:r>
            <a:r>
              <a:rPr lang="zh-CN" altLang="en-US" sz="2000" dirty="0">
                <a:solidFill>
                  <a:srgbClr val="595757"/>
                </a:solidFill>
                <a:latin typeface="Gill Sans MT" panose="020B0502020104020203" pitchFamily="34" charset="0"/>
              </a:rPr>
              <a:t> 系列</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谷歌 </a:t>
            </a:r>
            <a:r>
              <a:rPr lang="en-US" altLang="zh-CN" sz="2000" dirty="0">
                <a:solidFill>
                  <a:srgbClr val="595757"/>
                </a:solidFill>
                <a:latin typeface="Gill Sans MT" panose="020B0502020104020203" pitchFamily="34" charset="0"/>
              </a:rPr>
              <a:t>TPU</a:t>
            </a:r>
            <a:r>
              <a:rPr lang="zh-CN" altLang="en-US" sz="2000" dirty="0">
                <a:solidFill>
                  <a:srgbClr val="595757"/>
                </a:solidFill>
                <a:latin typeface="Gill Sans MT" panose="020B0502020104020203" pitchFamily="34" charset="0"/>
              </a:rPr>
              <a:t> 系列</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zh-CN" altLang="en-US" sz="2400" b="1" dirty="0">
                <a:solidFill>
                  <a:srgbClr val="595757"/>
                </a:solidFill>
                <a:latin typeface="Gill Sans MT" panose="020B0502020104020203" pitchFamily="34" charset="0"/>
              </a:rPr>
              <a:t>国内 </a:t>
            </a: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壁仞科技芯片架构</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寒武纪科技芯片架构</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芯片的思考</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SIMD&amp;SIMT</a:t>
            </a:r>
            <a:r>
              <a:rPr lang="zh-CN" altLang="en-US" sz="2000" dirty="0">
                <a:solidFill>
                  <a:srgbClr val="595757"/>
                </a:solidFill>
                <a:latin typeface="Gill Sans MT" panose="020B0502020104020203" pitchFamily="34" charset="0"/>
              </a:rPr>
              <a:t>与编程体系</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AI</a:t>
            </a:r>
            <a:r>
              <a:rPr lang="zh-CN" altLang="en-US" sz="2000" dirty="0">
                <a:solidFill>
                  <a:srgbClr val="595757"/>
                </a:solidFill>
                <a:latin typeface="Gill Sans MT" panose="020B0502020104020203" pitchFamily="34" charset="0"/>
              </a:rPr>
              <a:t>芯片的架构思路与思考</a:t>
            </a:r>
            <a:endParaRPr lang="en-US" altLang="zh-CN" sz="2000" dirty="0">
              <a:solidFill>
                <a:srgbClr val="595757"/>
              </a:solidFill>
              <a:latin typeface="Gill Sans MT" panose="020B0502020104020203" pitchFamily="34" charset="0"/>
            </a:endParaRPr>
          </a:p>
        </p:txBody>
      </p:sp>
    </p:spTree>
    <p:extLst>
      <p:ext uri="{BB962C8B-B14F-4D97-AF65-F5344CB8AC3E}">
        <p14:creationId xmlns:p14="http://schemas.microsoft.com/office/powerpoint/2010/main" val="57323779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7EE53-C1EA-DB4F-A038-42C2B2EE6EEB}"/>
              </a:ext>
            </a:extLst>
          </p:cNvPr>
          <p:cNvSpPr>
            <a:spLocks noGrp="1"/>
          </p:cNvSpPr>
          <p:nvPr>
            <p:ph type="title"/>
          </p:nvPr>
        </p:nvSpPr>
        <p:spPr/>
        <p:txBody>
          <a:bodyPr/>
          <a:lstStyle/>
          <a:p>
            <a:r>
              <a:rPr lang="zh-CN" altLang="en-US" dirty="0"/>
              <a:t>借鉴点</a:t>
            </a:r>
            <a:r>
              <a:rPr lang="en-US" altLang="zh-CN" dirty="0"/>
              <a:t>2</a:t>
            </a:r>
            <a:r>
              <a:rPr lang="zh-CN" altLang="en-US" dirty="0"/>
              <a:t>：增加 </a:t>
            </a:r>
            <a:r>
              <a:rPr lang="en-US" altLang="zh-CN" dirty="0"/>
              <a:t>SIMT</a:t>
            </a:r>
            <a:r>
              <a:rPr lang="zh-CN" altLang="en-US" dirty="0"/>
              <a:t> 前端硬件</a:t>
            </a:r>
            <a:endParaRPr kumimoji="1" lang="zh-CN" altLang="en-US" dirty="0"/>
          </a:p>
        </p:txBody>
      </p:sp>
      <p:sp>
        <p:nvSpPr>
          <p:cNvPr id="4" name="内容占位符 3">
            <a:extLst>
              <a:ext uri="{FF2B5EF4-FFF2-40B4-BE49-F238E27FC236}">
                <a16:creationId xmlns:a16="http://schemas.microsoft.com/office/drawing/2014/main" id="{685F7537-BDDD-9C40-813D-D3274D76F596}"/>
              </a:ext>
            </a:extLst>
          </p:cNvPr>
          <p:cNvSpPr>
            <a:spLocks noGrp="1"/>
          </p:cNvSpPr>
          <p:nvPr>
            <p:ph sz="half" idx="1"/>
          </p:nvPr>
        </p:nvSpPr>
        <p:spPr/>
        <p:txBody>
          <a:bodyPr/>
          <a:lstStyle/>
          <a:p>
            <a:r>
              <a:rPr lang="zh-CN" altLang="en-US" b="1" dirty="0"/>
              <a:t>流水阻塞掩盖：</a:t>
            </a:r>
            <a:r>
              <a:rPr lang="en-US" altLang="zh-CN" dirty="0"/>
              <a:t>SIMT</a:t>
            </a:r>
            <a:r>
              <a:rPr lang="zh-CN" altLang="en-US" dirty="0"/>
              <a:t> 表达（让用户主动写多线程）</a:t>
            </a:r>
            <a:r>
              <a:rPr lang="en-US" altLang="zh-CN" dirty="0"/>
              <a:t>+</a:t>
            </a:r>
            <a:r>
              <a:rPr lang="zh-CN" altLang="en-US" dirty="0"/>
              <a:t> </a:t>
            </a:r>
            <a:r>
              <a:rPr lang="en-US" altLang="zh-CN" dirty="0"/>
              <a:t>warp scheduler</a:t>
            </a:r>
            <a:r>
              <a:rPr lang="zh-CN" altLang="en-US" dirty="0"/>
              <a:t>（多线程相互掩盖流水阻塞）</a:t>
            </a:r>
          </a:p>
          <a:p>
            <a:r>
              <a:rPr lang="en-US" altLang="zh-CN" b="1" dirty="0"/>
              <a:t>SIMD</a:t>
            </a:r>
            <a:r>
              <a:rPr lang="zh-CN" altLang="en-US" b="1" dirty="0"/>
              <a:t>指令掩盖：</a:t>
            </a:r>
            <a:r>
              <a:rPr lang="en-US" altLang="zh-CN" dirty="0"/>
              <a:t>SIMT</a:t>
            </a:r>
            <a:r>
              <a:rPr lang="zh-CN" altLang="en-US" dirty="0"/>
              <a:t>表达（写通用单线程）</a:t>
            </a:r>
            <a:r>
              <a:rPr lang="en-US" altLang="zh-CN" dirty="0"/>
              <a:t>+warp</a:t>
            </a:r>
            <a:r>
              <a:rPr lang="zh-CN" altLang="en-US" dirty="0"/>
              <a:t>分组（组成</a:t>
            </a:r>
            <a:r>
              <a:rPr lang="en-US" altLang="zh-CN" dirty="0"/>
              <a:t>SIMD</a:t>
            </a:r>
            <a:r>
              <a:rPr lang="zh-CN" altLang="en-US" dirty="0"/>
              <a:t>指令）</a:t>
            </a:r>
            <a:endParaRPr lang="en-US" altLang="zh-CN" dirty="0"/>
          </a:p>
          <a:p>
            <a:r>
              <a:rPr lang="en-US" altLang="zh-CN" dirty="0"/>
              <a:t>NV</a:t>
            </a:r>
            <a:r>
              <a:rPr lang="zh-CN" altLang="en-US" dirty="0"/>
              <a:t> </a:t>
            </a:r>
            <a:r>
              <a:rPr lang="en-US" altLang="zh-CN" dirty="0"/>
              <a:t>CUDA</a:t>
            </a:r>
            <a:r>
              <a:rPr lang="zh-CN" altLang="en-US" dirty="0"/>
              <a:t> 没有解决 </a:t>
            </a:r>
            <a:r>
              <a:rPr lang="en-US" altLang="zh-CN" dirty="0"/>
              <a:t>DSA</a:t>
            </a:r>
            <a:r>
              <a:rPr lang="zh-CN" altLang="en-US" dirty="0"/>
              <a:t> 指令掩盖，目前通过给开发者 </a:t>
            </a:r>
            <a:r>
              <a:rPr lang="en-US" altLang="zh-CN" dirty="0"/>
              <a:t>Warp</a:t>
            </a:r>
            <a:r>
              <a:rPr lang="zh-CN" altLang="en-US" dirty="0"/>
              <a:t> 概念，透传指令 </a:t>
            </a:r>
            <a:r>
              <a:rPr lang="en-US" altLang="zh-CN" dirty="0"/>
              <a:t>API</a:t>
            </a:r>
            <a:r>
              <a:rPr lang="zh-CN" altLang="en-US" dirty="0"/>
              <a:t> 来解决表达和使用的问题，因此 </a:t>
            </a:r>
            <a:r>
              <a:rPr lang="en-US" altLang="zh-CN" dirty="0"/>
              <a:t>CUDA</a:t>
            </a:r>
            <a:r>
              <a:rPr lang="zh-CN" altLang="en-US" dirty="0"/>
              <a:t> 的上手门槛并不低，需要了解 </a:t>
            </a:r>
            <a:r>
              <a:rPr lang="en-US" altLang="zh-CN" dirty="0"/>
              <a:t>NV</a:t>
            </a:r>
            <a:r>
              <a:rPr lang="zh-CN" altLang="en-US" dirty="0"/>
              <a:t> </a:t>
            </a:r>
            <a:r>
              <a:rPr lang="en-US" altLang="zh-CN" dirty="0"/>
              <a:t>GPU</a:t>
            </a:r>
            <a:r>
              <a:rPr lang="zh-CN" altLang="en-US" dirty="0"/>
              <a:t> 硬件细节。</a:t>
            </a:r>
          </a:p>
        </p:txBody>
      </p:sp>
    </p:spTree>
    <p:extLst>
      <p:ext uri="{BB962C8B-B14F-4D97-AF65-F5344CB8AC3E}">
        <p14:creationId xmlns:p14="http://schemas.microsoft.com/office/powerpoint/2010/main" val="353944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3</a:t>
            </a:r>
          </a:p>
          <a:p>
            <a:r>
              <a:rPr lang="zh-CN" altLang="en-US" dirty="0">
                <a:latin typeface="Futura Medium" panose="020B0602020204020303" pitchFamily="34" charset="-79"/>
                <a:cs typeface="Futura Medium" panose="020B0602020204020303" pitchFamily="34" charset="-79"/>
              </a:rPr>
              <a:t>分支预测</a:t>
            </a:r>
          </a:p>
        </p:txBody>
      </p:sp>
    </p:spTree>
    <p:extLst>
      <p:ext uri="{BB962C8B-B14F-4D97-AF65-F5344CB8AC3E}">
        <p14:creationId xmlns:p14="http://schemas.microsoft.com/office/powerpoint/2010/main" val="1459176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137B0D-C5C0-7940-842F-284851536BF7}"/>
              </a:ext>
            </a:extLst>
          </p:cNvPr>
          <p:cNvSpPr>
            <a:spLocks noGrp="1"/>
          </p:cNvSpPr>
          <p:nvPr>
            <p:ph type="title"/>
          </p:nvPr>
        </p:nvSpPr>
        <p:spPr/>
        <p:txBody>
          <a:bodyPr/>
          <a:lstStyle/>
          <a:p>
            <a:r>
              <a:rPr lang="zh-CN" altLang="en-US" dirty="0"/>
              <a:t>借鉴点</a:t>
            </a:r>
            <a:r>
              <a:rPr lang="en-US" altLang="zh-CN" dirty="0"/>
              <a:t>3</a:t>
            </a:r>
            <a:r>
              <a:rPr lang="zh-CN" altLang="en-US" dirty="0"/>
              <a:t>：分支预测机制</a:t>
            </a:r>
          </a:p>
        </p:txBody>
      </p:sp>
      <p:sp>
        <p:nvSpPr>
          <p:cNvPr id="5" name="内容占位符 4">
            <a:extLst>
              <a:ext uri="{FF2B5EF4-FFF2-40B4-BE49-F238E27FC236}">
                <a16:creationId xmlns:a16="http://schemas.microsoft.com/office/drawing/2014/main" id="{680570EE-0FA4-7441-8831-CA7AAF9AB0CF}"/>
              </a:ext>
            </a:extLst>
          </p:cNvPr>
          <p:cNvSpPr>
            <a:spLocks noGrp="1"/>
          </p:cNvSpPr>
          <p:nvPr>
            <p:ph sz="half" idx="1"/>
          </p:nvPr>
        </p:nvSpPr>
        <p:spPr/>
        <p:txBody>
          <a:bodyPr/>
          <a:lstStyle/>
          <a:p>
            <a:r>
              <a:rPr lang="en-US" altLang="zh-CN" dirty="0"/>
              <a:t>SPMD</a:t>
            </a:r>
            <a:r>
              <a:rPr lang="zh-CN" altLang="en-US" dirty="0"/>
              <a:t> 编程模型对于分支预测和控制流的容忍度高是支撑易用性的重要手段，减少分支和连续访存是软件层面、易用性需要关注的优化点。当然，在</a:t>
            </a:r>
            <a:r>
              <a:rPr lang="en-US" altLang="zh-CN" dirty="0"/>
              <a:t>SIMD</a:t>
            </a:r>
            <a:r>
              <a:rPr lang="zh-CN" altLang="en-US" dirty="0"/>
              <a:t> 的硬件上同样可以通过 </a:t>
            </a:r>
            <a:r>
              <a:rPr lang="en-US" altLang="zh-CN" dirty="0"/>
              <a:t>Predicate/mask</a:t>
            </a:r>
            <a:r>
              <a:rPr lang="zh-CN" altLang="en-US" dirty="0"/>
              <a:t> 和对 </a:t>
            </a:r>
            <a:r>
              <a:rPr lang="en-US" altLang="zh-CN" dirty="0"/>
              <a:t>gather/scatter</a:t>
            </a:r>
            <a:r>
              <a:rPr lang="zh-CN" altLang="en-US" dirty="0"/>
              <a:t> 指令 </a:t>
            </a:r>
            <a:r>
              <a:rPr lang="en-US" altLang="zh-CN" dirty="0"/>
              <a:t>memory coalescing</a:t>
            </a:r>
            <a:r>
              <a:rPr lang="zh-CN" altLang="en-US" dirty="0"/>
              <a:t> 来实现，通过编译器把分支预测让开发者无感，但是在线程有限的 </a:t>
            </a:r>
            <a:r>
              <a:rPr lang="en-US" altLang="zh-CN" dirty="0"/>
              <a:t>SIMD</a:t>
            </a:r>
            <a:r>
              <a:rPr lang="zh-CN" altLang="en-US" dirty="0"/>
              <a:t> 下性能的提升可能会是个难题。</a:t>
            </a:r>
          </a:p>
        </p:txBody>
      </p:sp>
    </p:spTree>
    <p:extLst>
      <p:ext uri="{BB962C8B-B14F-4D97-AF65-F5344CB8AC3E}">
        <p14:creationId xmlns:p14="http://schemas.microsoft.com/office/powerpoint/2010/main" val="326211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5F613D-BD5F-324B-9D3B-5B0E424DA269}"/>
              </a:ext>
            </a:extLst>
          </p:cNvPr>
          <p:cNvSpPr>
            <a:spLocks noGrp="1"/>
          </p:cNvSpPr>
          <p:nvPr>
            <p:ph type="title"/>
          </p:nvPr>
        </p:nvSpPr>
        <p:spPr/>
        <p:txBody>
          <a:bodyPr/>
          <a:lstStyle/>
          <a:p>
            <a:r>
              <a:rPr lang="zh-CN" altLang="en-US" dirty="0"/>
              <a:t>线程在 </a:t>
            </a:r>
            <a:r>
              <a:rPr lang="en-US" altLang="zh-CN" dirty="0"/>
              <a:t>Warp-base</a:t>
            </a:r>
            <a:r>
              <a:rPr lang="zh-CN" altLang="en-US" dirty="0"/>
              <a:t> </a:t>
            </a:r>
            <a:r>
              <a:rPr lang="en-US" altLang="zh-CN" dirty="0"/>
              <a:t>SIMD</a:t>
            </a:r>
            <a:r>
              <a:rPr lang="zh-CN" altLang="en-US" dirty="0"/>
              <a:t> 可以执行不同的分支</a:t>
            </a:r>
          </a:p>
        </p:txBody>
      </p:sp>
      <p:sp>
        <p:nvSpPr>
          <p:cNvPr id="5" name="内容占位符 4">
            <a:extLst>
              <a:ext uri="{FF2B5EF4-FFF2-40B4-BE49-F238E27FC236}">
                <a16:creationId xmlns:a16="http://schemas.microsoft.com/office/drawing/2014/main" id="{AEA47054-C0C3-DF4B-83FD-42EBBF813810}"/>
              </a:ext>
            </a:extLst>
          </p:cNvPr>
          <p:cNvSpPr>
            <a:spLocks noGrp="1"/>
          </p:cNvSpPr>
          <p:nvPr>
            <p:ph sz="half" idx="1"/>
          </p:nvPr>
        </p:nvSpPr>
        <p:spPr>
          <a:xfrm>
            <a:off x="623635" y="1360170"/>
            <a:ext cx="3926594" cy="4994910"/>
          </a:xfrm>
        </p:spPr>
        <p:txBody>
          <a:bodyPr/>
          <a:lstStyle/>
          <a:p>
            <a:r>
              <a:rPr lang="zh-CN" altLang="en-US" dirty="0"/>
              <a:t>每个线程都可以执行带条件控制流指令（</a:t>
            </a:r>
            <a:r>
              <a:rPr lang="en-US" altLang="zh-CN" dirty="0"/>
              <a:t>Conditional Control Flow Instructions</a:t>
            </a:r>
            <a:r>
              <a:rPr lang="zh-CN" altLang="en-US" dirty="0"/>
              <a:t>）</a:t>
            </a:r>
          </a:p>
          <a:p>
            <a:r>
              <a:rPr lang="zh-CN" altLang="en-US" dirty="0"/>
              <a:t>不同线程间可以分别执行不同的控制流路径（</a:t>
            </a:r>
            <a:r>
              <a:rPr lang="en-US" altLang="zh-CN" dirty="0"/>
              <a:t>Different Control Flow Paths</a:t>
            </a:r>
            <a:r>
              <a:rPr lang="zh-CN" altLang="en-US" dirty="0"/>
              <a:t>）</a:t>
            </a:r>
          </a:p>
        </p:txBody>
      </p:sp>
      <p:pic>
        <p:nvPicPr>
          <p:cNvPr id="3" name="图片 2">
            <a:extLst>
              <a:ext uri="{FF2B5EF4-FFF2-40B4-BE49-F238E27FC236}">
                <a16:creationId xmlns:a16="http://schemas.microsoft.com/office/drawing/2014/main" id="{F005BF9B-E04C-1B49-AEAA-75569778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428" y="1360170"/>
            <a:ext cx="5961402" cy="4688093"/>
          </a:xfrm>
          <a:prstGeom prst="rect">
            <a:avLst/>
          </a:prstGeom>
        </p:spPr>
      </p:pic>
    </p:spTree>
    <p:extLst>
      <p:ext uri="{BB962C8B-B14F-4D97-AF65-F5344CB8AC3E}">
        <p14:creationId xmlns:p14="http://schemas.microsoft.com/office/powerpoint/2010/main" val="1272275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363BA70-CB45-B14C-975C-027C6D610479}"/>
              </a:ext>
            </a:extLst>
          </p:cNvPr>
          <p:cNvSpPr>
            <a:spLocks noGrp="1"/>
          </p:cNvSpPr>
          <p:nvPr>
            <p:ph type="title"/>
          </p:nvPr>
        </p:nvSpPr>
        <p:spPr/>
        <p:txBody>
          <a:bodyPr/>
          <a:lstStyle/>
          <a:p>
            <a:r>
              <a:rPr lang="en-US" altLang="zh-CN" dirty="0"/>
              <a:t>SIMT</a:t>
            </a:r>
            <a:r>
              <a:rPr lang="zh-CN" altLang="en-US" dirty="0"/>
              <a:t> 的控制流问题</a:t>
            </a:r>
          </a:p>
        </p:txBody>
      </p:sp>
      <p:sp>
        <p:nvSpPr>
          <p:cNvPr id="5" name="内容占位符 4">
            <a:extLst>
              <a:ext uri="{FF2B5EF4-FFF2-40B4-BE49-F238E27FC236}">
                <a16:creationId xmlns:a16="http://schemas.microsoft.com/office/drawing/2014/main" id="{61CB847F-F41F-6742-B131-362DC9FD2171}"/>
              </a:ext>
            </a:extLst>
          </p:cNvPr>
          <p:cNvSpPr>
            <a:spLocks noGrp="1"/>
          </p:cNvSpPr>
          <p:nvPr>
            <p:ph sz="half" idx="1"/>
          </p:nvPr>
        </p:nvSpPr>
        <p:spPr>
          <a:xfrm>
            <a:off x="623635" y="1360170"/>
            <a:ext cx="4176965" cy="4994910"/>
          </a:xfrm>
        </p:spPr>
        <p:txBody>
          <a:bodyPr/>
          <a:lstStyle/>
          <a:p>
            <a:pPr marL="457200" indent="-457200">
              <a:buFont typeface="+mj-lt"/>
              <a:buAutoNum type="arabicPeriod"/>
            </a:pPr>
            <a:r>
              <a:rPr lang="zh-CN" altLang="en-US" dirty="0"/>
              <a:t>使用 </a:t>
            </a:r>
            <a:r>
              <a:rPr lang="en-US" altLang="zh-CN" dirty="0"/>
              <a:t>SIMD</a:t>
            </a:r>
            <a:r>
              <a:rPr lang="zh-CN" altLang="en-US" dirty="0"/>
              <a:t> 流水线来节省控制逻辑上的面积：将 </a:t>
            </a:r>
            <a:r>
              <a:rPr lang="en-US" altLang="zh-CN" dirty="0"/>
              <a:t>Scalar</a:t>
            </a:r>
            <a:r>
              <a:rPr lang="zh-CN" altLang="en-US" dirty="0"/>
              <a:t> 线程放在 </a:t>
            </a:r>
            <a:r>
              <a:rPr lang="en-US" altLang="zh-CN" dirty="0"/>
              <a:t>Warps</a:t>
            </a:r>
            <a:r>
              <a:rPr lang="zh-CN" altLang="en-US" dirty="0"/>
              <a:t> 里面</a:t>
            </a:r>
          </a:p>
          <a:p>
            <a:pPr marL="457200" indent="-457200">
              <a:buFont typeface="+mj-lt"/>
              <a:buAutoNum type="arabicPeriod"/>
            </a:pPr>
            <a:r>
              <a:rPr lang="zh-CN" altLang="en-US" dirty="0"/>
              <a:t>当 </a:t>
            </a:r>
            <a:r>
              <a:rPr lang="en-US" altLang="zh-CN" dirty="0"/>
              <a:t>Warp</a:t>
            </a:r>
            <a:r>
              <a:rPr lang="zh-CN" altLang="en-US" dirty="0"/>
              <a:t> 内部的线程分支到不同的执行路径时，就会发生分支执行冲突</a:t>
            </a:r>
          </a:p>
          <a:p>
            <a:pPr marL="457200" indent="-457200">
              <a:buFont typeface="+mj-lt"/>
              <a:buAutoNum type="arabicPeriod"/>
            </a:pPr>
            <a:endParaRPr lang="zh-CN" altLang="en-US" dirty="0"/>
          </a:p>
        </p:txBody>
      </p:sp>
      <p:pic>
        <p:nvPicPr>
          <p:cNvPr id="3" name="图片 2">
            <a:extLst>
              <a:ext uri="{FF2B5EF4-FFF2-40B4-BE49-F238E27FC236}">
                <a16:creationId xmlns:a16="http://schemas.microsoft.com/office/drawing/2014/main" id="{769427D5-0522-FA48-A97C-D567AF764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345" y="1360170"/>
            <a:ext cx="5946608" cy="4687139"/>
          </a:xfrm>
          <a:prstGeom prst="rect">
            <a:avLst/>
          </a:prstGeom>
        </p:spPr>
      </p:pic>
    </p:spTree>
    <p:extLst>
      <p:ext uri="{BB962C8B-B14F-4D97-AF65-F5344CB8AC3E}">
        <p14:creationId xmlns:p14="http://schemas.microsoft.com/office/powerpoint/2010/main" val="3330200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011FE2E-1F9F-1C4C-B823-48D0B7A46E3E}"/>
              </a:ext>
            </a:extLst>
          </p:cNvPr>
          <p:cNvSpPr>
            <a:spLocks noGrp="1"/>
          </p:cNvSpPr>
          <p:nvPr>
            <p:ph type="title"/>
          </p:nvPr>
        </p:nvSpPr>
        <p:spPr/>
        <p:txBody>
          <a:bodyPr/>
          <a:lstStyle/>
          <a:p>
            <a:r>
              <a:rPr lang="zh-CN" altLang="en-US" dirty="0"/>
              <a:t>动态</a:t>
            </a:r>
            <a:r>
              <a:rPr lang="en-US" altLang="zh-CN" dirty="0"/>
              <a:t>Warp Formation/Merging</a:t>
            </a:r>
            <a:endParaRPr lang="zh-CN" altLang="en-US" dirty="0"/>
          </a:p>
        </p:txBody>
      </p:sp>
      <p:sp>
        <p:nvSpPr>
          <p:cNvPr id="5" name="内容占位符 4">
            <a:extLst>
              <a:ext uri="{FF2B5EF4-FFF2-40B4-BE49-F238E27FC236}">
                <a16:creationId xmlns:a16="http://schemas.microsoft.com/office/drawing/2014/main" id="{46DF08CA-5C50-F740-9A66-272A0EF2018D}"/>
              </a:ext>
            </a:extLst>
          </p:cNvPr>
          <p:cNvSpPr>
            <a:spLocks noGrp="1"/>
          </p:cNvSpPr>
          <p:nvPr>
            <p:ph sz="half" idx="1"/>
          </p:nvPr>
        </p:nvSpPr>
        <p:spPr/>
        <p:txBody>
          <a:bodyPr/>
          <a:lstStyle/>
          <a:p>
            <a:r>
              <a:rPr lang="zh-CN" altLang="en-US" dirty="0"/>
              <a:t>在分支后动态合并执行相同指令的线程：</a:t>
            </a:r>
            <a:endParaRPr lang="en-US" altLang="zh-CN" dirty="0"/>
          </a:p>
          <a:p>
            <a:pPr lvl="1"/>
            <a:r>
              <a:rPr lang="zh-CN" altLang="en-US" dirty="0"/>
              <a:t>从正在等待的 </a:t>
            </a:r>
            <a:r>
              <a:rPr lang="en-US" altLang="zh-CN" dirty="0"/>
              <a:t>Warps</a:t>
            </a:r>
            <a:r>
              <a:rPr lang="zh-CN" altLang="en-US" dirty="0"/>
              <a:t> 中形成新 </a:t>
            </a:r>
            <a:r>
              <a:rPr lang="en-US" altLang="zh-CN" dirty="0"/>
              <a:t>Warps</a:t>
            </a:r>
            <a:r>
              <a:rPr lang="zh-CN" altLang="en-US" dirty="0"/>
              <a:t>（</a:t>
            </a:r>
            <a:r>
              <a:rPr lang="en-US" altLang="zh-CN" dirty="0"/>
              <a:t>Form new warps from warps that are waiting</a:t>
            </a:r>
            <a:r>
              <a:rPr lang="zh-CN" altLang="en-US" dirty="0"/>
              <a:t>）</a:t>
            </a:r>
            <a:endParaRPr lang="en-US" altLang="zh-CN" dirty="0"/>
          </a:p>
          <a:p>
            <a:pPr lvl="1"/>
            <a:r>
              <a:rPr lang="zh-CN" altLang="en-US" dirty="0"/>
              <a:t>分支下每条路径线程用于创建新 </a:t>
            </a:r>
            <a:r>
              <a:rPr lang="en-US" altLang="zh-CN" dirty="0"/>
              <a:t>Warp</a:t>
            </a:r>
            <a:r>
              <a:rPr lang="zh-CN" altLang="en-US" dirty="0"/>
              <a:t>（</a:t>
            </a:r>
            <a:r>
              <a:rPr lang="en-US" altLang="zh-CN" dirty="0"/>
              <a:t>Enough threads branching to each path enables creation new warps</a:t>
            </a:r>
            <a:r>
              <a:rPr lang="zh-CN" altLang="en-US" dirty="0"/>
              <a:t>）</a:t>
            </a:r>
          </a:p>
        </p:txBody>
      </p:sp>
      <p:pic>
        <p:nvPicPr>
          <p:cNvPr id="6" name="图片 5">
            <a:extLst>
              <a:ext uri="{FF2B5EF4-FFF2-40B4-BE49-F238E27FC236}">
                <a16:creationId xmlns:a16="http://schemas.microsoft.com/office/drawing/2014/main" id="{1699930B-E661-4844-9606-F4F376A6A5DF}"/>
              </a:ext>
            </a:extLst>
          </p:cNvPr>
          <p:cNvPicPr>
            <a:picLocks noChangeAspect="1"/>
          </p:cNvPicPr>
          <p:nvPr/>
        </p:nvPicPr>
        <p:blipFill>
          <a:blip r:embed="rId2"/>
          <a:stretch>
            <a:fillRect/>
          </a:stretch>
        </p:blipFill>
        <p:spPr>
          <a:xfrm>
            <a:off x="1399381" y="3352800"/>
            <a:ext cx="8619058" cy="2946786"/>
          </a:xfrm>
          <a:prstGeom prst="rect">
            <a:avLst/>
          </a:prstGeom>
        </p:spPr>
      </p:pic>
    </p:spTree>
    <p:extLst>
      <p:ext uri="{BB962C8B-B14F-4D97-AF65-F5344CB8AC3E}">
        <p14:creationId xmlns:p14="http://schemas.microsoft.com/office/powerpoint/2010/main" val="2371851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C0CC6B5-45C9-CC4E-BE44-1D1EECA248B3}"/>
              </a:ext>
            </a:extLst>
          </p:cNvPr>
          <p:cNvSpPr>
            <a:spLocks noGrp="1"/>
          </p:cNvSpPr>
          <p:nvPr>
            <p:ph type="title"/>
          </p:nvPr>
        </p:nvSpPr>
        <p:spPr/>
        <p:txBody>
          <a:bodyPr/>
          <a:lstStyle/>
          <a:p>
            <a:r>
              <a:rPr lang="zh-CN" altLang="en-US" dirty="0"/>
              <a:t>动态</a:t>
            </a:r>
            <a:r>
              <a:rPr lang="en-US" altLang="zh-CN" dirty="0"/>
              <a:t> Warp Formation/Merging</a:t>
            </a:r>
            <a:endParaRPr lang="zh-CN" altLang="en-US" dirty="0"/>
          </a:p>
        </p:txBody>
      </p:sp>
      <p:sp>
        <p:nvSpPr>
          <p:cNvPr id="5" name="内容占位符 4">
            <a:extLst>
              <a:ext uri="{FF2B5EF4-FFF2-40B4-BE49-F238E27FC236}">
                <a16:creationId xmlns:a16="http://schemas.microsoft.com/office/drawing/2014/main" id="{1DDCAC22-2AC5-E94E-834B-A39BA1CD61C2}"/>
              </a:ext>
            </a:extLst>
          </p:cNvPr>
          <p:cNvSpPr>
            <a:spLocks noGrp="1"/>
          </p:cNvSpPr>
          <p:nvPr>
            <p:ph sz="half" idx="1"/>
          </p:nvPr>
        </p:nvSpPr>
        <p:spPr/>
        <p:txBody>
          <a:bodyPr/>
          <a:lstStyle/>
          <a:p>
            <a:r>
              <a:rPr lang="zh-CN" altLang="en-US" dirty="0"/>
              <a:t>在分支后动态合并执行相同指令的线程</a:t>
            </a:r>
            <a:endParaRPr lang="en-US" altLang="zh-CN" dirty="0"/>
          </a:p>
        </p:txBody>
      </p:sp>
      <p:pic>
        <p:nvPicPr>
          <p:cNvPr id="3" name="图片 2">
            <a:extLst>
              <a:ext uri="{FF2B5EF4-FFF2-40B4-BE49-F238E27FC236}">
                <a16:creationId xmlns:a16="http://schemas.microsoft.com/office/drawing/2014/main" id="{600A5B3D-3A0C-3543-A877-5EB75384A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40" y="2473353"/>
            <a:ext cx="10784681" cy="3453917"/>
          </a:xfrm>
          <a:prstGeom prst="rect">
            <a:avLst/>
          </a:prstGeom>
        </p:spPr>
      </p:pic>
    </p:spTree>
    <p:extLst>
      <p:ext uri="{BB962C8B-B14F-4D97-AF65-F5344CB8AC3E}">
        <p14:creationId xmlns:p14="http://schemas.microsoft.com/office/powerpoint/2010/main" val="2305824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11AC60-D7E8-5D48-91B6-0C54E02F685E}"/>
              </a:ext>
            </a:extLst>
          </p:cNvPr>
          <p:cNvSpPr>
            <a:spLocks noGrp="1"/>
          </p:cNvSpPr>
          <p:nvPr>
            <p:ph type="title"/>
          </p:nvPr>
        </p:nvSpPr>
        <p:spPr/>
        <p:txBody>
          <a:bodyPr/>
          <a:lstStyle/>
          <a:p>
            <a:r>
              <a:rPr lang="en-US" altLang="zh-CN" dirty="0"/>
              <a:t>Dynamic Warp Formation Example</a:t>
            </a:r>
            <a:endParaRPr lang="zh-CN" altLang="en-US" dirty="0"/>
          </a:p>
        </p:txBody>
      </p:sp>
      <p:pic>
        <p:nvPicPr>
          <p:cNvPr id="6" name="图片 5">
            <a:extLst>
              <a:ext uri="{FF2B5EF4-FFF2-40B4-BE49-F238E27FC236}">
                <a16:creationId xmlns:a16="http://schemas.microsoft.com/office/drawing/2014/main" id="{31E7796C-D5C6-2F4F-A9A4-5169F58D55D0}"/>
              </a:ext>
            </a:extLst>
          </p:cNvPr>
          <p:cNvPicPr>
            <a:picLocks noChangeAspect="1"/>
          </p:cNvPicPr>
          <p:nvPr/>
        </p:nvPicPr>
        <p:blipFill>
          <a:blip r:embed="rId2"/>
          <a:stretch>
            <a:fillRect/>
          </a:stretch>
        </p:blipFill>
        <p:spPr>
          <a:xfrm>
            <a:off x="2087329" y="1208152"/>
            <a:ext cx="8022103" cy="4977916"/>
          </a:xfrm>
          <a:prstGeom prst="rect">
            <a:avLst/>
          </a:prstGeom>
        </p:spPr>
      </p:pic>
    </p:spTree>
    <p:extLst>
      <p:ext uri="{BB962C8B-B14F-4D97-AF65-F5344CB8AC3E}">
        <p14:creationId xmlns:p14="http://schemas.microsoft.com/office/powerpoint/2010/main" val="2678253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4</a:t>
            </a:r>
          </a:p>
          <a:p>
            <a:r>
              <a:rPr lang="zh-CN" altLang="en-US" dirty="0">
                <a:latin typeface="Futura Medium" panose="020B0602020204020303" pitchFamily="34" charset="-79"/>
                <a:cs typeface="Futura Medium" panose="020B0602020204020303" pitchFamily="34" charset="-79"/>
              </a:rPr>
              <a:t>交互方式</a:t>
            </a:r>
          </a:p>
        </p:txBody>
      </p:sp>
    </p:spTree>
    <p:extLst>
      <p:ext uri="{BB962C8B-B14F-4D97-AF65-F5344CB8AC3E}">
        <p14:creationId xmlns:p14="http://schemas.microsoft.com/office/powerpoint/2010/main" val="998089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A36441-BC5A-DA47-88B5-324E3C0D5B4C}"/>
              </a:ext>
            </a:extLst>
          </p:cNvPr>
          <p:cNvSpPr>
            <a:spLocks noGrp="1"/>
          </p:cNvSpPr>
          <p:nvPr>
            <p:ph type="title"/>
          </p:nvPr>
        </p:nvSpPr>
        <p:spPr/>
        <p:txBody>
          <a:bodyPr/>
          <a:lstStyle/>
          <a:p>
            <a:r>
              <a:rPr lang="zh-CN" altLang="en-US" dirty="0"/>
              <a:t>借鉴点</a:t>
            </a:r>
            <a:r>
              <a:rPr lang="en-US" altLang="zh-CN" dirty="0"/>
              <a:t>4</a:t>
            </a:r>
            <a:r>
              <a:rPr lang="zh-CN" altLang="en-US" dirty="0"/>
              <a:t>：提供便利的</a:t>
            </a:r>
            <a:r>
              <a:rPr lang="en-US" altLang="zh-CN" dirty="0"/>
              <a:t>host</a:t>
            </a:r>
            <a:r>
              <a:rPr lang="zh-CN" altLang="en-US" dirty="0"/>
              <a:t>、</a:t>
            </a:r>
            <a:r>
              <a:rPr lang="en-US" altLang="zh-CN" dirty="0"/>
              <a:t>device</a:t>
            </a:r>
            <a:r>
              <a:rPr lang="zh-CN" altLang="en-US" dirty="0"/>
              <a:t>交互方式</a:t>
            </a:r>
          </a:p>
        </p:txBody>
      </p:sp>
      <p:sp>
        <p:nvSpPr>
          <p:cNvPr id="4" name="内容占位符 3">
            <a:extLst>
              <a:ext uri="{FF2B5EF4-FFF2-40B4-BE49-F238E27FC236}">
                <a16:creationId xmlns:a16="http://schemas.microsoft.com/office/drawing/2014/main" id="{631D59B6-0058-134D-8218-208FDE7F4805}"/>
              </a:ext>
            </a:extLst>
          </p:cNvPr>
          <p:cNvSpPr>
            <a:spLocks noGrp="1"/>
          </p:cNvSpPr>
          <p:nvPr>
            <p:ph sz="half" idx="1"/>
          </p:nvPr>
        </p:nvSpPr>
        <p:spPr>
          <a:xfrm>
            <a:off x="623635" y="1360170"/>
            <a:ext cx="4318479" cy="4994910"/>
          </a:xfrm>
        </p:spPr>
        <p:txBody>
          <a:bodyPr/>
          <a:lstStyle/>
          <a:p>
            <a:r>
              <a:rPr lang="en-US" altLang="zh-CN" dirty="0"/>
              <a:t>CUDA</a:t>
            </a:r>
            <a:r>
              <a:rPr lang="zh-CN" altLang="en-US" dirty="0"/>
              <a:t> 中有诸多实现机制与 </a:t>
            </a:r>
            <a:r>
              <a:rPr lang="en-US" altLang="zh-CN" dirty="0"/>
              <a:t>SIMT</a:t>
            </a:r>
            <a:r>
              <a:rPr lang="zh-CN" altLang="en-US" dirty="0"/>
              <a:t>、</a:t>
            </a:r>
            <a:r>
              <a:rPr lang="en-US" altLang="zh-CN" dirty="0"/>
              <a:t>SIMD</a:t>
            </a:r>
            <a:r>
              <a:rPr lang="zh-CN" altLang="en-US" dirty="0"/>
              <a:t>、</a:t>
            </a:r>
            <a:r>
              <a:rPr lang="en-US" altLang="zh-CN" dirty="0"/>
              <a:t>DSA</a:t>
            </a:r>
            <a:r>
              <a:rPr lang="zh-CN" altLang="en-US" dirty="0"/>
              <a:t> 的硬件架构本身并没有太多关联关系。</a:t>
            </a:r>
            <a:r>
              <a:rPr lang="en-US" altLang="zh-CN" dirty="0"/>
              <a:t>CUDA</a:t>
            </a:r>
            <a:r>
              <a:rPr lang="zh-CN" altLang="en-US" dirty="0"/>
              <a:t> 中的所有特性也不是 </a:t>
            </a:r>
            <a:r>
              <a:rPr lang="en-US" altLang="zh-CN" dirty="0"/>
              <a:t>SIMT</a:t>
            </a:r>
            <a:r>
              <a:rPr lang="zh-CN" altLang="en-US" dirty="0"/>
              <a:t> 架构独有的。因此不存在技术上选择 </a:t>
            </a:r>
            <a:r>
              <a:rPr lang="en-US" altLang="zh-CN" dirty="0"/>
              <a:t>SIMT</a:t>
            </a:r>
            <a:r>
              <a:rPr lang="zh-CN" altLang="en-US" dirty="0"/>
              <a:t>、</a:t>
            </a:r>
            <a:r>
              <a:rPr lang="en-US" altLang="zh-CN" dirty="0"/>
              <a:t>SIMD</a:t>
            </a:r>
            <a:r>
              <a:rPr lang="zh-CN" altLang="en-US" dirty="0"/>
              <a:t>、</a:t>
            </a:r>
            <a:r>
              <a:rPr lang="en-US" altLang="zh-CN" dirty="0"/>
              <a:t>DSA</a:t>
            </a:r>
            <a:r>
              <a:rPr lang="zh-CN" altLang="en-US" dirty="0"/>
              <a:t> 等问题。</a:t>
            </a:r>
            <a:endParaRPr lang="en-US" altLang="zh-CN" dirty="0"/>
          </a:p>
          <a:p>
            <a:r>
              <a:rPr lang="zh-CN" altLang="en-US" dirty="0"/>
              <a:t>如 </a:t>
            </a:r>
            <a:r>
              <a:rPr lang="en-US" altLang="zh-CN" dirty="0"/>
              <a:t>CUDA</a:t>
            </a:r>
            <a:r>
              <a:rPr lang="zh-CN" altLang="en-US" dirty="0"/>
              <a:t> </a:t>
            </a:r>
            <a:r>
              <a:rPr lang="en-US" altLang="zh-CN" dirty="0"/>
              <a:t>Runtime</a:t>
            </a:r>
            <a:r>
              <a:rPr lang="zh-CN" altLang="en-US" dirty="0"/>
              <a:t> 提供 </a:t>
            </a:r>
            <a:r>
              <a:rPr lang="en-US" altLang="zh-CN" dirty="0"/>
              <a:t>host</a:t>
            </a:r>
            <a:r>
              <a:rPr lang="zh-CN" altLang="en-US" dirty="0"/>
              <a:t> 和 </a:t>
            </a:r>
            <a:r>
              <a:rPr lang="en-US" altLang="zh-CN" dirty="0"/>
              <a:t>device</a:t>
            </a:r>
            <a:r>
              <a:rPr lang="zh-CN" altLang="en-US" dirty="0"/>
              <a:t> 的 </a:t>
            </a:r>
            <a:r>
              <a:rPr lang="en-US" altLang="zh-CN" dirty="0"/>
              <a:t>C++</a:t>
            </a:r>
            <a:r>
              <a:rPr lang="zh-CN" altLang="en-US" dirty="0"/>
              <a:t> 交互方式，如寒武纪 </a:t>
            </a:r>
            <a:r>
              <a:rPr lang="en-US" altLang="zh-CN" dirty="0"/>
              <a:t>BANG</a:t>
            </a:r>
            <a:r>
              <a:rPr lang="zh-CN" altLang="en-US" dirty="0"/>
              <a:t> </a:t>
            </a:r>
            <a:r>
              <a:rPr lang="en-US" altLang="zh-CN" dirty="0"/>
              <a:t>C</a:t>
            </a:r>
            <a:r>
              <a:rPr lang="zh-CN" altLang="en-US" dirty="0"/>
              <a:t> 语言在这个层面就参考了 </a:t>
            </a:r>
            <a:r>
              <a:rPr lang="en-US" altLang="zh-CN" dirty="0"/>
              <a:t>CUDA</a:t>
            </a:r>
            <a:r>
              <a:rPr lang="zh-CN" altLang="en-US" dirty="0"/>
              <a:t>。</a:t>
            </a:r>
          </a:p>
        </p:txBody>
      </p:sp>
      <p:pic>
        <p:nvPicPr>
          <p:cNvPr id="2" name="图片 1">
            <a:extLst>
              <a:ext uri="{FF2B5EF4-FFF2-40B4-BE49-F238E27FC236}">
                <a16:creationId xmlns:a16="http://schemas.microsoft.com/office/drawing/2014/main" id="{A4A46D21-7B30-DA44-8D08-4E96D3D7A2C2}"/>
              </a:ext>
            </a:extLst>
          </p:cNvPr>
          <p:cNvPicPr>
            <a:picLocks noChangeAspect="1"/>
          </p:cNvPicPr>
          <p:nvPr/>
        </p:nvPicPr>
        <p:blipFill rotWithShape="1">
          <a:blip r:embed="rId3"/>
          <a:srcRect t="1" b="5531"/>
          <a:stretch/>
        </p:blipFill>
        <p:spPr>
          <a:xfrm>
            <a:off x="5750121" y="1533435"/>
            <a:ext cx="5447685" cy="1460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a:extLst>
              <a:ext uri="{FF2B5EF4-FFF2-40B4-BE49-F238E27FC236}">
                <a16:creationId xmlns:a16="http://schemas.microsoft.com/office/drawing/2014/main" id="{46F530F0-9629-3D43-9C8E-631A10A35EFD}"/>
              </a:ext>
            </a:extLst>
          </p:cNvPr>
          <p:cNvPicPr>
            <a:picLocks noChangeAspect="1"/>
          </p:cNvPicPr>
          <p:nvPr/>
        </p:nvPicPr>
        <p:blipFill>
          <a:blip r:embed="rId4"/>
          <a:stretch>
            <a:fillRect/>
          </a:stretch>
        </p:blipFill>
        <p:spPr>
          <a:xfrm>
            <a:off x="5360820" y="3744323"/>
            <a:ext cx="6226288" cy="1920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3676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4" y="1268759"/>
            <a:ext cx="10963473" cy="4785199"/>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SIMD</a:t>
            </a:r>
            <a:r>
              <a:rPr lang="zh-CN" altLang="en-US" sz="3200" b="1" dirty="0">
                <a:solidFill>
                  <a:srgbClr val="374154"/>
                </a:solidFill>
                <a:latin typeface="Gill Sans MT" panose="020B0502020104020203" pitchFamily="34" charset="0"/>
              </a:rPr>
              <a:t>、</a:t>
            </a:r>
            <a:r>
              <a:rPr lang="en-US" altLang="zh-CN" sz="3200" b="1" dirty="0">
                <a:solidFill>
                  <a:srgbClr val="374154"/>
                </a:solidFill>
                <a:latin typeface="Gill Sans MT" panose="020B0502020104020203" pitchFamily="34" charset="0"/>
              </a:rPr>
              <a:t>SIMT</a:t>
            </a:r>
            <a:r>
              <a:rPr lang="zh-CN" altLang="en-US" sz="3200" b="1" dirty="0">
                <a:solidFill>
                  <a:srgbClr val="374154"/>
                </a:solidFill>
                <a:latin typeface="Gill Sans MT" panose="020B0502020104020203" pitchFamily="34" charset="0"/>
              </a:rPr>
              <a:t>、</a:t>
            </a:r>
            <a:r>
              <a:rPr lang="en-US" altLang="zh-CN" sz="3200" b="1" dirty="0">
                <a:solidFill>
                  <a:srgbClr val="374154"/>
                </a:solidFill>
                <a:latin typeface="Gill Sans MT" panose="020B0502020104020203" pitchFamily="34" charset="0"/>
              </a:rPr>
              <a:t>DSA</a:t>
            </a:r>
            <a:r>
              <a:rPr lang="zh-CN" altLang="en-US" sz="3200" b="1" dirty="0">
                <a:solidFill>
                  <a:srgbClr val="374154"/>
                </a:solidFill>
                <a:latin typeface="Gill Sans MT" panose="020B0502020104020203" pitchFamily="34" charset="0"/>
              </a:rPr>
              <a:t>区别与思考</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概念澄清</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1</a:t>
            </a:r>
            <a:r>
              <a:rPr lang="zh-CN" altLang="en-US" sz="2800" dirty="0">
                <a:solidFill>
                  <a:srgbClr val="374154"/>
                </a:solidFill>
                <a:latin typeface="Gill Sans MT" panose="020B0502020104020203" pitchFamily="34" charset="0"/>
              </a:rPr>
              <a:t>：流水编码</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2</a:t>
            </a:r>
            <a:r>
              <a:rPr lang="zh-CN" altLang="en-US" sz="2800" dirty="0">
                <a:solidFill>
                  <a:srgbClr val="374154"/>
                </a:solidFill>
                <a:latin typeface="Gill Sans MT" panose="020B0502020104020203" pitchFamily="34" charset="0"/>
              </a:rPr>
              <a:t>：</a:t>
            </a:r>
            <a:r>
              <a:rPr lang="en-US" altLang="zh-CN" sz="2800" dirty="0">
                <a:solidFill>
                  <a:srgbClr val="374154"/>
                </a:solidFill>
                <a:latin typeface="Gill Sans MT" panose="020B0502020104020203" pitchFamily="34" charset="0"/>
              </a:rPr>
              <a:t>SIMT</a:t>
            </a:r>
            <a:r>
              <a:rPr lang="zh-CN" altLang="en-US" sz="2800" dirty="0">
                <a:solidFill>
                  <a:srgbClr val="374154"/>
                </a:solidFill>
                <a:latin typeface="Gill Sans MT" panose="020B0502020104020203" pitchFamily="34" charset="0"/>
              </a:rPr>
              <a:t>前端</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3</a:t>
            </a:r>
            <a:r>
              <a:rPr lang="zh-CN" altLang="en-US" sz="2800" dirty="0">
                <a:solidFill>
                  <a:srgbClr val="374154"/>
                </a:solidFill>
                <a:latin typeface="Gill Sans MT" panose="020B0502020104020203" pitchFamily="34" charset="0"/>
              </a:rPr>
              <a:t>：分支预测</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4</a:t>
            </a:r>
            <a:r>
              <a:rPr lang="zh-CN" altLang="en-US" sz="2800" dirty="0">
                <a:solidFill>
                  <a:srgbClr val="374154"/>
                </a:solidFill>
                <a:latin typeface="Gill Sans MT" panose="020B0502020104020203" pitchFamily="34" charset="0"/>
              </a:rPr>
              <a:t>：交互方式</a:t>
            </a:r>
            <a:endParaRPr lang="en-US" altLang="zh-CN" sz="2800" dirty="0">
              <a:solidFill>
                <a:srgbClr val="374154"/>
              </a:solidFill>
              <a:latin typeface="Gill Sans MT" panose="020B0502020104020203" pitchFamily="34" charset="0"/>
            </a:endParaRPr>
          </a:p>
          <a:p>
            <a:pPr marL="239106" lvl="1" indent="0">
              <a:buNone/>
            </a:pPr>
            <a:endParaRPr lang="zh-CN" altLang="en-US" sz="28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20878963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D00A25-4907-9243-8E36-3597C0F803FA}"/>
              </a:ext>
            </a:extLst>
          </p:cNvPr>
          <p:cNvSpPr>
            <a:spLocks noGrp="1"/>
          </p:cNvSpPr>
          <p:nvPr>
            <p:ph type="title"/>
          </p:nvPr>
        </p:nvSpPr>
        <p:spPr/>
        <p:txBody>
          <a:bodyPr/>
          <a:lstStyle/>
          <a:p>
            <a:r>
              <a:rPr lang="zh-CN" altLang="en-US" dirty="0"/>
              <a:t>借鉴点</a:t>
            </a:r>
            <a:r>
              <a:rPr lang="en-US" altLang="zh-CN" dirty="0"/>
              <a:t>4</a:t>
            </a:r>
            <a:r>
              <a:rPr lang="zh-CN" altLang="en-US" dirty="0"/>
              <a:t>：开发编程易用性</a:t>
            </a:r>
          </a:p>
        </p:txBody>
      </p:sp>
      <p:sp>
        <p:nvSpPr>
          <p:cNvPr id="3" name="内容占位符 2">
            <a:extLst>
              <a:ext uri="{FF2B5EF4-FFF2-40B4-BE49-F238E27FC236}">
                <a16:creationId xmlns:a16="http://schemas.microsoft.com/office/drawing/2014/main" id="{0F264A19-E6EB-C145-9BFE-F98937620E25}"/>
              </a:ext>
            </a:extLst>
          </p:cNvPr>
          <p:cNvSpPr>
            <a:spLocks noGrp="1"/>
          </p:cNvSpPr>
          <p:nvPr>
            <p:ph sz="half" idx="1"/>
          </p:nvPr>
        </p:nvSpPr>
        <p:spPr/>
        <p:txBody>
          <a:bodyPr/>
          <a:lstStyle/>
          <a:p>
            <a:r>
              <a:rPr lang="zh-CN" altLang="en-US" dirty="0"/>
              <a:t>初阶用户而言，</a:t>
            </a:r>
            <a:r>
              <a:rPr lang="en-US" altLang="zh-CN" dirty="0"/>
              <a:t>CUDA</a:t>
            </a:r>
            <a:r>
              <a:rPr lang="zh-CN" altLang="en-US" dirty="0"/>
              <a:t> 易用性是极致的，入门开发者任意写一个简单的 </a:t>
            </a:r>
            <a:r>
              <a:rPr lang="en-US" altLang="zh-CN" dirty="0"/>
              <a:t>Kernel</a:t>
            </a:r>
            <a:r>
              <a:rPr lang="zh-CN" altLang="en-US" dirty="0"/>
              <a:t>，就能够获得比 </a:t>
            </a:r>
            <a:r>
              <a:rPr lang="en-US" altLang="zh-CN" dirty="0"/>
              <a:t>CPU</a:t>
            </a:r>
            <a:r>
              <a:rPr lang="zh-CN" altLang="en-US" dirty="0"/>
              <a:t> 高 </a:t>
            </a:r>
            <a:r>
              <a:rPr lang="en-US" altLang="zh-CN" dirty="0"/>
              <a:t>5~10</a:t>
            </a:r>
            <a:r>
              <a:rPr lang="zh-CN" altLang="en-US" dirty="0"/>
              <a:t> 倍的峰值性能。</a:t>
            </a:r>
            <a:endParaRPr lang="en-US" altLang="zh-CN" dirty="0"/>
          </a:p>
          <a:p>
            <a:r>
              <a:rPr lang="en-US" altLang="zh-CN" dirty="0"/>
              <a:t>DSA</a:t>
            </a:r>
            <a:r>
              <a:rPr lang="zh-CN" altLang="en-US" dirty="0"/>
              <a:t> 硬件架构，因为在流水和指令使用上缺乏完备、隐式的支持，指令流水的支持需要开发者通过手工掩盖、切块等其他优化思想补齐这部分性能，而使用底层指令则会让用户在写出正确的 </a:t>
            </a:r>
            <a:r>
              <a:rPr lang="en-US" altLang="zh-CN" dirty="0"/>
              <a:t>Kernel</a:t>
            </a:r>
            <a:r>
              <a:rPr lang="zh-CN" altLang="en-US" dirty="0"/>
              <a:t> 花费更多的时间。</a:t>
            </a:r>
            <a:endParaRPr kumimoji="1" lang="zh-CN" altLang="en-US" dirty="0"/>
          </a:p>
        </p:txBody>
      </p:sp>
    </p:spTree>
    <p:extLst>
      <p:ext uri="{BB962C8B-B14F-4D97-AF65-F5344CB8AC3E}">
        <p14:creationId xmlns:p14="http://schemas.microsoft.com/office/powerpoint/2010/main" val="134178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9AAE4A8-F402-714B-A4C5-4E3D9E4EABD1}"/>
              </a:ext>
            </a:extLst>
          </p:cNvPr>
          <p:cNvSpPr>
            <a:spLocks noGrp="1"/>
          </p:cNvSpPr>
          <p:nvPr>
            <p:ph type="title"/>
          </p:nvPr>
        </p:nvSpPr>
        <p:spPr/>
        <p:txBody>
          <a:bodyPr/>
          <a:lstStyle/>
          <a:p>
            <a:r>
              <a:rPr kumimoji="1" lang="zh-CN" altLang="en-US" dirty="0">
                <a:latin typeface="Futura Medium" panose="020B0602020204020303" pitchFamily="34" charset="-79"/>
                <a:cs typeface="Futura Medium" panose="020B0602020204020303" pitchFamily="34" charset="-79"/>
              </a:rPr>
              <a:t>思考</a:t>
            </a:r>
          </a:p>
        </p:txBody>
      </p:sp>
      <p:sp>
        <p:nvSpPr>
          <p:cNvPr id="4" name="内容占位符 3">
            <a:extLst>
              <a:ext uri="{FF2B5EF4-FFF2-40B4-BE49-F238E27FC236}">
                <a16:creationId xmlns:a16="http://schemas.microsoft.com/office/drawing/2014/main" id="{E8BD8875-76D4-5741-9C72-1A90AFC56D1B}"/>
              </a:ext>
            </a:extLst>
          </p:cNvPr>
          <p:cNvSpPr>
            <a:spLocks noGrp="1"/>
          </p:cNvSpPr>
          <p:nvPr>
            <p:ph sz="half" idx="1"/>
          </p:nvPr>
        </p:nvSpPr>
        <p:spPr>
          <a:xfrm>
            <a:off x="623637" y="1143002"/>
            <a:ext cx="10958765" cy="4996542"/>
          </a:xfrm>
        </p:spPr>
        <p:txBody>
          <a:bodyPr/>
          <a:lstStyle/>
          <a:p>
            <a:r>
              <a:rPr lang="zh-CN" altLang="en-US" b="1" dirty="0">
                <a:latin typeface="Gill Sans MT" panose="020B0502020104020203" pitchFamily="34" charset="0"/>
              </a:rPr>
              <a:t>流水隐藏：</a:t>
            </a:r>
            <a:r>
              <a:rPr lang="zh-CN" altLang="en-US" dirty="0">
                <a:latin typeface="Gill Sans MT" panose="020B0502020104020203" pitchFamily="34" charset="0"/>
              </a:rPr>
              <a:t>架构层面隐藏流水编排，提出一个形式上与 </a:t>
            </a:r>
            <a:r>
              <a:rPr lang="en-US" altLang="zh-CN" dirty="0">
                <a:latin typeface="Gill Sans MT" panose="020B0502020104020203" pitchFamily="34" charset="0"/>
              </a:rPr>
              <a:t>SPMD</a:t>
            </a:r>
            <a:r>
              <a:rPr lang="zh-CN" altLang="en-US" dirty="0">
                <a:latin typeface="Gill Sans MT" panose="020B0502020104020203" pitchFamily="34" charset="0"/>
              </a:rPr>
              <a:t> 没有关系的编程模式，而且易用性堪比 </a:t>
            </a:r>
            <a:r>
              <a:rPr lang="en-US" altLang="zh-CN" dirty="0">
                <a:latin typeface="Gill Sans MT" panose="020B0502020104020203" pitchFamily="34" charset="0"/>
              </a:rPr>
              <a:t>CUDA</a:t>
            </a:r>
            <a:r>
              <a:rPr lang="zh-CN" altLang="en-US" dirty="0">
                <a:latin typeface="Gill Sans MT" panose="020B0502020104020203" pitchFamily="34" charset="0"/>
              </a:rPr>
              <a:t> 的软件是可能得。反过来核心问题没解决，提出形式上与 </a:t>
            </a:r>
            <a:r>
              <a:rPr lang="en-US" altLang="zh-CN" dirty="0">
                <a:latin typeface="Gill Sans MT" panose="020B0502020104020203" pitchFamily="34" charset="0"/>
              </a:rPr>
              <a:t>CUDA</a:t>
            </a:r>
            <a:r>
              <a:rPr lang="zh-CN" altLang="en-US" dirty="0">
                <a:latin typeface="Gill Sans MT" panose="020B0502020104020203" pitchFamily="34" charset="0"/>
              </a:rPr>
              <a:t> 类似的编程模型也仍然会有易用性问题，开发者很难有一个足够好的初始性能。</a:t>
            </a:r>
            <a:endParaRPr lang="en-US" altLang="zh-CN" dirty="0">
              <a:latin typeface="Gill Sans MT" panose="020B0502020104020203" pitchFamily="34" charset="0"/>
            </a:endParaRPr>
          </a:p>
          <a:p>
            <a:r>
              <a:rPr lang="zh-CN" altLang="en-US" b="1" dirty="0">
                <a:latin typeface="Gill Sans MT" panose="020B0502020104020203" pitchFamily="34" charset="0"/>
              </a:rPr>
              <a:t>软硬件架构：</a:t>
            </a:r>
            <a:r>
              <a:rPr lang="zh-CN" altLang="en-US" dirty="0">
                <a:latin typeface="Gill Sans MT" panose="020B0502020104020203" pitchFamily="34" charset="0"/>
              </a:rPr>
              <a:t>对于 </a:t>
            </a:r>
            <a:r>
              <a:rPr lang="en-US" altLang="zh-CN" dirty="0">
                <a:latin typeface="Gill Sans MT" panose="020B0502020104020203" pitchFamily="34" charset="0"/>
              </a:rPr>
              <a:t>DSA</a:t>
            </a:r>
            <a:r>
              <a:rPr lang="zh-CN" altLang="en-US" dirty="0">
                <a:latin typeface="Gill Sans MT" panose="020B0502020104020203" pitchFamily="34" charset="0"/>
              </a:rPr>
              <a:t> 架构而言，建立一套开放的软硬件架构，联合其他 </a:t>
            </a:r>
            <a:r>
              <a:rPr lang="en-US" altLang="zh-CN" dirty="0">
                <a:latin typeface="Gill Sans MT" panose="020B0502020104020203" pitchFamily="34" charset="0"/>
              </a:rPr>
              <a:t>DSA</a:t>
            </a:r>
            <a:r>
              <a:rPr lang="zh-CN" altLang="en-US" dirty="0">
                <a:latin typeface="Gill Sans MT" panose="020B0502020104020203" pitchFamily="34" charset="0"/>
              </a:rPr>
              <a:t> 架构来对抗 </a:t>
            </a:r>
            <a:r>
              <a:rPr lang="en-US" altLang="zh-CN" dirty="0">
                <a:latin typeface="Gill Sans MT" panose="020B0502020104020203" pitchFamily="34" charset="0"/>
              </a:rPr>
              <a:t>CUDA</a:t>
            </a:r>
            <a:r>
              <a:rPr lang="zh-CN" altLang="en-US" dirty="0">
                <a:latin typeface="Gill Sans MT" panose="020B0502020104020203" pitchFamily="34" charset="0"/>
              </a:rPr>
              <a:t> 生态；另外一方面，对于 </a:t>
            </a:r>
            <a:r>
              <a:rPr lang="en-US" altLang="zh-CN" dirty="0">
                <a:latin typeface="Gill Sans MT" panose="020B0502020104020203" pitchFamily="34" charset="0"/>
              </a:rPr>
              <a:t>DSA</a:t>
            </a:r>
            <a:r>
              <a:rPr lang="zh-CN" altLang="en-US" dirty="0">
                <a:latin typeface="Gill Sans MT" panose="020B0502020104020203" pitchFamily="34" charset="0"/>
              </a:rPr>
              <a:t> 而言，需要明确面向不同层级开发者的易用机会和软件开发形态。</a:t>
            </a:r>
          </a:p>
        </p:txBody>
      </p:sp>
      <p:pic>
        <p:nvPicPr>
          <p:cNvPr id="10" name="图片 9">
            <a:extLst>
              <a:ext uri="{FF2B5EF4-FFF2-40B4-BE49-F238E27FC236}">
                <a16:creationId xmlns:a16="http://schemas.microsoft.com/office/drawing/2014/main" id="{5EE863C7-601B-784B-AC57-942F0FCDA0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31304" y="3589789"/>
            <a:ext cx="3439096" cy="2732657"/>
          </a:xfrm>
          <a:prstGeom prst="rect">
            <a:avLst/>
          </a:prstGeom>
        </p:spPr>
      </p:pic>
    </p:spTree>
    <p:extLst>
      <p:ext uri="{BB962C8B-B14F-4D97-AF65-F5344CB8AC3E}">
        <p14:creationId xmlns:p14="http://schemas.microsoft.com/office/powerpoint/2010/main" val="1261646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en-US" altLang="zh-CN" dirty="0"/>
              <a:t>1</a:t>
            </a:r>
            <a:r>
              <a:rPr lang="zh-CN" altLang="en-US" dirty="0"/>
              <a:t>、三者概念澄清</a:t>
            </a:r>
          </a:p>
        </p:txBody>
      </p:sp>
    </p:spTree>
    <p:extLst>
      <p:ext uri="{BB962C8B-B14F-4D97-AF65-F5344CB8AC3E}">
        <p14:creationId xmlns:p14="http://schemas.microsoft.com/office/powerpoint/2010/main" val="3882788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41C7C2A-118B-424D-AD01-0D9213C608CE}"/>
              </a:ext>
            </a:extLst>
          </p:cNvPr>
          <p:cNvSpPr>
            <a:spLocks noGrp="1"/>
          </p:cNvSpPr>
          <p:nvPr>
            <p:ph type="title"/>
          </p:nvPr>
        </p:nvSpPr>
        <p:spPr/>
        <p:txBody>
          <a:bodyPr/>
          <a:lstStyle/>
          <a:p>
            <a:r>
              <a:rPr lang="en-US" altLang="zh-CN" dirty="0"/>
              <a:t>SIMT</a:t>
            </a:r>
            <a:r>
              <a:rPr lang="zh-CN" altLang="en-US" dirty="0"/>
              <a:t> 、</a:t>
            </a:r>
            <a:r>
              <a:rPr lang="en-US" altLang="zh-CN" dirty="0"/>
              <a:t>SIMD</a:t>
            </a:r>
            <a:r>
              <a:rPr lang="zh-CN" altLang="en-US" dirty="0"/>
              <a:t>、</a:t>
            </a:r>
            <a:r>
              <a:rPr lang="en-US" altLang="zh-CN" dirty="0"/>
              <a:t>SPMT</a:t>
            </a:r>
            <a:r>
              <a:rPr lang="zh-CN" altLang="en-US" dirty="0"/>
              <a:t> 关系</a:t>
            </a:r>
          </a:p>
        </p:txBody>
      </p:sp>
      <p:sp>
        <p:nvSpPr>
          <p:cNvPr id="4" name="内容占位符 3">
            <a:extLst>
              <a:ext uri="{FF2B5EF4-FFF2-40B4-BE49-F238E27FC236}">
                <a16:creationId xmlns:a16="http://schemas.microsoft.com/office/drawing/2014/main" id="{AD0BE6A8-39E5-784F-A0FA-8341347A3F53}"/>
              </a:ext>
            </a:extLst>
          </p:cNvPr>
          <p:cNvSpPr>
            <a:spLocks noGrp="1"/>
          </p:cNvSpPr>
          <p:nvPr>
            <p:ph sz="half" idx="1"/>
          </p:nvPr>
        </p:nvSpPr>
        <p:spPr/>
        <p:txBody>
          <a:bodyPr/>
          <a:lstStyle/>
          <a:p>
            <a:r>
              <a:rPr lang="en-US" altLang="zh-CN" dirty="0"/>
              <a:t>SIMD</a:t>
            </a:r>
            <a:r>
              <a:rPr lang="zh-CN" altLang="en-US" dirty="0"/>
              <a:t>、</a:t>
            </a:r>
            <a:r>
              <a:rPr lang="en-US" altLang="zh-CN" dirty="0"/>
              <a:t>SIMT</a:t>
            </a:r>
            <a:r>
              <a:rPr lang="zh-CN" altLang="en-US" dirty="0"/>
              <a:t>、</a:t>
            </a:r>
            <a:r>
              <a:rPr lang="en-US" altLang="zh-CN" dirty="0"/>
              <a:t>DSA</a:t>
            </a:r>
            <a:r>
              <a:rPr lang="zh-CN" altLang="en-US" dirty="0"/>
              <a:t>、</a:t>
            </a:r>
            <a:r>
              <a:rPr lang="en-US" altLang="zh-CN" dirty="0"/>
              <a:t>SPMD</a:t>
            </a:r>
            <a:r>
              <a:rPr lang="zh-CN" altLang="en-US" dirty="0"/>
              <a:t> 等词虽然经常放到一起讨论，但指代关系还是比较混乱，有时候指的是执行指令方式、有时候指的是硬件体系结构、有时候又是指系统编程模型。在每个层面边界也不是很清晰，于是就有了一定偷换概念的空间。</a:t>
            </a:r>
            <a:endParaRPr lang="en-US" altLang="zh-CN" dirty="0"/>
          </a:p>
          <a:p>
            <a:pPr marL="457200" indent="-457200">
              <a:buFont typeface="+mj-lt"/>
              <a:buAutoNum type="arabicPeriod"/>
            </a:pPr>
            <a:r>
              <a:rPr lang="en-US" altLang="zh-CN" dirty="0"/>
              <a:t>SIMD</a:t>
            </a:r>
            <a:r>
              <a:rPr lang="zh-CN" altLang="en-US" dirty="0"/>
              <a:t>：代指指令的执行方式和对应映射的硬件体系结构；</a:t>
            </a:r>
            <a:endParaRPr lang="en-US" altLang="zh-CN" dirty="0"/>
          </a:p>
          <a:p>
            <a:pPr marL="457200" indent="-457200">
              <a:buFont typeface="+mj-lt"/>
              <a:buAutoNum type="arabicPeriod"/>
            </a:pPr>
            <a:r>
              <a:rPr lang="en-US" altLang="zh-CN" dirty="0"/>
              <a:t>SIMT</a:t>
            </a:r>
            <a:r>
              <a:rPr lang="zh-CN" altLang="en-US" dirty="0"/>
              <a:t>：</a:t>
            </a:r>
            <a:r>
              <a:rPr lang="en-US" altLang="zh-CN" dirty="0"/>
              <a:t>SIMD</a:t>
            </a:r>
            <a:r>
              <a:rPr lang="zh-CN" altLang="en-US" dirty="0"/>
              <a:t> 指令为主，具备 </a:t>
            </a:r>
            <a:r>
              <a:rPr lang="en-US" altLang="zh-CN" dirty="0"/>
              <a:t>warp scheduler</a:t>
            </a:r>
            <a:r>
              <a:rPr lang="zh-CN" altLang="en-US" dirty="0"/>
              <a:t> 等硬件模块，支持 </a:t>
            </a:r>
            <a:r>
              <a:rPr lang="en-US" altLang="zh-CN" dirty="0"/>
              <a:t>SPMD</a:t>
            </a:r>
            <a:r>
              <a:rPr lang="zh-CN" altLang="en-US" dirty="0"/>
              <a:t> 编程模型的硬件架构；</a:t>
            </a:r>
            <a:endParaRPr lang="en-US" altLang="zh-CN" dirty="0"/>
          </a:p>
          <a:p>
            <a:pPr marL="457200" indent="-457200">
              <a:buFont typeface="+mj-lt"/>
              <a:buAutoNum type="arabicPeriod"/>
            </a:pPr>
            <a:r>
              <a:rPr lang="en-US" altLang="zh-CN" dirty="0"/>
              <a:t>SPMD</a:t>
            </a:r>
            <a:r>
              <a:rPr lang="zh-CN" altLang="en-US" dirty="0"/>
              <a:t>：这里指代一种具体的类似于 </a:t>
            </a:r>
            <a:r>
              <a:rPr lang="en-US" altLang="zh-CN" dirty="0"/>
              <a:t>CUDA</a:t>
            </a:r>
            <a:r>
              <a:rPr lang="zh-CN" altLang="en-US" dirty="0"/>
              <a:t> 的编程模型；</a:t>
            </a:r>
            <a:endParaRPr lang="en-US" altLang="zh-CN" dirty="0"/>
          </a:p>
          <a:p>
            <a:pPr marL="457200" indent="-457200">
              <a:buFont typeface="+mj-lt"/>
              <a:buAutoNum type="arabicPeriod"/>
            </a:pPr>
            <a:r>
              <a:rPr lang="en-US" altLang="zh-CN" dirty="0"/>
              <a:t>DSA</a:t>
            </a:r>
            <a:r>
              <a:rPr lang="zh-CN" altLang="en-US" dirty="0"/>
              <a:t>：主要指</a:t>
            </a:r>
            <a:r>
              <a:rPr lang="en-US" altLang="zh-CN" dirty="0"/>
              <a:t>NPU/TPU</a:t>
            </a:r>
            <a:r>
              <a:rPr lang="zh-CN" altLang="en-US" dirty="0"/>
              <a:t>等专门针对</a:t>
            </a:r>
            <a:r>
              <a:rPr lang="en-US" altLang="zh-CN" dirty="0"/>
              <a:t>AI</a:t>
            </a:r>
            <a:r>
              <a:rPr lang="zh-CN" altLang="en-US" dirty="0"/>
              <a:t>的特殊硬件架构；</a:t>
            </a:r>
            <a:endParaRPr lang="en-US" altLang="zh-CN" dirty="0"/>
          </a:p>
        </p:txBody>
      </p:sp>
    </p:spTree>
    <p:extLst>
      <p:ext uri="{BB962C8B-B14F-4D97-AF65-F5344CB8AC3E}">
        <p14:creationId xmlns:p14="http://schemas.microsoft.com/office/powerpoint/2010/main" val="52474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7A7A9-3852-1440-8C4D-FFDB2F08D35C}"/>
              </a:ext>
            </a:extLst>
          </p:cNvPr>
          <p:cNvSpPr>
            <a:spLocks noGrp="1"/>
          </p:cNvSpPr>
          <p:nvPr>
            <p:ph type="title"/>
          </p:nvPr>
        </p:nvSpPr>
        <p:spPr/>
        <p:txBody>
          <a:bodyPr/>
          <a:lstStyle/>
          <a:p>
            <a:r>
              <a:rPr lang="en-US" altLang="zh-CN" dirty="0"/>
              <a:t>SIMD vs. SIMT </a:t>
            </a:r>
            <a:r>
              <a:rPr lang="zh-CN" altLang="en-US" dirty="0"/>
              <a:t>执行模式</a:t>
            </a:r>
          </a:p>
        </p:txBody>
      </p:sp>
      <p:sp>
        <p:nvSpPr>
          <p:cNvPr id="3" name="内容占位符 2">
            <a:extLst>
              <a:ext uri="{FF2B5EF4-FFF2-40B4-BE49-F238E27FC236}">
                <a16:creationId xmlns:a16="http://schemas.microsoft.com/office/drawing/2014/main" id="{110762AC-6AB1-A645-B2FA-EEE12BEADD07}"/>
              </a:ext>
            </a:extLst>
          </p:cNvPr>
          <p:cNvSpPr>
            <a:spLocks noGrp="1"/>
          </p:cNvSpPr>
          <p:nvPr>
            <p:ph sz="half" idx="1"/>
          </p:nvPr>
        </p:nvSpPr>
        <p:spPr>
          <a:xfrm>
            <a:off x="623635" y="3733532"/>
            <a:ext cx="10963473" cy="2621548"/>
          </a:xfrm>
          <a:solidFill>
            <a:schemeClr val="bg1">
              <a:lumMod val="95000"/>
            </a:schemeClr>
          </a:solidFill>
        </p:spPr>
        <p:txBody>
          <a:bodyPr/>
          <a:lstStyle/>
          <a:p>
            <a:pPr marL="239106" lvl="1" indent="-239106">
              <a:buFont typeface="Arial" pitchFamily="34" charset="0"/>
              <a:buChar char="•"/>
            </a:pPr>
            <a:r>
              <a:rPr lang="en-US" altLang="zh-CN" sz="2000" b="1" dirty="0"/>
              <a:t>SIMT</a:t>
            </a:r>
            <a:r>
              <a:rPr lang="zh-CN" altLang="en-US" sz="2000" b="1" dirty="0"/>
              <a:t>的优势：</a:t>
            </a:r>
            <a:endParaRPr lang="en-US" altLang="zh-CN" sz="2000" b="1" dirty="0"/>
          </a:p>
          <a:p>
            <a:pPr lvl="1"/>
            <a:r>
              <a:rPr lang="zh-CN" altLang="en-US" dirty="0"/>
              <a:t>无需开发者费力把数据凑成合适的矢量长度</a:t>
            </a:r>
            <a:endParaRPr lang="en-US" altLang="zh-CN" dirty="0"/>
          </a:p>
          <a:p>
            <a:pPr lvl="1"/>
            <a:r>
              <a:rPr lang="zh-CN" altLang="en-US" dirty="0"/>
              <a:t>从硬件设计上解决大部分 </a:t>
            </a:r>
            <a:r>
              <a:rPr lang="en-US" altLang="zh-CN" dirty="0"/>
              <a:t>SIMD</a:t>
            </a:r>
            <a:r>
              <a:rPr lang="zh-CN" altLang="en-US" dirty="0"/>
              <a:t> </a:t>
            </a:r>
            <a:r>
              <a:rPr lang="en-US" altLang="zh-CN" dirty="0"/>
              <a:t>data path</a:t>
            </a:r>
            <a:r>
              <a:rPr lang="zh-CN" altLang="en-US" dirty="0"/>
              <a:t> 的流水编排问题</a:t>
            </a:r>
            <a:endParaRPr lang="en-US" altLang="zh-CN" dirty="0"/>
          </a:p>
          <a:p>
            <a:pPr lvl="1"/>
            <a:r>
              <a:rPr lang="zh-CN" altLang="en-US" dirty="0"/>
              <a:t>线程可以独立执行，使得每个 </a:t>
            </a:r>
            <a:r>
              <a:rPr lang="en-US" altLang="zh-CN" dirty="0"/>
              <a:t>thread</a:t>
            </a:r>
            <a:r>
              <a:rPr lang="zh-CN" altLang="en-US" dirty="0"/>
              <a:t> 相对灵活，允许每个线程有不同的分支</a:t>
            </a:r>
            <a:endParaRPr lang="en-US" altLang="zh-CN" dirty="0"/>
          </a:p>
          <a:p>
            <a:pPr lvl="1"/>
            <a:r>
              <a:rPr lang="zh-CN" altLang="en-US" dirty="0"/>
              <a:t>一组执行相同指令的线程由硬件动态组织成 </a:t>
            </a:r>
            <a:r>
              <a:rPr lang="en-US" altLang="zh-CN" dirty="0"/>
              <a:t>warp</a:t>
            </a:r>
            <a:r>
              <a:rPr lang="zh-CN" altLang="en-US" dirty="0"/>
              <a:t>，加快了 </a:t>
            </a:r>
            <a:r>
              <a:rPr lang="en-US" altLang="zh-CN" dirty="0"/>
              <a:t>SIMD</a:t>
            </a:r>
            <a:r>
              <a:rPr lang="zh-CN" altLang="en-US" dirty="0"/>
              <a:t> 的计算并行度</a:t>
            </a:r>
            <a:endParaRPr lang="en-US" altLang="zh-CN" dirty="0"/>
          </a:p>
        </p:txBody>
      </p:sp>
      <p:sp>
        <p:nvSpPr>
          <p:cNvPr id="4" name="内容占位符 7">
            <a:extLst>
              <a:ext uri="{FF2B5EF4-FFF2-40B4-BE49-F238E27FC236}">
                <a16:creationId xmlns:a16="http://schemas.microsoft.com/office/drawing/2014/main" id="{5ADC8699-4BFA-D440-950F-37A3B96B94B2}"/>
              </a:ext>
            </a:extLst>
          </p:cNvPr>
          <p:cNvSpPr txBox="1">
            <a:spLocks/>
          </p:cNvSpPr>
          <p:nvPr/>
        </p:nvSpPr>
        <p:spPr>
          <a:xfrm>
            <a:off x="623635" y="1360170"/>
            <a:ext cx="10963473" cy="2160796"/>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r>
              <a:rPr lang="en-US" altLang="zh-CN" b="1" dirty="0"/>
              <a:t>SIMD</a:t>
            </a:r>
            <a:r>
              <a:rPr lang="zh-CN" altLang="en-US" b="1" dirty="0"/>
              <a:t>：</a:t>
            </a:r>
            <a:r>
              <a:rPr lang="zh-CN" altLang="en-US" dirty="0"/>
              <a:t>单顺序的指令流执行 </a:t>
            </a:r>
            <a:r>
              <a:rPr lang="en-US" altLang="zh-CN" dirty="0">
                <a:latin typeface="+mj-ea"/>
                <a:ea typeface="+mj-ea"/>
                <a:cs typeface="Futura Medium" panose="020B0602020204020303" pitchFamily="34" charset="-79"/>
              </a:rPr>
              <a:t>-&gt;</a:t>
            </a:r>
            <a:r>
              <a:rPr lang="zh-CN" altLang="en-US" dirty="0"/>
              <a:t> 每条指令多个数据输入同时执行</a:t>
            </a:r>
            <a:endParaRPr lang="en-US" altLang="zh-CN" dirty="0"/>
          </a:p>
          <a:p>
            <a:pPr lvl="1"/>
            <a:r>
              <a:rPr lang="en-US" altLang="zh-CN" dirty="0"/>
              <a:t>[VLD, VLD, VADD, VST], VLEN</a:t>
            </a:r>
          </a:p>
          <a:p>
            <a:pPr marL="239106" lvl="1" indent="-239106">
              <a:buFont typeface="Arial" pitchFamily="34" charset="0"/>
              <a:buChar char="•"/>
            </a:pPr>
            <a:r>
              <a:rPr lang="en-US" altLang="zh-CN" sz="2000" b="1" dirty="0"/>
              <a:t>SIMT</a:t>
            </a:r>
            <a:r>
              <a:rPr lang="zh-CN" altLang="en-US" sz="2000" b="1" dirty="0"/>
              <a:t>：</a:t>
            </a:r>
            <a:r>
              <a:rPr lang="zh-CN" altLang="en-US" sz="2000" dirty="0"/>
              <a:t>标量指令的多个指令流 </a:t>
            </a:r>
            <a:r>
              <a:rPr lang="en-US" altLang="zh-CN" sz="2000" dirty="0">
                <a:latin typeface="+mj-ea"/>
                <a:ea typeface="+mj-ea"/>
              </a:rPr>
              <a:t>-&gt;</a:t>
            </a:r>
            <a:r>
              <a:rPr lang="zh-CN" altLang="en-US" sz="2000" dirty="0"/>
              <a:t> 动态地把线程按</a:t>
            </a:r>
            <a:r>
              <a:rPr lang="en-US" altLang="zh-CN" sz="2000" dirty="0"/>
              <a:t>wrap</a:t>
            </a:r>
            <a:r>
              <a:rPr lang="zh-CN" altLang="en-US" sz="2000" dirty="0"/>
              <a:t>分组执行</a:t>
            </a:r>
            <a:endParaRPr lang="en-US" altLang="zh-CN" sz="2000" dirty="0"/>
          </a:p>
          <a:p>
            <a:pPr marL="596706" lvl="2" indent="-239106">
              <a:buFont typeface="Arial" pitchFamily="34" charset="0"/>
              <a:buChar char="•"/>
            </a:pPr>
            <a:r>
              <a:rPr lang="en-US" altLang="zh-CN" sz="1800" dirty="0"/>
              <a:t>[LD, LD, ADD, ST], </a:t>
            </a:r>
            <a:r>
              <a:rPr lang="en-US" altLang="zh-CN" sz="1800" dirty="0" err="1"/>
              <a:t>NumThreads</a:t>
            </a:r>
            <a:endParaRPr lang="en-US" altLang="zh-CN" sz="1800" dirty="0"/>
          </a:p>
          <a:p>
            <a:pPr lvl="1"/>
            <a:endParaRPr lang="en-US" altLang="zh-CN" dirty="0"/>
          </a:p>
        </p:txBody>
      </p:sp>
    </p:spTree>
    <p:extLst>
      <p:ext uri="{BB962C8B-B14F-4D97-AF65-F5344CB8AC3E}">
        <p14:creationId xmlns:p14="http://schemas.microsoft.com/office/powerpoint/2010/main" val="1060637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en-US" altLang="zh-CN" dirty="0"/>
              <a:t>2.</a:t>
            </a:r>
            <a:r>
              <a:rPr lang="zh-CN" altLang="en-US" dirty="0"/>
              <a:t> 英伟达生态的</a:t>
            </a:r>
            <a:endParaRPr lang="en-US" altLang="zh-CN" dirty="0"/>
          </a:p>
          <a:p>
            <a:r>
              <a:rPr lang="zh-CN" altLang="en-US" dirty="0"/>
              <a:t>思考点</a:t>
            </a:r>
          </a:p>
        </p:txBody>
      </p:sp>
    </p:spTree>
    <p:extLst>
      <p:ext uri="{BB962C8B-B14F-4D97-AF65-F5344CB8AC3E}">
        <p14:creationId xmlns:p14="http://schemas.microsoft.com/office/powerpoint/2010/main" val="2275268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649FF39-1D55-2840-980F-9EED01A63A03}"/>
              </a:ext>
            </a:extLst>
          </p:cNvPr>
          <p:cNvSpPr>
            <a:spLocks noGrp="1"/>
          </p:cNvSpPr>
          <p:nvPr>
            <p:ph type="title"/>
          </p:nvPr>
        </p:nvSpPr>
        <p:spPr/>
        <p:txBody>
          <a:bodyPr/>
          <a:lstStyle/>
          <a:p>
            <a:r>
              <a:rPr lang="en-US" altLang="zh-CN" dirty="0"/>
              <a:t>SIMT</a:t>
            </a:r>
            <a:r>
              <a:rPr lang="zh-CN" altLang="en-US" dirty="0"/>
              <a:t> 与 </a:t>
            </a:r>
            <a:r>
              <a:rPr lang="en-US" altLang="zh-CN" dirty="0"/>
              <a:t>CUDA</a:t>
            </a:r>
            <a:r>
              <a:rPr lang="zh-CN" altLang="en-US" dirty="0"/>
              <a:t> 的关系</a:t>
            </a:r>
          </a:p>
        </p:txBody>
      </p:sp>
      <p:sp>
        <p:nvSpPr>
          <p:cNvPr id="5" name="内容占位符 4">
            <a:extLst>
              <a:ext uri="{FF2B5EF4-FFF2-40B4-BE49-F238E27FC236}">
                <a16:creationId xmlns:a16="http://schemas.microsoft.com/office/drawing/2014/main" id="{250C6E9A-9B95-B847-B076-FD1309EC84CC}"/>
              </a:ext>
            </a:extLst>
          </p:cNvPr>
          <p:cNvSpPr>
            <a:spLocks noGrp="1"/>
          </p:cNvSpPr>
          <p:nvPr>
            <p:ph sz="half" idx="1"/>
          </p:nvPr>
        </p:nvSpPr>
        <p:spPr/>
        <p:txBody>
          <a:bodyPr/>
          <a:lstStyle/>
          <a:p>
            <a:r>
              <a:rPr lang="zh-CN" altLang="en-US" dirty="0"/>
              <a:t>英伟达在 </a:t>
            </a:r>
            <a:r>
              <a:rPr lang="en-US" altLang="zh-CN" dirty="0"/>
              <a:t>SIMT</a:t>
            </a:r>
            <a:r>
              <a:rPr lang="zh-CN" altLang="en-US" dirty="0"/>
              <a:t> 硬件架构为了维护 </a:t>
            </a:r>
            <a:r>
              <a:rPr lang="en-US" altLang="zh-CN" dirty="0"/>
              <a:t>CUDA</a:t>
            </a:r>
            <a:r>
              <a:rPr lang="zh-CN" altLang="en-US" dirty="0"/>
              <a:t> 生态做出了对架构调整的取舍，因此 </a:t>
            </a:r>
            <a:r>
              <a:rPr lang="en-US" altLang="zh-CN" dirty="0"/>
              <a:t>NV</a:t>
            </a:r>
            <a:r>
              <a:rPr lang="zh-CN" altLang="en-US" dirty="0"/>
              <a:t> 硬件架构针对 </a:t>
            </a:r>
            <a:r>
              <a:rPr lang="en-US" altLang="zh-CN" dirty="0"/>
              <a:t>CUDA</a:t>
            </a:r>
            <a:r>
              <a:rPr lang="zh-CN" altLang="en-US" dirty="0"/>
              <a:t> 具备约束，如保留 </a:t>
            </a:r>
            <a:r>
              <a:rPr lang="en-US" altLang="zh-CN" dirty="0"/>
              <a:t>SM</a:t>
            </a:r>
            <a:r>
              <a:rPr lang="zh-CN" altLang="en-US" dirty="0"/>
              <a:t>、</a:t>
            </a:r>
            <a:r>
              <a:rPr lang="en-US" altLang="zh-CN" dirty="0"/>
              <a:t>Warp</a:t>
            </a:r>
            <a:r>
              <a:rPr lang="zh-CN" altLang="en-US" dirty="0"/>
              <a:t>、</a:t>
            </a:r>
            <a:r>
              <a:rPr lang="en-US" altLang="zh-CN" dirty="0"/>
              <a:t>Thread</a:t>
            </a:r>
            <a:r>
              <a:rPr lang="zh-CN" altLang="en-US" dirty="0"/>
              <a:t> 等多级概念。</a:t>
            </a:r>
            <a:r>
              <a:rPr lang="en-US" altLang="zh-CN" dirty="0"/>
              <a:t>CUDA</a:t>
            </a:r>
            <a:r>
              <a:rPr lang="zh-CN" altLang="en-US" dirty="0"/>
              <a:t> 架构在近年来没有重大的改变，主要是维护编程体系的软件对外抽象易用性。</a:t>
            </a:r>
            <a:endParaRPr lang="en-US" altLang="zh-CN" dirty="0"/>
          </a:p>
          <a:p>
            <a:r>
              <a:rPr lang="en-US" altLang="zh-CN" dirty="0"/>
              <a:t>DSA</a:t>
            </a:r>
            <a:r>
              <a:rPr lang="zh-CN" altLang="en-US" dirty="0"/>
              <a:t> 之所以在硬件架构的指令和设计上激进，并非软件体系做的好，而是在开始并没有太多考虑编程体系的问题，自然没有软硬件协同的架构约束。</a:t>
            </a:r>
          </a:p>
        </p:txBody>
      </p:sp>
    </p:spTree>
    <p:extLst>
      <p:ext uri="{BB962C8B-B14F-4D97-AF65-F5344CB8AC3E}">
        <p14:creationId xmlns:p14="http://schemas.microsoft.com/office/powerpoint/2010/main" val="3757755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3DBB6F0-6627-844A-A53A-1B92590E1EB4}"/>
              </a:ext>
            </a:extLst>
          </p:cNvPr>
          <p:cNvSpPr>
            <a:spLocks noGrp="1"/>
          </p:cNvSpPr>
          <p:nvPr>
            <p:ph type="title"/>
          </p:nvPr>
        </p:nvSpPr>
        <p:spPr/>
        <p:txBody>
          <a:bodyPr/>
          <a:lstStyle/>
          <a:p>
            <a:r>
              <a:rPr lang="en-US" altLang="zh-CN" dirty="0"/>
              <a:t>CUDA</a:t>
            </a:r>
            <a:r>
              <a:rPr lang="zh-CN" altLang="en-US" dirty="0"/>
              <a:t> 解决硬件相关问题</a:t>
            </a:r>
          </a:p>
        </p:txBody>
      </p:sp>
      <p:sp>
        <p:nvSpPr>
          <p:cNvPr id="5" name="内容占位符 4">
            <a:extLst>
              <a:ext uri="{FF2B5EF4-FFF2-40B4-BE49-F238E27FC236}">
                <a16:creationId xmlns:a16="http://schemas.microsoft.com/office/drawing/2014/main" id="{DAF5FF03-5331-2E45-B8A2-90EEDA831322}"/>
              </a:ext>
            </a:extLst>
          </p:cNvPr>
          <p:cNvSpPr>
            <a:spLocks noGrp="1"/>
          </p:cNvSpPr>
          <p:nvPr>
            <p:ph sz="half" idx="1"/>
          </p:nvPr>
        </p:nvSpPr>
        <p:spPr/>
        <p:txBody>
          <a:bodyPr/>
          <a:lstStyle/>
          <a:p>
            <a:r>
              <a:rPr lang="en-US" altLang="zh-CN" dirty="0"/>
              <a:t>CUDA</a:t>
            </a:r>
            <a:r>
              <a:rPr lang="zh-CN" altLang="en-US" dirty="0"/>
              <a:t> 成功之处：通过 </a:t>
            </a:r>
            <a:r>
              <a:rPr lang="en-US" altLang="zh-CN" dirty="0"/>
              <a:t>SIMT</a:t>
            </a:r>
            <a:r>
              <a:rPr lang="zh-CN" altLang="en-US" dirty="0"/>
              <a:t> 架构掩盖了</a:t>
            </a:r>
            <a:r>
              <a:rPr lang="en-US" altLang="zh-CN" dirty="0"/>
              <a:t>1</a:t>
            </a:r>
            <a:r>
              <a:rPr lang="zh-CN" altLang="en-US" dirty="0"/>
              <a:t>）流水编排、</a:t>
            </a:r>
            <a:r>
              <a:rPr lang="en-US" altLang="zh-CN" dirty="0"/>
              <a:t>2</a:t>
            </a:r>
            <a:r>
              <a:rPr lang="zh-CN" altLang="en-US" dirty="0"/>
              <a:t>）并行指令隐藏。</a:t>
            </a:r>
            <a:endParaRPr lang="en-US" altLang="zh-CN" dirty="0"/>
          </a:p>
        </p:txBody>
      </p:sp>
    </p:spTree>
    <p:extLst>
      <p:ext uri="{BB962C8B-B14F-4D97-AF65-F5344CB8AC3E}">
        <p14:creationId xmlns:p14="http://schemas.microsoft.com/office/powerpoint/2010/main" val="52758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4.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20849</TotalTime>
  <Words>1842</Words>
  <Application>Microsoft Macintosh PowerPoint</Application>
  <PresentationFormat>自定义</PresentationFormat>
  <Paragraphs>113</Paragraphs>
  <Slides>32</Slides>
  <Notes>2</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32</vt:i4>
      </vt:variant>
    </vt:vector>
  </HeadingPairs>
  <TitlesOfParts>
    <vt:vector size="47" baseType="lpstr">
      <vt:lpstr>Microsoft YaHei</vt:lpstr>
      <vt:lpstr>Microsoft YaHei</vt:lpstr>
      <vt:lpstr>ACGN-MiaoGB-Flash</vt:lpstr>
      <vt:lpstr>Arial</vt:lpstr>
      <vt:lpstr>Calibri</vt:lpstr>
      <vt:lpstr>Futura Medium</vt:lpstr>
      <vt:lpstr>Gill Sans MT</vt:lpstr>
      <vt:lpstr>Wingdings</vt:lpstr>
      <vt:lpstr>封面页_图片版 </vt:lpstr>
      <vt:lpstr>1_内容Copytext </vt:lpstr>
      <vt:lpstr>5_内容Copytext </vt:lpstr>
      <vt:lpstr>4_内容Copytext </vt:lpstr>
      <vt:lpstr>code01</vt:lpstr>
      <vt:lpstr>1_code01</vt:lpstr>
      <vt:lpstr>结束页</vt:lpstr>
      <vt:lpstr>PowerPoint 演示文稿</vt:lpstr>
      <vt:lpstr>PowerPoint 演示文稿</vt:lpstr>
      <vt:lpstr>PowerPoint 演示文稿</vt:lpstr>
      <vt:lpstr>PowerPoint 演示文稿</vt:lpstr>
      <vt:lpstr>SIMT 、SIMD、SPMT 关系</vt:lpstr>
      <vt:lpstr>SIMD vs. SIMT 执行模式</vt:lpstr>
      <vt:lpstr>PowerPoint 演示文稿</vt:lpstr>
      <vt:lpstr>SIMT 与 CUDA 的关系</vt:lpstr>
      <vt:lpstr>CUDA 解决硬件相关问题</vt:lpstr>
      <vt:lpstr>DSA 硬件架构执行方式</vt:lpstr>
      <vt:lpstr>CUDA 客户能力区分</vt:lpstr>
      <vt:lpstr>深度开发易用性</vt:lpstr>
      <vt:lpstr>PowerPoint 演示文稿</vt:lpstr>
      <vt:lpstr>PowerPoint 演示文稿</vt:lpstr>
      <vt:lpstr>借鉴点1：从硬件设计上解决 SIMD data path 流水编排问题</vt:lpstr>
      <vt:lpstr>借鉴点1：从硬件设计上解决 SIMD data path 流水编排问题</vt:lpstr>
      <vt:lpstr>PowerPoint 演示文稿</vt:lpstr>
      <vt:lpstr>借鉴点2：增加 SIMT 前端硬件</vt:lpstr>
      <vt:lpstr>借鉴点2：增加 SIMT 前端硬件</vt:lpstr>
      <vt:lpstr>借鉴点2：增加 SIMT 前端硬件</vt:lpstr>
      <vt:lpstr>PowerPoint 演示文稿</vt:lpstr>
      <vt:lpstr>借鉴点3：分支预测机制</vt:lpstr>
      <vt:lpstr>线程在 Warp-base SIMD 可以执行不同的分支</vt:lpstr>
      <vt:lpstr>SIMT 的控制流问题</vt:lpstr>
      <vt:lpstr>动态Warp Formation/Merging</vt:lpstr>
      <vt:lpstr>动态 Warp Formation/Merging</vt:lpstr>
      <vt:lpstr>Dynamic Warp Formation Example</vt:lpstr>
      <vt:lpstr>PowerPoint 演示文稿</vt:lpstr>
      <vt:lpstr>借鉴点4：提供便利的host、device交互方式</vt:lpstr>
      <vt:lpstr>借鉴点4：开发编程易用性</vt:lpstr>
      <vt:lpstr>思考</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6486</cp:revision>
  <dcterms:created xsi:type="dcterms:W3CDTF">2020-08-28T08:44:19Z</dcterms:created>
  <dcterms:modified xsi:type="dcterms:W3CDTF">2023-12-12T15:09:42Z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