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9"/>
  </p:notesMasterIdLst>
  <p:handoutMasterIdLst>
    <p:handoutMasterId r:id="rId20"/>
  </p:handoutMasterIdLst>
  <p:sldIdLst>
    <p:sldId id="693" r:id="rId7"/>
    <p:sldId id="716" r:id="rId8"/>
    <p:sldId id="712" r:id="rId9"/>
    <p:sldId id="730" r:id="rId10"/>
    <p:sldId id="728" r:id="rId11"/>
    <p:sldId id="724" r:id="rId12"/>
    <p:sldId id="719" r:id="rId13"/>
    <p:sldId id="726" r:id="rId14"/>
    <p:sldId id="727" r:id="rId15"/>
    <p:sldId id="729" r:id="rId16"/>
    <p:sldId id="723" r:id="rId17"/>
    <p:sldId id="680" r:id="rId18"/>
  </p:sldIdLst>
  <p:sldSz cx="12196763" cy="6858000"/>
  <p:notesSz cx="6805613" cy="9939338"/>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93C"/>
    <a:srgbClr val="FFFFFF"/>
    <a:srgbClr val="C00000"/>
    <a:srgbClr val="384056"/>
    <a:srgbClr val="FFB8B8"/>
    <a:srgbClr val="FFF3D7"/>
    <a:srgbClr val="FFC000"/>
    <a:srgbClr val="DBF2FF"/>
    <a:srgbClr val="C5E5FF"/>
    <a:srgbClr val="2D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autoAdjust="0"/>
    <p:restoredTop sz="91209" autoAdjust="0"/>
  </p:normalViewPr>
  <p:slideViewPr>
    <p:cSldViewPr showGuides="1">
      <p:cViewPr varScale="1">
        <p:scale>
          <a:sx n="111" d="100"/>
          <a:sy n="111" d="100"/>
        </p:scale>
        <p:origin x="240" y="192"/>
      </p:cViewPr>
      <p:guideLst>
        <p:guide orient="horz" pos="407"/>
        <p:guide orient="horz" pos="708"/>
        <p:guide orient="horz" pos="829"/>
        <p:guide orient="horz" pos="2824"/>
        <p:guide orient="horz" pos="3973"/>
        <p:guide pos="7048"/>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2022/10/4</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3</a:t>
            </a:fld>
            <a:endParaRPr lang="zh-CN" altLang="en-US"/>
          </a:p>
        </p:txBody>
      </p:sp>
    </p:spTree>
    <p:extLst>
      <p:ext uri="{BB962C8B-B14F-4D97-AF65-F5344CB8AC3E}">
        <p14:creationId xmlns:p14="http://schemas.microsoft.com/office/powerpoint/2010/main" val="341979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4</a:t>
            </a:fld>
            <a:endParaRPr lang="zh-CN" altLang="en-US"/>
          </a:p>
        </p:txBody>
      </p:sp>
    </p:spTree>
    <p:extLst>
      <p:ext uri="{BB962C8B-B14F-4D97-AF65-F5344CB8AC3E}">
        <p14:creationId xmlns:p14="http://schemas.microsoft.com/office/powerpoint/2010/main" val="427739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5</a:t>
            </a:fld>
            <a:endParaRPr lang="zh-CN" altLang="en-US"/>
          </a:p>
        </p:txBody>
      </p:sp>
    </p:spTree>
    <p:extLst>
      <p:ext uri="{BB962C8B-B14F-4D97-AF65-F5344CB8AC3E}">
        <p14:creationId xmlns:p14="http://schemas.microsoft.com/office/powerpoint/2010/main" val="239549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11</a:t>
            </a:fld>
            <a:endParaRPr lang="zh-CN" altLang="en-US"/>
          </a:p>
        </p:txBody>
      </p:sp>
    </p:spTree>
    <p:extLst>
      <p:ext uri="{BB962C8B-B14F-4D97-AF65-F5344CB8AC3E}">
        <p14:creationId xmlns:p14="http://schemas.microsoft.com/office/powerpoint/2010/main" val="233102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12</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12</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413" y="1988840"/>
            <a:ext cx="9362384" cy="2207832"/>
          </a:xfrm>
          <a:solidFill>
            <a:srgbClr val="FFFFFF">
              <a:alpha val="50196"/>
            </a:srgbClr>
          </a:solidFill>
        </p:spPr>
        <p:txBody>
          <a:bodyPr/>
          <a:lstStyle/>
          <a:p>
            <a:pPr>
              <a:lnSpc>
                <a:spcPct val="100000"/>
              </a:lnSpc>
            </a:pPr>
            <a:r>
              <a:rPr lang="zh-CN" altLang="en-US" sz="9600" dirty="0"/>
              <a:t>挑战与未来</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50912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Future</a:t>
            </a: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1422184"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可</a:t>
            </a:r>
            <a:r>
              <a:rPr lang="zh-CN" altLang="en-US" sz="2400" b="1">
                <a:solidFill>
                  <a:srgbClr val="34393C"/>
                </a:solidFill>
                <a:latin typeface="+mj-ea"/>
                <a:ea typeface="+mj-ea"/>
                <a:cs typeface="Apple Symbols" panose="02000000000000000000" pitchFamily="2" charset="-79"/>
              </a:rPr>
              <a:t>微编程</a:t>
            </a:r>
            <a:endParaRPr lang="en-US" altLang="zh-CN" sz="2400" b="1" dirty="0">
              <a:solidFill>
                <a:srgbClr val="34393C"/>
              </a:solidFill>
              <a:latin typeface="+mj-ea"/>
              <a:ea typeface="+mj-ea"/>
              <a:cs typeface="Apple Symbols" panose="02000000000000000000" pitchFamily="2" charset="-79"/>
            </a:endParaRPr>
          </a:p>
        </p:txBody>
      </p:sp>
      <p:sp>
        <p:nvSpPr>
          <p:cNvPr id="3" name="矩形 2">
            <a:extLst>
              <a:ext uri="{FF2B5EF4-FFF2-40B4-BE49-F238E27FC236}">
                <a16:creationId xmlns:a16="http://schemas.microsoft.com/office/drawing/2014/main" id="{4C3F490D-3BD7-B346-987E-F88E888C95E8}"/>
              </a:ext>
            </a:extLst>
          </p:cNvPr>
          <p:cNvSpPr/>
          <p:nvPr/>
        </p:nvSpPr>
        <p:spPr>
          <a:xfrm>
            <a:off x="1201837" y="2132856"/>
            <a:ext cx="6120680" cy="1253613"/>
          </a:xfrm>
          <a:prstGeom prst="rect">
            <a:avLst/>
          </a:prstGeom>
        </p:spPr>
        <p:txBody>
          <a:bodyPr wrap="square">
            <a:spAutoFit/>
          </a:bodyPr>
          <a:lstStyle/>
          <a:p>
            <a:pPr>
              <a:lnSpc>
                <a:spcPct val="130000"/>
              </a:lnSpc>
            </a:pPr>
            <a:r>
              <a:rPr lang="zh-CN" altLang="en-US" sz="2000" dirty="0">
                <a:solidFill>
                  <a:srgbClr val="34393C"/>
                </a:solidFill>
                <a:latin typeface="+mj-ea"/>
                <a:ea typeface="+mj-ea"/>
                <a:cs typeface="Apple Symbols" panose="02000000000000000000" pitchFamily="2" charset="-79"/>
              </a:rPr>
              <a:t>将自动微分技术与语言设计、编译器 </a:t>
            </a:r>
            <a:r>
              <a:rPr lang="en-US" altLang="zh-CN" sz="2000" dirty="0">
                <a:solidFill>
                  <a:srgbClr val="34393C"/>
                </a:solidFill>
                <a:latin typeface="+mj-ea"/>
                <a:ea typeface="+mj-ea"/>
                <a:cs typeface="Apple Symbols" panose="02000000000000000000" pitchFamily="2" charset="-79"/>
              </a:rPr>
              <a:t>/ </a:t>
            </a:r>
            <a:r>
              <a:rPr lang="zh-CN" altLang="en-US" sz="2000" dirty="0">
                <a:solidFill>
                  <a:srgbClr val="34393C"/>
                </a:solidFill>
                <a:latin typeface="+mj-ea"/>
                <a:ea typeface="+mj-ea"/>
                <a:cs typeface="Apple Symbols" panose="02000000000000000000" pitchFamily="2" charset="-79"/>
              </a:rPr>
              <a:t>解释器甚至 </a:t>
            </a:r>
            <a:r>
              <a:rPr lang="en-US" altLang="zh-CN" sz="2000" dirty="0">
                <a:solidFill>
                  <a:srgbClr val="34393C"/>
                </a:solidFill>
                <a:latin typeface="+mj-ea"/>
                <a:ea typeface="+mj-ea"/>
                <a:cs typeface="Apple Symbols" panose="02000000000000000000" pitchFamily="2" charset="-79"/>
              </a:rPr>
              <a:t>IDE </a:t>
            </a:r>
            <a:r>
              <a:rPr lang="zh-CN" altLang="en-US" sz="2000" dirty="0">
                <a:solidFill>
                  <a:srgbClr val="34393C"/>
                </a:solidFill>
                <a:latin typeface="+mj-ea"/>
                <a:ea typeface="+mj-ea"/>
                <a:cs typeface="Apple Symbols" panose="02000000000000000000" pitchFamily="2" charset="-79"/>
              </a:rPr>
              <a:t>等工具链等深度融合，将微分作为语言中</a:t>
            </a:r>
            <a:r>
              <a:rPr lang="en-US" altLang="zh-CN" sz="2000" dirty="0">
                <a:solidFill>
                  <a:srgbClr val="34393C"/>
                </a:solidFill>
                <a:latin typeface="+mj-ea"/>
                <a:ea typeface="+mj-ea"/>
                <a:cs typeface="Apple Symbols" panose="02000000000000000000" pitchFamily="2" charset="-79"/>
              </a:rPr>
              <a:t>first-class feature</a:t>
            </a:r>
            <a:endParaRPr lang="zh-CN" altLang="en-US" sz="2000" dirty="0">
              <a:solidFill>
                <a:srgbClr val="34393C"/>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51268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自动微分挑战主要集中在易用性和性能两方面</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易用性受限于控制流、数据类型等语言特性以外，还受限于领域需求</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性能主要以程序表达与微分表达结合，编译，甚至高阶</a:t>
            </a:r>
            <a:r>
              <a:rPr lang="zh-CN" altLang="en-US" sz="2000">
                <a:solidFill>
                  <a:srgbClr val="384056"/>
                </a:solidFill>
              </a:rPr>
              <a:t>微分等引起</a:t>
            </a:r>
            <a:endParaRPr lang="zh-CN" altLang="en-US" sz="2000" dirty="0">
              <a:solidFill>
                <a:srgbClr val="384056"/>
              </a:solidFill>
            </a:endParaRPr>
          </a:p>
        </p:txBody>
      </p:sp>
    </p:spTree>
    <p:extLst>
      <p:ext uri="{BB962C8B-B14F-4D97-AF65-F5344CB8AC3E}">
        <p14:creationId xmlns:p14="http://schemas.microsoft.com/office/powerpoint/2010/main" val="180041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chemeClr val="bg2"/>
                </a:solidFill>
              </a:rPr>
              <a:t>微分基本概念：数值微分 </a:t>
            </a:r>
            <a:r>
              <a:rPr lang="en-US" altLang="zh-CN" sz="2000" dirty="0">
                <a:solidFill>
                  <a:schemeClr val="bg2"/>
                </a:solidFill>
              </a:rPr>
              <a:t>-</a:t>
            </a:r>
            <a:r>
              <a:rPr lang="zh-CN" altLang="en-US" sz="2000" dirty="0">
                <a:solidFill>
                  <a:schemeClr val="bg2"/>
                </a:solidFill>
              </a:rPr>
              <a:t> 符号微分 </a:t>
            </a:r>
            <a:r>
              <a:rPr lang="en-US" altLang="zh-CN" sz="2000" dirty="0">
                <a:solidFill>
                  <a:schemeClr val="bg2"/>
                </a:solidFill>
              </a:rPr>
              <a:t>-</a:t>
            </a:r>
            <a:r>
              <a:rPr lang="zh-CN" altLang="en-US" sz="2000" dirty="0">
                <a:solidFill>
                  <a:schemeClr val="bg2"/>
                </a:solidFill>
              </a:rPr>
              <a:t> 自动微分</a:t>
            </a:r>
            <a:endParaRPr lang="en-US" altLang="zh-CN" sz="2000" dirty="0">
              <a:solidFill>
                <a:schemeClr val="bg2"/>
              </a:solidFill>
            </a:endParaRPr>
          </a:p>
          <a:p>
            <a:pPr lvl="1"/>
            <a:r>
              <a:rPr lang="zh-CN" altLang="en-US" sz="2000" dirty="0">
                <a:solidFill>
                  <a:schemeClr val="bg2"/>
                </a:solidFill>
              </a:rPr>
              <a:t>自动微分模式：前向微分 </a:t>
            </a:r>
            <a:r>
              <a:rPr lang="en-US" altLang="zh-CN" sz="2000" dirty="0">
                <a:solidFill>
                  <a:schemeClr val="bg2"/>
                </a:solidFill>
              </a:rPr>
              <a:t>–</a:t>
            </a:r>
            <a:r>
              <a:rPr lang="zh-CN" altLang="en-US" sz="2000" dirty="0">
                <a:solidFill>
                  <a:schemeClr val="bg2"/>
                </a:solidFill>
              </a:rPr>
              <a:t> 后向微分 </a:t>
            </a:r>
            <a:r>
              <a:rPr lang="en-US" altLang="zh-CN" sz="2000" dirty="0">
                <a:solidFill>
                  <a:schemeClr val="bg2"/>
                </a:solidFill>
              </a:rPr>
              <a:t>–</a:t>
            </a:r>
            <a:r>
              <a:rPr lang="zh-CN" altLang="en-US" sz="2000" dirty="0">
                <a:solidFill>
                  <a:schemeClr val="bg2"/>
                </a:solidFill>
              </a:rPr>
              <a:t> 雅克比原理</a:t>
            </a:r>
            <a:endParaRPr lang="en-US" altLang="zh-CN" sz="2000" dirty="0">
              <a:solidFill>
                <a:schemeClr val="bg2"/>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rgbClr val="34393C"/>
                </a:solidFill>
              </a:rPr>
              <a:t>自动微分的挑战与未来</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endParaRPr lang="zh-CN" altLang="en-US" dirty="0">
              <a:latin typeface="+mj-ea"/>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9CBAF653-106B-584F-9544-E4D3D5B8BABB}"/>
                  </a:ext>
                </a:extLst>
              </p:cNvPr>
              <p:cNvSpPr txBox="1"/>
              <p:nvPr/>
            </p:nvSpPr>
            <p:spPr>
              <a:xfrm>
                <a:off x="978079" y="3429000"/>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978079" y="3429000"/>
                <a:ext cx="4178601" cy="1188000"/>
              </a:xfrm>
              <a:prstGeom prst="rect">
                <a:avLst/>
              </a:prstGeom>
              <a:blipFill>
                <a:blip r:embed="rId3"/>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0755FE27-AB34-3843-A188-831DFF92C6BD}"/>
              </a:ext>
            </a:extLst>
          </p:cNvPr>
          <p:cNvSpPr/>
          <p:nvPr/>
        </p:nvSpPr>
        <p:spPr>
          <a:xfrm>
            <a:off x="6309158" y="3429000"/>
            <a:ext cx="5256234"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f(x):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for</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i</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to</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4</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p:txBody>
      </p:sp>
      <p:pic>
        <p:nvPicPr>
          <p:cNvPr id="17" name="图片 16">
            <a:extLst>
              <a:ext uri="{FF2B5EF4-FFF2-40B4-BE49-F238E27FC236}">
                <a16:creationId xmlns:a16="http://schemas.microsoft.com/office/drawing/2014/main" id="{15B8D96A-87DA-584D-95CC-C09D6C4C132D}"/>
              </a:ext>
            </a:extLst>
          </p:cNvPr>
          <p:cNvPicPr>
            <a:picLocks noChangeAspect="1"/>
          </p:cNvPicPr>
          <p:nvPr/>
        </p:nvPicPr>
        <p:blipFill>
          <a:blip r:embed="rId4"/>
          <a:stretch>
            <a:fillRect/>
          </a:stretch>
        </p:blipFill>
        <p:spPr>
          <a:xfrm rot="16200000">
            <a:off x="5739610" y="3738550"/>
            <a:ext cx="143347" cy="604104"/>
          </a:xfrm>
          <a:prstGeom prst="rect">
            <a:avLst/>
          </a:prstGeom>
        </p:spPr>
      </p:pic>
      <p:sp>
        <p:nvSpPr>
          <p:cNvPr id="3" name="矩形 2">
            <a:extLst>
              <a:ext uri="{FF2B5EF4-FFF2-40B4-BE49-F238E27FC236}">
                <a16:creationId xmlns:a16="http://schemas.microsoft.com/office/drawing/2014/main" id="{84B9DAF9-8D83-8D4F-883A-6A7A399C777F}"/>
              </a:ext>
            </a:extLst>
          </p:cNvPr>
          <p:cNvSpPr/>
          <p:nvPr/>
        </p:nvSpPr>
        <p:spPr>
          <a:xfrm>
            <a:off x="940933" y="2042830"/>
            <a:ext cx="4178601"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121212"/>
                </a:solidFill>
                <a:latin typeface="+mj-ea"/>
                <a:ea typeface="+mj-ea"/>
              </a:rPr>
              <a:t>理想中的自动微分是对</a:t>
            </a:r>
            <a:r>
              <a:rPr lang="zh-CN" altLang="en-US" b="1" dirty="0">
                <a:solidFill>
                  <a:srgbClr val="121212"/>
                </a:solidFill>
                <a:latin typeface="+mj-ea"/>
                <a:ea typeface="+mj-ea"/>
              </a:rPr>
              <a:t>数学表达</a:t>
            </a:r>
            <a:r>
              <a:rPr lang="zh-CN" altLang="en-US" dirty="0">
                <a:solidFill>
                  <a:srgbClr val="121212"/>
                </a:solidFill>
                <a:latin typeface="+mj-ea"/>
                <a:ea typeface="+mj-ea"/>
              </a:rPr>
              <a:t>的分解、微分和组合过程</a:t>
            </a:r>
          </a:p>
        </p:txBody>
      </p:sp>
      <p:sp>
        <p:nvSpPr>
          <p:cNvPr id="4" name="矩形 3">
            <a:extLst>
              <a:ext uri="{FF2B5EF4-FFF2-40B4-BE49-F238E27FC236}">
                <a16:creationId xmlns:a16="http://schemas.microsoft.com/office/drawing/2014/main" id="{48C9B3CF-AAE4-C540-8ED8-D3A05123AC09}"/>
              </a:ext>
            </a:extLst>
          </p:cNvPr>
          <p:cNvSpPr/>
          <p:nvPr/>
        </p:nvSpPr>
        <p:spPr>
          <a:xfrm>
            <a:off x="6602437" y="2045845"/>
            <a:ext cx="4353124" cy="8713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121212"/>
                </a:solidFill>
                <a:latin typeface="+mj-ea"/>
                <a:ea typeface="+mj-ea"/>
              </a:rPr>
              <a:t>实际中的自动微分是对</a:t>
            </a:r>
            <a:r>
              <a:rPr lang="zh-CN" altLang="en-US" b="1" dirty="0">
                <a:solidFill>
                  <a:srgbClr val="121212"/>
                </a:solidFill>
                <a:latin typeface="+mj-ea"/>
                <a:ea typeface="+mj-ea"/>
              </a:rPr>
              <a:t>程序表达</a:t>
            </a:r>
            <a:r>
              <a:rPr lang="zh-CN" altLang="en-US" dirty="0">
                <a:solidFill>
                  <a:srgbClr val="121212"/>
                </a:solidFill>
                <a:latin typeface="+mj-ea"/>
                <a:ea typeface="+mj-ea"/>
              </a:rPr>
              <a:t>的分解、微分和组合过程</a:t>
            </a:r>
          </a:p>
        </p:txBody>
      </p:sp>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r>
              <a:rPr lang="zh-CN" altLang="en-US" dirty="0"/>
              <a:t> </a:t>
            </a:r>
            <a:r>
              <a:rPr lang="en-US" altLang="zh-CN" dirty="0"/>
              <a:t>(I)</a:t>
            </a:r>
            <a:endParaRPr lang="zh-CN" altLang="en-US" dirty="0">
              <a:latin typeface="+mj-ea"/>
            </a:endParaRPr>
          </a:p>
        </p:txBody>
      </p:sp>
      <p:sp>
        <p:nvSpPr>
          <p:cNvPr id="6" name="矩形 5">
            <a:extLst>
              <a:ext uri="{FF2B5EF4-FFF2-40B4-BE49-F238E27FC236}">
                <a16:creationId xmlns:a16="http://schemas.microsoft.com/office/drawing/2014/main" id="{7919D942-E00C-1445-A79B-559147232872}"/>
              </a:ext>
            </a:extLst>
          </p:cNvPr>
          <p:cNvSpPr/>
          <p:nvPr/>
        </p:nvSpPr>
        <p:spPr>
          <a:xfrm>
            <a:off x="622980" y="1472706"/>
            <a:ext cx="1980029" cy="400110"/>
          </a:xfrm>
          <a:prstGeom prst="rect">
            <a:avLst/>
          </a:prstGeom>
        </p:spPr>
        <p:txBody>
          <a:bodyPr wrap="none">
            <a:spAutoFit/>
          </a:bodyPr>
          <a:lstStyle/>
          <a:p>
            <a:r>
              <a:rPr lang="zh-CN" altLang="en-US" sz="2000" b="1" dirty="0">
                <a:solidFill>
                  <a:srgbClr val="34393C"/>
                </a:solidFill>
                <a:latin typeface="+mj-ea"/>
                <a:ea typeface="+mj-ea"/>
              </a:rPr>
              <a:t>控制流表达问题</a:t>
            </a:r>
            <a:endParaRPr lang="en-US" altLang="zh-CN" sz="2000" b="1" dirty="0">
              <a:solidFill>
                <a:srgbClr val="34393C"/>
              </a:solidFill>
              <a:latin typeface="+mj-ea"/>
              <a:ea typeface="+mj-ea"/>
              <a:cs typeface="Apple Symbols" panose="02000000000000000000" pitchFamily="2" charset="-79"/>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9CBAF653-106B-584F-9544-E4D3D5B8BABB}"/>
                  </a:ext>
                </a:extLst>
              </p:cNvPr>
              <p:cNvSpPr txBox="1"/>
              <p:nvPr/>
            </p:nvSpPr>
            <p:spPr>
              <a:xfrm>
                <a:off x="810073" y="1969489"/>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810073" y="1969489"/>
                <a:ext cx="4178601" cy="1188000"/>
              </a:xfrm>
              <a:prstGeom prst="rect">
                <a:avLst/>
              </a:prstGeom>
              <a:blipFill>
                <a:blip r:embed="rId3"/>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0755FE27-AB34-3843-A188-831DFF92C6BD}"/>
              </a:ext>
            </a:extLst>
          </p:cNvPr>
          <p:cNvSpPr/>
          <p:nvPr/>
        </p:nvSpPr>
        <p:spPr>
          <a:xfrm>
            <a:off x="6141152" y="1969489"/>
            <a:ext cx="5256234"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f(x):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for</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i</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to</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4</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p:txBody>
      </p:sp>
      <p:pic>
        <p:nvPicPr>
          <p:cNvPr id="17" name="图片 16">
            <a:extLst>
              <a:ext uri="{FF2B5EF4-FFF2-40B4-BE49-F238E27FC236}">
                <a16:creationId xmlns:a16="http://schemas.microsoft.com/office/drawing/2014/main" id="{15B8D96A-87DA-584D-95CC-C09D6C4C132D}"/>
              </a:ext>
            </a:extLst>
          </p:cNvPr>
          <p:cNvPicPr>
            <a:picLocks noChangeAspect="1"/>
          </p:cNvPicPr>
          <p:nvPr/>
        </p:nvPicPr>
        <p:blipFill>
          <a:blip r:embed="rId4"/>
          <a:stretch>
            <a:fillRect/>
          </a:stretch>
        </p:blipFill>
        <p:spPr>
          <a:xfrm rot="16200000">
            <a:off x="5571604" y="2279039"/>
            <a:ext cx="143347" cy="604104"/>
          </a:xfrm>
          <a:prstGeom prst="rect">
            <a:avLst/>
          </a:prstGeom>
        </p:spPr>
      </p:pic>
      <p:sp>
        <p:nvSpPr>
          <p:cNvPr id="18" name="矩形 17">
            <a:extLst>
              <a:ext uri="{FF2B5EF4-FFF2-40B4-BE49-F238E27FC236}">
                <a16:creationId xmlns:a16="http://schemas.microsoft.com/office/drawing/2014/main" id="{DF63F942-816B-9943-89D7-C96A0051B710}"/>
              </a:ext>
            </a:extLst>
          </p:cNvPr>
          <p:cNvSpPr/>
          <p:nvPr/>
        </p:nvSpPr>
        <p:spPr>
          <a:xfrm>
            <a:off x="623169" y="4127736"/>
            <a:ext cx="1723549" cy="400110"/>
          </a:xfrm>
          <a:prstGeom prst="rect">
            <a:avLst/>
          </a:prstGeom>
        </p:spPr>
        <p:txBody>
          <a:bodyPr wrap="none">
            <a:spAutoFit/>
          </a:bodyPr>
          <a:lstStyle/>
          <a:p>
            <a:r>
              <a:rPr lang="zh-CN" altLang="en-US" sz="2000" b="1" dirty="0">
                <a:solidFill>
                  <a:srgbClr val="34393C"/>
                </a:solidFill>
                <a:latin typeface="+mj-ea"/>
                <a:ea typeface="+mj-ea"/>
              </a:rPr>
              <a:t>复杂数据类型</a:t>
            </a:r>
            <a:endParaRPr lang="en-US" altLang="zh-CN" sz="2000" b="1" dirty="0">
              <a:solidFill>
                <a:srgbClr val="34393C"/>
              </a:solidFill>
              <a:latin typeface="+mj-ea"/>
              <a:ea typeface="+mj-ea"/>
              <a:cs typeface="Apple Symbols" panose="02000000000000000000" pitchFamily="2" charset="-79"/>
            </a:endParaRP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309BB79A-09D2-2D4F-B244-EE249B8764AD}"/>
                  </a:ext>
                </a:extLst>
              </p:cNvPr>
              <p:cNvSpPr txBox="1"/>
              <p:nvPr/>
            </p:nvSpPr>
            <p:spPr>
              <a:xfrm>
                <a:off x="790046" y="4654876"/>
                <a:ext cx="4178601" cy="1061829"/>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r>
                        <m:rPr>
                          <m:sty m:val="p"/>
                        </m:rPr>
                        <a:rPr kumimoji="1" lang="en-US" altLang="zh-CN" sz="1400" i="1" smtClean="0">
                          <a:solidFill>
                            <a:srgbClr val="384056"/>
                          </a:solidFill>
                          <a:latin typeface="Cambria Math" panose="02040503050406030204" pitchFamily="18" charset="0"/>
                        </a:rPr>
                        <m:t>d</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p:sp>
            <p:nvSpPr>
              <p:cNvPr id="19" name="文本框 18">
                <a:extLst>
                  <a:ext uri="{FF2B5EF4-FFF2-40B4-BE49-F238E27FC236}">
                    <a16:creationId xmlns:a16="http://schemas.microsoft.com/office/drawing/2014/main" id="{309BB79A-09D2-2D4F-B244-EE249B8764AD}"/>
                  </a:ext>
                </a:extLst>
              </p:cNvPr>
              <p:cNvSpPr txBox="1">
                <a:spLocks noRot="1" noChangeAspect="1" noMove="1" noResize="1" noEditPoints="1" noAdjustHandles="1" noChangeArrowheads="1" noChangeShapeType="1" noTextEdit="1"/>
              </p:cNvSpPr>
              <p:nvPr/>
            </p:nvSpPr>
            <p:spPr>
              <a:xfrm>
                <a:off x="790046" y="4654876"/>
                <a:ext cx="4178601" cy="1061829"/>
              </a:xfrm>
              <a:prstGeom prst="rect">
                <a:avLst/>
              </a:prstGeom>
              <a:blipFill>
                <a:blip r:embed="rId5"/>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360B153E-3A4B-B442-B567-AAEBE537CF91}"/>
              </a:ext>
            </a:extLst>
          </p:cNvPr>
          <p:cNvSpPr/>
          <p:nvPr/>
        </p:nvSpPr>
        <p:spPr>
          <a:xfrm>
            <a:off x="6145384" y="4631792"/>
            <a:ext cx="5311510" cy="1107996"/>
          </a:xfrm>
          <a:prstGeom prst="rect">
            <a:avLst/>
          </a:prstGeom>
          <a:solidFill>
            <a:schemeClr val="accent6">
              <a:lumMod val="20000"/>
              <a:lumOff val="80000"/>
            </a:schemeClr>
          </a:solidFill>
          <a:ln>
            <a:noFill/>
          </a:ln>
        </p:spPr>
        <p:txBody>
          <a:bodyPr wrap="square">
            <a:spAutoFit/>
          </a:bodyPr>
          <a:lstStyle/>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&lt;</a:t>
            </a:r>
            <a:r>
              <a:rPr kumimoji="1" lang="en-US" altLang="zh-CN" sz="1400" dirty="0" err="1">
                <a:solidFill>
                  <a:srgbClr val="384056"/>
                </a:solidFill>
                <a:latin typeface="Consolas" panose="020B0609020204030204" pitchFamily="49" charset="0"/>
                <a:cs typeface="Consolas" panose="020B0609020204030204" pitchFamily="49" charset="0"/>
              </a:rPr>
              <a:t>aexp</a:t>
            </a:r>
            <a:r>
              <a:rPr kumimoji="1" lang="en-US" altLang="zh-CN" sz="1400" dirty="0">
                <a:solidFill>
                  <a:srgbClr val="384056"/>
                </a:solidFill>
                <a:latin typeface="Consolas" panose="020B0609020204030204" pitchFamily="49" charset="0"/>
                <a:cs typeface="Consolas" panose="020B0609020204030204" pitchFamily="49" charset="0"/>
              </a:rPr>
              <a:t>&gt; ::= NUMBER | STRING | VAR | BOOLEAN | PRIMO</a:t>
            </a:r>
            <a:r>
              <a:rPr lang="en-US" altLang="zh-CN" sz="1400" dirty="0"/>
              <a:t>P</a:t>
            </a:r>
          </a:p>
          <a:p>
            <a:pPr>
              <a:lnSpc>
                <a:spcPct val="120000"/>
              </a:lnSpc>
              <a:buNone/>
            </a:pPr>
            <a:endParaRPr lang="en-US" altLang="zh-CN" sz="1400" dirty="0"/>
          </a:p>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Python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[List,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Enum</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Tuple,</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Dict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DefaultDict</a:t>
            </a:r>
            <a:r>
              <a:rPr kumimoji="1" lang="en-US" altLang="zh-CN" sz="1400" dirty="0">
                <a:solidFill>
                  <a:srgbClr val="384056"/>
                </a:solidFill>
                <a:latin typeface="Consolas" panose="020B0609020204030204" pitchFamily="49" charset="0"/>
                <a:cs typeface="Consolas" panose="020B0609020204030204" pitchFamily="49" charset="0"/>
              </a:rPr>
              <a:t>]</a:t>
            </a:r>
          </a:p>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C++</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en-US" altLang="zh-CN" sz="1400" dirty="0" err="1">
                <a:solidFill>
                  <a:srgbClr val="384056"/>
                </a:solidFill>
                <a:latin typeface="Consolas" panose="020B0609020204030204" pitchFamily="49" charset="0"/>
                <a:cs typeface="Consolas" panose="020B0609020204030204" pitchFamily="49" charset="0"/>
              </a:rPr>
              <a:t>size_t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whcar_t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enum</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struct ,</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STL::list]</a:t>
            </a:r>
          </a:p>
        </p:txBody>
      </p:sp>
      <p:pic>
        <p:nvPicPr>
          <p:cNvPr id="22" name="图片 21">
            <a:extLst>
              <a:ext uri="{FF2B5EF4-FFF2-40B4-BE49-F238E27FC236}">
                <a16:creationId xmlns:a16="http://schemas.microsoft.com/office/drawing/2014/main" id="{F7661B25-51AA-0F4D-BAD6-FC9D4EFA9B2E}"/>
              </a:ext>
            </a:extLst>
          </p:cNvPr>
          <p:cNvPicPr>
            <a:picLocks noChangeAspect="1"/>
          </p:cNvPicPr>
          <p:nvPr/>
        </p:nvPicPr>
        <p:blipFill>
          <a:blip r:embed="rId4"/>
          <a:stretch>
            <a:fillRect/>
          </a:stretch>
        </p:blipFill>
        <p:spPr>
          <a:xfrm rot="16200000">
            <a:off x="5566593" y="4889016"/>
            <a:ext cx="143347" cy="604104"/>
          </a:xfrm>
          <a:prstGeom prst="rect">
            <a:avLst/>
          </a:prstGeom>
        </p:spPr>
      </p:pic>
      <p:sp>
        <p:nvSpPr>
          <p:cNvPr id="4" name="矩形 3">
            <a:extLst>
              <a:ext uri="{FF2B5EF4-FFF2-40B4-BE49-F238E27FC236}">
                <a16:creationId xmlns:a16="http://schemas.microsoft.com/office/drawing/2014/main" id="{D10EF787-FEB3-E846-AE08-10C618892456}"/>
              </a:ext>
            </a:extLst>
          </p:cNvPr>
          <p:cNvSpPr/>
          <p:nvPr/>
        </p:nvSpPr>
        <p:spPr>
          <a:xfrm>
            <a:off x="2139633" y="3275692"/>
            <a:ext cx="7601372" cy="369332"/>
          </a:xfrm>
          <a:prstGeom prst="rect">
            <a:avLst/>
          </a:prstGeom>
        </p:spPr>
        <p:txBody>
          <a:bodyPr wrap="square">
            <a:spAutoFit/>
          </a:bodyPr>
          <a:lstStyle/>
          <a:p>
            <a:r>
              <a:rPr lang="zh-CN" altLang="en-US" dirty="0">
                <a:solidFill>
                  <a:srgbClr val="34393C"/>
                </a:solidFill>
                <a:latin typeface="+mj-ea"/>
                <a:ea typeface="+mj-ea"/>
              </a:rPr>
              <a:t>识别程序表达中用于计算控制流的运算部分，并将其排除在微分过程外</a:t>
            </a:r>
          </a:p>
        </p:txBody>
      </p:sp>
    </p:spTree>
    <p:extLst>
      <p:ext uri="{BB962C8B-B14F-4D97-AF65-F5344CB8AC3E}">
        <p14:creationId xmlns:p14="http://schemas.microsoft.com/office/powerpoint/2010/main" val="562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r>
              <a:rPr lang="zh-CN" altLang="en-US" dirty="0"/>
              <a:t> </a:t>
            </a:r>
            <a:r>
              <a:rPr lang="en-US" altLang="zh-CN" dirty="0"/>
              <a:t>(II)</a:t>
            </a:r>
            <a:endParaRPr lang="zh-CN" altLang="en-US" dirty="0">
              <a:latin typeface="+mj-ea"/>
            </a:endParaRPr>
          </a:p>
        </p:txBody>
      </p:sp>
      <p:sp>
        <p:nvSpPr>
          <p:cNvPr id="23" name="矩形 22">
            <a:extLst>
              <a:ext uri="{FF2B5EF4-FFF2-40B4-BE49-F238E27FC236}">
                <a16:creationId xmlns:a16="http://schemas.microsoft.com/office/drawing/2014/main" id="{0F87DA78-2CE6-9844-807D-6F77FA150D8C}"/>
              </a:ext>
            </a:extLst>
          </p:cNvPr>
          <p:cNvSpPr/>
          <p:nvPr/>
        </p:nvSpPr>
        <p:spPr>
          <a:xfrm>
            <a:off x="644414" y="1410382"/>
            <a:ext cx="1210588" cy="400110"/>
          </a:xfrm>
          <a:prstGeom prst="rect">
            <a:avLst/>
          </a:prstGeom>
        </p:spPr>
        <p:txBody>
          <a:bodyPr wrap="none">
            <a:spAutoFit/>
          </a:bodyPr>
          <a:lstStyle/>
          <a:p>
            <a:r>
              <a:rPr lang="zh-CN" altLang="en-US" sz="2000" b="1" dirty="0">
                <a:solidFill>
                  <a:srgbClr val="34393C"/>
                </a:solidFill>
                <a:latin typeface="+mj-ea"/>
                <a:ea typeface="+mj-ea"/>
                <a:cs typeface="Apple Symbols" panose="02000000000000000000" pitchFamily="2" charset="-79"/>
              </a:rPr>
              <a:t>语言特性</a:t>
            </a:r>
            <a:endParaRPr lang="en-US" altLang="zh-CN" sz="2000" b="1" dirty="0">
              <a:solidFill>
                <a:srgbClr val="34393C"/>
              </a:solidFill>
              <a:latin typeface="+mj-ea"/>
              <a:ea typeface="+mj-ea"/>
              <a:cs typeface="Apple Symbols" panose="02000000000000000000" pitchFamily="2" charset="-79"/>
            </a:endParaRPr>
          </a:p>
        </p:txBody>
      </p:sp>
      <p:sp>
        <p:nvSpPr>
          <p:cNvPr id="21" name="矩形 20">
            <a:extLst>
              <a:ext uri="{FF2B5EF4-FFF2-40B4-BE49-F238E27FC236}">
                <a16:creationId xmlns:a16="http://schemas.microsoft.com/office/drawing/2014/main" id="{C03A3796-B89B-2440-8AE1-A892A6A3C3C9}"/>
              </a:ext>
            </a:extLst>
          </p:cNvPr>
          <p:cNvSpPr/>
          <p:nvPr/>
        </p:nvSpPr>
        <p:spPr>
          <a:xfrm>
            <a:off x="811291" y="1916832"/>
            <a:ext cx="4721164"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34393C"/>
                </a:solidFill>
                <a:latin typeface="+mj-ea"/>
                <a:ea typeface="+mj-ea"/>
              </a:rPr>
              <a:t>多态、异常处理、调试、</a:t>
            </a:r>
            <a:r>
              <a:rPr lang="en-US" altLang="zh-CN" dirty="0">
                <a:solidFill>
                  <a:srgbClr val="34393C"/>
                </a:solidFill>
                <a:latin typeface="+mj-ea"/>
                <a:ea typeface="+mj-ea"/>
              </a:rPr>
              <a:t>IO</a:t>
            </a:r>
            <a:r>
              <a:rPr lang="zh-CN" altLang="en-US" dirty="0">
                <a:solidFill>
                  <a:srgbClr val="34393C"/>
                </a:solidFill>
                <a:latin typeface="+mj-ea"/>
                <a:ea typeface="+mj-ea"/>
              </a:rPr>
              <a:t>处理、继承等</a:t>
            </a:r>
            <a:r>
              <a:rPr lang="en-US" altLang="zh-CN" dirty="0">
                <a:solidFill>
                  <a:srgbClr val="34393C"/>
                </a:solidFill>
                <a:latin typeface="+mj-ea"/>
                <a:ea typeface="+mj-ea"/>
              </a:rPr>
              <a:t> </a:t>
            </a:r>
            <a:endParaRPr lang="zh-CN" altLang="en-US" dirty="0">
              <a:solidFill>
                <a:srgbClr val="34393C"/>
              </a:solidFill>
              <a:latin typeface="+mj-ea"/>
              <a:ea typeface="+mj-ea"/>
            </a:endParaRPr>
          </a:p>
        </p:txBody>
      </p:sp>
      <p:sp>
        <p:nvSpPr>
          <p:cNvPr id="16" name="矩形 15">
            <a:extLst>
              <a:ext uri="{FF2B5EF4-FFF2-40B4-BE49-F238E27FC236}">
                <a16:creationId xmlns:a16="http://schemas.microsoft.com/office/drawing/2014/main" id="{1B09BC3F-60EE-ED48-9AC5-3CD6417A6E27}"/>
              </a:ext>
            </a:extLst>
          </p:cNvPr>
          <p:cNvSpPr/>
          <p:nvPr/>
        </p:nvSpPr>
        <p:spPr>
          <a:xfrm>
            <a:off x="644414" y="2763052"/>
            <a:ext cx="1210588" cy="400110"/>
          </a:xfrm>
          <a:prstGeom prst="rect">
            <a:avLst/>
          </a:prstGeom>
        </p:spPr>
        <p:txBody>
          <a:bodyPr wrap="none">
            <a:spAutoFit/>
          </a:bodyPr>
          <a:lstStyle/>
          <a:p>
            <a:r>
              <a:rPr lang="zh-CN" altLang="en-US" sz="2000" b="1" dirty="0">
                <a:solidFill>
                  <a:srgbClr val="34393C"/>
                </a:solidFill>
                <a:latin typeface="+mj-ea"/>
                <a:ea typeface="+mj-ea"/>
                <a:cs typeface="Apple Symbols" panose="02000000000000000000" pitchFamily="2" charset="-79"/>
              </a:rPr>
              <a:t>需求重写</a:t>
            </a:r>
            <a:endParaRPr lang="en-US" altLang="zh-CN" sz="2000" b="1" dirty="0">
              <a:solidFill>
                <a:srgbClr val="34393C"/>
              </a:solidFill>
              <a:latin typeface="+mj-ea"/>
              <a:ea typeface="+mj-ea"/>
              <a:cs typeface="Apple Symbols" panose="02000000000000000000" pitchFamily="2" charset="-79"/>
            </a:endParaRPr>
          </a:p>
        </p:txBody>
      </p:sp>
      <p:sp>
        <p:nvSpPr>
          <p:cNvPr id="24" name="矩形 23">
            <a:extLst>
              <a:ext uri="{FF2B5EF4-FFF2-40B4-BE49-F238E27FC236}">
                <a16:creationId xmlns:a16="http://schemas.microsoft.com/office/drawing/2014/main" id="{BEF10A75-AB40-4A4E-BD29-AFBC17A27475}"/>
              </a:ext>
            </a:extLst>
          </p:cNvPr>
          <p:cNvSpPr/>
          <p:nvPr/>
        </p:nvSpPr>
        <p:spPr>
          <a:xfrm>
            <a:off x="811291" y="3269502"/>
            <a:ext cx="482536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34393C"/>
                </a:solidFill>
                <a:latin typeface="+mj-ea"/>
                <a:ea typeface="+mj-ea"/>
              </a:rPr>
              <a:t>物理模拟、游戏引擎、气候模拟有</a:t>
            </a:r>
            <a:r>
              <a:rPr lang="en-US" altLang="zh-CN" dirty="0">
                <a:solidFill>
                  <a:srgbClr val="34393C"/>
                </a:solidFill>
                <a:latin typeface="+mj-ea"/>
                <a:ea typeface="+mj-ea"/>
              </a:rPr>
              <a:t>DSL</a:t>
            </a:r>
            <a:r>
              <a:rPr lang="zh-CN" altLang="en-US" dirty="0">
                <a:solidFill>
                  <a:srgbClr val="34393C"/>
                </a:solidFill>
                <a:latin typeface="+mj-ea"/>
                <a:ea typeface="+mj-ea"/>
              </a:rPr>
              <a:t>属性</a:t>
            </a:r>
          </a:p>
        </p:txBody>
      </p:sp>
    </p:spTree>
    <p:extLst>
      <p:ext uri="{BB962C8B-B14F-4D97-AF65-F5344CB8AC3E}">
        <p14:creationId xmlns:p14="http://schemas.microsoft.com/office/powerpoint/2010/main" val="351618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6" name="矩形 5">
            <a:extLst>
              <a:ext uri="{FF2B5EF4-FFF2-40B4-BE49-F238E27FC236}">
                <a16:creationId xmlns:a16="http://schemas.microsoft.com/office/drawing/2014/main" id="{7919D942-E00C-1445-A79B-559147232872}"/>
              </a:ext>
            </a:extLst>
          </p:cNvPr>
          <p:cNvSpPr/>
          <p:nvPr/>
        </p:nvSpPr>
        <p:spPr>
          <a:xfrm>
            <a:off x="669299" y="1240161"/>
            <a:ext cx="2339102" cy="461665"/>
          </a:xfrm>
          <a:prstGeom prst="rect">
            <a:avLst/>
          </a:prstGeom>
        </p:spPr>
        <p:txBody>
          <a:bodyPr wrap="none">
            <a:spAutoFit/>
          </a:bodyPr>
          <a:lstStyle/>
          <a:p>
            <a:r>
              <a:rPr lang="zh-CN" altLang="en-US" sz="2400" b="1" dirty="0">
                <a:solidFill>
                  <a:srgbClr val="34393C"/>
                </a:solidFill>
                <a:latin typeface="+mj-ea"/>
                <a:ea typeface="+mj-ea"/>
              </a:rPr>
              <a:t>程序与微分表达</a:t>
            </a:r>
            <a:endParaRPr lang="en-US" altLang="zh-CN" sz="2400" b="1"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CBAF653-106B-584F-9544-E4D3D5B8BABB}"/>
                  </a:ext>
                </a:extLst>
              </p:cNvPr>
              <p:cNvSpPr txBox="1"/>
              <p:nvPr/>
            </p:nvSpPr>
            <p:spPr>
              <a:xfrm>
                <a:off x="3794125" y="1628800"/>
                <a:ext cx="4178601" cy="830997"/>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r>
                        <a:rPr kumimoji="1" lang="en-US" altLang="zh-CN" sz="1600" b="0" i="1" smtClean="0">
                          <a:solidFill>
                            <a:srgbClr val="384056"/>
                          </a:solidFill>
                          <a:latin typeface="Cambria Math" panose="02040503050406030204" pitchFamily="18" charset="0"/>
                        </a:rPr>
                        <m:t>𝑓</m:t>
                      </m:r>
                      <m:r>
                        <a:rPr kumimoji="1" lang="en-US" altLang="zh-CN" sz="1600" b="0" i="1" smtClean="0">
                          <a:solidFill>
                            <a:srgbClr val="384056"/>
                          </a:solidFill>
                          <a:latin typeface="Cambria Math" panose="02040503050406030204" pitchFamily="18" charset="0"/>
                        </a:rPr>
                        <m:t>=</m:t>
                      </m:r>
                      <m:sSup>
                        <m:sSupPr>
                          <m:ctrlPr>
                            <a:rPr kumimoji="1" lang="en-US" altLang="zh-CN" sz="1600" b="0" i="1" smtClean="0">
                              <a:solidFill>
                                <a:srgbClr val="384056"/>
                              </a:solidFill>
                              <a:latin typeface="Cambria Math" panose="02040503050406030204" pitchFamily="18" charset="0"/>
                            </a:rPr>
                          </m:ctrlPr>
                        </m:sSupPr>
                        <m:e>
                          <m:r>
                            <a:rPr kumimoji="1" lang="en-US" altLang="zh-CN" sz="1600" i="1">
                              <a:solidFill>
                                <a:srgbClr val="384056"/>
                              </a:solidFill>
                              <a:latin typeface="Cambria Math" panose="02040503050406030204" pitchFamily="18" charset="0"/>
                            </a:rPr>
                            <m:t>𝑥</m:t>
                          </m:r>
                        </m:e>
                        <m:sup>
                          <m:r>
                            <a:rPr kumimoji="1" lang="en-US" altLang="zh-CN" sz="1600" b="0" i="1" smtClean="0">
                              <a:solidFill>
                                <a:srgbClr val="384056"/>
                              </a:solidFill>
                              <a:latin typeface="Cambria Math" panose="02040503050406030204" pitchFamily="18" charset="0"/>
                            </a:rPr>
                            <m:t>3</m:t>
                          </m:r>
                        </m:sup>
                      </m:sSup>
                    </m:oMath>
                  </m:oMathPara>
                </a14:m>
                <a:endParaRPr kumimoji="1" lang="en-US" altLang="zh-CN" sz="16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r>
                        <a:rPr kumimoji="1" lang="en-US" altLang="zh-CN" sz="1600" b="0" i="1" smtClean="0">
                          <a:solidFill>
                            <a:srgbClr val="384056"/>
                          </a:solidFill>
                          <a:latin typeface="Cambria Math" panose="02040503050406030204" pitchFamily="18" charset="0"/>
                        </a:rPr>
                        <m:t>𝑑𝑥</m:t>
                      </m:r>
                      <m:r>
                        <a:rPr kumimoji="1" lang="en-US" altLang="zh-CN" sz="1600" b="0" i="1" smtClean="0">
                          <a:solidFill>
                            <a:srgbClr val="384056"/>
                          </a:solidFill>
                          <a:latin typeface="Cambria Math" panose="02040503050406030204" pitchFamily="18" charset="0"/>
                        </a:rPr>
                        <m:t>=3</m:t>
                      </m:r>
                      <m:r>
                        <a:rPr kumimoji="1" lang="zh-CN" altLang="en-US" sz="1600" b="0" i="1" smtClean="0">
                          <a:solidFill>
                            <a:srgbClr val="384056"/>
                          </a:solidFill>
                          <a:latin typeface="Cambria Math" panose="02040503050406030204" pitchFamily="18" charset="0"/>
                        </a:rPr>
                        <m:t>∗</m:t>
                      </m:r>
                      <m:sSup>
                        <m:sSupPr>
                          <m:ctrlPr>
                            <a:rPr kumimoji="1" lang="en-US" altLang="zh-CN" sz="1600" i="1">
                              <a:solidFill>
                                <a:srgbClr val="384056"/>
                              </a:solidFill>
                              <a:latin typeface="Cambria Math" panose="02040503050406030204" pitchFamily="18" charset="0"/>
                            </a:rPr>
                          </m:ctrlPr>
                        </m:sSupPr>
                        <m:e>
                          <m:r>
                            <a:rPr kumimoji="1" lang="en-US" altLang="zh-CN" sz="1600" i="1">
                              <a:solidFill>
                                <a:srgbClr val="384056"/>
                              </a:solidFill>
                              <a:latin typeface="Cambria Math" panose="02040503050406030204" pitchFamily="18" charset="0"/>
                            </a:rPr>
                            <m:t>𝑥</m:t>
                          </m:r>
                        </m:e>
                        <m:sup>
                          <m:r>
                            <a:rPr kumimoji="1" lang="en-US" altLang="zh-CN" sz="1600" b="0" i="1" smtClean="0">
                              <a:solidFill>
                                <a:srgbClr val="384056"/>
                              </a:solidFill>
                              <a:latin typeface="Cambria Math" panose="02040503050406030204" pitchFamily="18" charset="0"/>
                            </a:rPr>
                            <m:t>2</m:t>
                          </m:r>
                        </m:sup>
                      </m:sSup>
                    </m:oMath>
                  </m:oMathPara>
                </a14:m>
                <a:endParaRPr kumimoji="1" lang="en-US" altLang="zh-CN" sz="1600" dirty="0">
                  <a:solidFill>
                    <a:srgbClr val="384056"/>
                  </a:solidFill>
                </a:endParaRPr>
              </a:p>
            </p:txBody>
          </p:sp>
        </mc:Choice>
        <mc:Fallback xmlns="">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3794125" y="1628800"/>
                <a:ext cx="4178601" cy="830997"/>
              </a:xfrm>
              <a:prstGeom prst="rect">
                <a:avLst/>
              </a:prstGeom>
              <a:blipFill>
                <a:blip r:embed="rId2"/>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A0C6E35D-EFBB-EF46-B10E-91A3D82FC515}"/>
              </a:ext>
            </a:extLst>
          </p:cNvPr>
          <p:cNvSpPr/>
          <p:nvPr/>
        </p:nvSpPr>
        <p:spPr>
          <a:xfrm>
            <a:off x="3794125" y="2780928"/>
            <a:ext cx="4178601" cy="1600438"/>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fun(x):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a:t>
            </a:r>
            <a:endParaRPr kumimoji="1" lang="en-US" altLang="zh-CN" sz="1400" dirty="0">
              <a:solidFill>
                <a:srgbClr val="384056"/>
              </a:solidFill>
              <a:latin typeface="Consolas" panose="020B0609020204030204" pitchFamily="49" charset="0"/>
              <a:cs typeface="Consolas" panose="020B0609020204030204" pitchFamily="49" charset="0"/>
            </a:endParaRP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endParaRPr kumimoji="1" lang="en-US" altLang="zh-CN" sz="1400" dirty="0">
              <a:solidFill>
                <a:srgbClr val="384056"/>
              </a:solidFill>
              <a:latin typeface="Consolas" panose="020B0609020204030204" pitchFamily="49" charset="0"/>
              <a:cs typeface="Consolas" panose="020B0609020204030204" pitchFamily="49" charset="0"/>
            </a:endParaRPr>
          </a:p>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dfun</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p>
        </p:txBody>
      </p:sp>
      <p:sp>
        <p:nvSpPr>
          <p:cNvPr id="16" name="矩形 15">
            <a:extLst>
              <a:ext uri="{FF2B5EF4-FFF2-40B4-BE49-F238E27FC236}">
                <a16:creationId xmlns:a16="http://schemas.microsoft.com/office/drawing/2014/main" id="{9764AE03-6104-604E-8A3B-CBD2DBAD5B6E}"/>
              </a:ext>
            </a:extLst>
          </p:cNvPr>
          <p:cNvSpPr/>
          <p:nvPr/>
        </p:nvSpPr>
        <p:spPr>
          <a:xfrm>
            <a:off x="3794124" y="4702497"/>
            <a:ext cx="4178601"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fun(x):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p>
        </p:txBody>
      </p:sp>
    </p:spTree>
    <p:extLst>
      <p:ext uri="{BB962C8B-B14F-4D97-AF65-F5344CB8AC3E}">
        <p14:creationId xmlns:p14="http://schemas.microsoft.com/office/powerpoint/2010/main" val="418725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endParaRPr lang="zh-CN" altLang="en-US" dirty="0">
              <a:latin typeface="+mj-ea"/>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5C0D765-E478-EA47-8FD4-6739841A9F6B}"/>
                  </a:ext>
                </a:extLst>
              </p:cNvPr>
              <p:cNvSpPr/>
              <p:nvPr/>
            </p:nvSpPr>
            <p:spPr>
              <a:xfrm>
                <a:off x="5162277" y="1270594"/>
                <a:ext cx="1067921" cy="665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𝑣</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6" name="矩形 5">
                <a:extLst>
                  <a:ext uri="{FF2B5EF4-FFF2-40B4-BE49-F238E27FC236}">
                    <a16:creationId xmlns:a16="http://schemas.microsoft.com/office/drawing/2014/main" id="{F5C0D765-E478-EA47-8FD4-6739841A9F6B}"/>
                  </a:ext>
                </a:extLst>
              </p:cNvPr>
              <p:cNvSpPr>
                <a:spLocks noRot="1" noChangeAspect="1" noMove="1" noResize="1" noEditPoints="1" noAdjustHandles="1" noChangeArrowheads="1" noChangeShapeType="1" noTextEdit="1"/>
              </p:cNvSpPr>
              <p:nvPr/>
            </p:nvSpPr>
            <p:spPr>
              <a:xfrm>
                <a:off x="5162277" y="1270594"/>
                <a:ext cx="1067921" cy="665888"/>
              </a:xfrm>
              <a:prstGeom prst="rect">
                <a:avLst/>
              </a:prstGeom>
              <a:blipFill>
                <a:blip r:embed="rId2"/>
                <a:stretch>
                  <a:fillRect b="-188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D4CB36A-7BC2-8A43-AB0D-66B56013823B}"/>
              </a:ext>
            </a:extLst>
          </p:cNvPr>
          <p:cNvPicPr>
            <a:picLocks noChangeAspect="1"/>
          </p:cNvPicPr>
          <p:nvPr/>
        </p:nvPicPr>
        <p:blipFill>
          <a:blip r:embed="rId3"/>
          <a:stretch>
            <a:fillRect/>
          </a:stretch>
        </p:blipFill>
        <p:spPr>
          <a:xfrm>
            <a:off x="1196096" y="2132856"/>
            <a:ext cx="9804569" cy="4126639"/>
          </a:xfrm>
          <a:prstGeom prst="rect">
            <a:avLst/>
          </a:prstGeom>
        </p:spPr>
      </p:pic>
      <p:sp>
        <p:nvSpPr>
          <p:cNvPr id="8" name="矩形 7">
            <a:extLst>
              <a:ext uri="{FF2B5EF4-FFF2-40B4-BE49-F238E27FC236}">
                <a16:creationId xmlns:a16="http://schemas.microsoft.com/office/drawing/2014/main" id="{E95D68D0-92A1-B44A-91E8-442628B1C200}"/>
              </a:ext>
            </a:extLst>
          </p:cNvPr>
          <p:cNvSpPr/>
          <p:nvPr/>
        </p:nvSpPr>
        <p:spPr>
          <a:xfrm>
            <a:off x="669299" y="1372706"/>
            <a:ext cx="2031325"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额外中间变量</a:t>
            </a:r>
            <a:endParaRPr lang="en-US" altLang="zh-CN" sz="2400" b="1" dirty="0">
              <a:solidFill>
                <a:srgbClr val="34393C"/>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49729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2031325"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额外中间变量</a:t>
            </a:r>
            <a:endParaRPr lang="en-US" altLang="zh-CN" sz="2400" b="1" dirty="0">
              <a:solidFill>
                <a:srgbClr val="34393C"/>
              </a:solidFill>
              <a:latin typeface="+mj-ea"/>
              <a:ea typeface="+mj-ea"/>
              <a:cs typeface="Apple Symbols" panose="02000000000000000000" pitchFamily="2" charset="-79"/>
            </a:endParaRPr>
          </a:p>
        </p:txBody>
      </p:sp>
      <p:sp>
        <p:nvSpPr>
          <p:cNvPr id="3" name="矩形 2">
            <a:extLst>
              <a:ext uri="{FF2B5EF4-FFF2-40B4-BE49-F238E27FC236}">
                <a16:creationId xmlns:a16="http://schemas.microsoft.com/office/drawing/2014/main" id="{B1D27CB5-C2DD-C346-B9CF-CFCE1F48DEF8}"/>
              </a:ext>
            </a:extLst>
          </p:cNvPr>
          <p:cNvSpPr/>
          <p:nvPr/>
        </p:nvSpPr>
        <p:spPr>
          <a:xfrm>
            <a:off x="1208150" y="2027362"/>
            <a:ext cx="3262432" cy="400110"/>
          </a:xfrm>
          <a:prstGeom prst="rect">
            <a:avLst/>
          </a:prstGeom>
        </p:spPr>
        <p:txBody>
          <a:bodyPr wrap="none">
            <a:spAutoFit/>
          </a:bodyPr>
          <a:lstStyle/>
          <a:p>
            <a:r>
              <a:rPr lang="zh-CN" altLang="en-US" sz="2000" dirty="0">
                <a:solidFill>
                  <a:srgbClr val="34393C"/>
                </a:solidFill>
                <a:latin typeface="+mj-ea"/>
                <a:ea typeface="+mj-ea"/>
                <a:cs typeface="Apple Symbols" panose="02000000000000000000" pitchFamily="2" charset="-79"/>
              </a:rPr>
              <a:t>二阶微分方程的一般形式：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9A0680-F05B-4341-8BBB-ED190891F074}"/>
                  </a:ext>
                </a:extLst>
              </p:cNvPr>
              <p:cNvSpPr txBox="1"/>
              <p:nvPr/>
            </p:nvSpPr>
            <p:spPr>
              <a:xfrm>
                <a:off x="5262767" y="2564904"/>
                <a:ext cx="2038058" cy="307777"/>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𝐹</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𝑦</m:t>
                              </m:r>
                            </m:e>
                            <m:sup>
                              <m:r>
                                <a:rPr kumimoji="1" lang="en-US" altLang="zh-CN" sz="2000" b="0" i="1" smtClean="0">
                                  <a:latin typeface="Cambria Math" panose="02040503050406030204" pitchFamily="18" charset="0"/>
                                </a:rPr>
                                <m:t>′</m:t>
                              </m:r>
                            </m:sup>
                          </m:sSup>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𝑦</m:t>
                              </m:r>
                            </m:e>
                            <m:sup>
                              <m:r>
                                <a:rPr kumimoji="1" lang="en-US" altLang="zh-CN" sz="2000" b="0" i="1" smtClean="0">
                                  <a:latin typeface="Cambria Math" panose="02040503050406030204" pitchFamily="18" charset="0"/>
                                </a:rPr>
                                <m:t>′′</m:t>
                              </m:r>
                            </m:sup>
                          </m:sSup>
                        </m:e>
                      </m:d>
                      <m:r>
                        <a:rPr kumimoji="1" lang="en-US" altLang="zh-CN" sz="2000" b="0" i="1" smtClean="0">
                          <a:latin typeface="Cambria Math" panose="02040503050406030204" pitchFamily="18" charset="0"/>
                        </a:rPr>
                        <m:t>=0</m:t>
                      </m:r>
                    </m:oMath>
                  </m:oMathPara>
                </a14:m>
                <a:endParaRPr kumimoji="1" lang="zh-CN" altLang="en-US" sz="2000" b="0" dirty="0" err="1">
                  <a:latin typeface="+mn-lt"/>
                </a:endParaRPr>
              </a:p>
            </p:txBody>
          </p:sp>
        </mc:Choice>
        <mc:Fallback xmlns="">
          <p:sp>
            <p:nvSpPr>
              <p:cNvPr id="4" name="文本框 3">
                <a:extLst>
                  <a:ext uri="{FF2B5EF4-FFF2-40B4-BE49-F238E27FC236}">
                    <a16:creationId xmlns:a16="http://schemas.microsoft.com/office/drawing/2014/main" id="{419A0680-F05B-4341-8BBB-ED190891F074}"/>
                  </a:ext>
                </a:extLst>
              </p:cNvPr>
              <p:cNvSpPr txBox="1">
                <a:spLocks noRot="1" noChangeAspect="1" noMove="1" noResize="1" noEditPoints="1" noAdjustHandles="1" noChangeArrowheads="1" noChangeShapeType="1" noTextEdit="1"/>
              </p:cNvSpPr>
              <p:nvPr/>
            </p:nvSpPr>
            <p:spPr>
              <a:xfrm>
                <a:off x="5262767" y="2564904"/>
                <a:ext cx="2038058" cy="307777"/>
              </a:xfrm>
              <a:prstGeom prst="rect">
                <a:avLst/>
              </a:prstGeom>
              <a:blipFill>
                <a:blip r:embed="rId2"/>
                <a:stretch>
                  <a:fillRect l="-1852" r="-185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9FD0BC1-94A6-1745-9BDC-CAF18377BC62}"/>
                  </a:ext>
                </a:extLst>
              </p:cNvPr>
              <p:cNvSpPr/>
              <p:nvPr/>
            </p:nvSpPr>
            <p:spPr>
              <a:xfrm>
                <a:off x="1201837" y="3228945"/>
                <a:ext cx="8408777" cy="400110"/>
              </a:xfrm>
              <a:prstGeom prst="rect">
                <a:avLst/>
              </a:prstGeom>
            </p:spPr>
            <p:txBody>
              <a:bodyPr wrap="none">
                <a:spAutoFit/>
              </a:bodyPr>
              <a:lstStyle/>
              <a:p>
                <a:r>
                  <a:rPr lang="zh-CN" altLang="en-US" sz="2000" dirty="0">
                    <a:solidFill>
                      <a:srgbClr val="34393C"/>
                    </a:solidFill>
                    <a:latin typeface="+mj-ea"/>
                    <a:ea typeface="+mj-ea"/>
                    <a:cs typeface="Apple Symbols" panose="02000000000000000000" pitchFamily="2" charset="-79"/>
                  </a:rPr>
                  <a:t>其中，</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𝑥</m:t>
                    </m:r>
                  </m:oMath>
                </a14:m>
                <a:r>
                  <a:rPr lang="zh-CN" altLang="en-US" sz="2000" dirty="0">
                    <a:solidFill>
                      <a:srgbClr val="34393C"/>
                    </a:solidFill>
                    <a:latin typeface="+mj-ea"/>
                    <a:ea typeface="+mj-ea"/>
                    <a:cs typeface="Apple Symbols" panose="02000000000000000000" pitchFamily="2" charset="-79"/>
                  </a:rPr>
                  <a:t>是自变量，</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是未知函数，</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r>
                      <a:rPr lang="en-US" altLang="zh-CN" sz="2000" i="1" dirty="0" smtClean="0">
                        <a:solidFill>
                          <a:srgbClr val="34393C"/>
                        </a:solidFill>
                        <a:latin typeface="Cambria Math" panose="02040503050406030204" pitchFamily="18" charset="0"/>
                        <a:ea typeface="+mj-ea"/>
                        <a:cs typeface="Apple Symbols" panose="02000000000000000000" pitchFamily="2" charset="-79"/>
                      </a:rPr>
                      <m:t>′</m:t>
                    </m:r>
                  </m:oMath>
                </a14:m>
                <a:r>
                  <a:rPr lang="zh-CN" altLang="en-US" sz="2000" dirty="0">
                    <a:solidFill>
                      <a:srgbClr val="34393C"/>
                    </a:solidFill>
                    <a:latin typeface="+mj-ea"/>
                    <a:ea typeface="+mj-ea"/>
                    <a:cs typeface="Apple Symbols" panose="02000000000000000000" pitchFamily="2" charset="-79"/>
                  </a:rPr>
                  <a:t>是</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的一阶导数，</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r>
                      <a:rPr lang="en-US" altLang="zh-CN" sz="2000" i="1" dirty="0" smtClean="0">
                        <a:solidFill>
                          <a:srgbClr val="34393C"/>
                        </a:solidFill>
                        <a:latin typeface="Cambria Math" panose="02040503050406030204" pitchFamily="18" charset="0"/>
                        <a:ea typeface="+mj-ea"/>
                        <a:cs typeface="Apple Symbols" panose="02000000000000000000" pitchFamily="2" charset="-79"/>
                      </a:rPr>
                      <m:t>′′</m:t>
                    </m:r>
                  </m:oMath>
                </a14:m>
                <a:r>
                  <a:rPr lang="zh-CN" altLang="en-US" sz="2000" dirty="0">
                    <a:solidFill>
                      <a:srgbClr val="34393C"/>
                    </a:solidFill>
                    <a:latin typeface="+mj-ea"/>
                    <a:ea typeface="+mj-ea"/>
                    <a:cs typeface="Apple Symbols" panose="02000000000000000000" pitchFamily="2" charset="-79"/>
                  </a:rPr>
                  <a:t>是</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的二阶导数。</a:t>
                </a:r>
              </a:p>
            </p:txBody>
          </p:sp>
        </mc:Choice>
        <mc:Fallback xmlns="">
          <p:sp>
            <p:nvSpPr>
              <p:cNvPr id="5" name="矩形 4">
                <a:extLst>
                  <a:ext uri="{FF2B5EF4-FFF2-40B4-BE49-F238E27FC236}">
                    <a16:creationId xmlns:a16="http://schemas.microsoft.com/office/drawing/2014/main" id="{59FD0BC1-94A6-1745-9BDC-CAF18377BC62}"/>
                  </a:ext>
                </a:extLst>
              </p:cNvPr>
              <p:cNvSpPr>
                <a:spLocks noRot="1" noChangeAspect="1" noMove="1" noResize="1" noEditPoints="1" noAdjustHandles="1" noChangeArrowheads="1" noChangeShapeType="1" noTextEdit="1"/>
              </p:cNvSpPr>
              <p:nvPr/>
            </p:nvSpPr>
            <p:spPr>
              <a:xfrm>
                <a:off x="1201837" y="3228945"/>
                <a:ext cx="8408777" cy="400110"/>
              </a:xfrm>
              <a:prstGeom prst="rect">
                <a:avLst/>
              </a:prstGeom>
              <a:blipFill>
                <a:blip r:embed="rId3"/>
                <a:stretch>
                  <a:fillRect l="-754" t="-606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A84782E-9524-EC4E-878B-7108381F333F}"/>
                  </a:ext>
                </a:extLst>
              </p:cNvPr>
              <p:cNvSpPr txBox="1"/>
              <p:nvPr/>
            </p:nvSpPr>
            <p:spPr>
              <a:xfrm>
                <a:off x="5106955" y="3985319"/>
                <a:ext cx="2349682" cy="795474"/>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f>
                        <m:fPr>
                          <m:ctrlPr>
                            <a:rPr kumimoji="1" lang="en-US" altLang="zh-CN" sz="2000" b="0" i="1" smtClean="0">
                              <a:latin typeface="Cambria Math" panose="02040503050406030204" pitchFamily="18" charset="0"/>
                            </a:rPr>
                          </m:ctrlPr>
                        </m:fPr>
                        <m:num>
                          <m:sSup>
                            <m:sSupPr>
                              <m:ctrlPr>
                                <a:rPr kumimoji="1" lang="en-US" altLang="zh-CN" sz="2000" b="0" i="1" smtClean="0">
                                  <a:latin typeface="Cambria Math" panose="02040503050406030204" pitchFamily="18" charset="0"/>
                                </a:rPr>
                              </m:ctrlPr>
                            </m:sSupPr>
                            <m:e>
                              <m:r>
                                <a:rPr kumimoji="1" lang="en-US" altLang="zh-CN" sz="2000" i="1">
                                  <a:latin typeface="Cambria Math" panose="02040503050406030204" pitchFamily="18" charset="0"/>
                                </a:rPr>
                                <m:t>𝑑</m:t>
                              </m:r>
                            </m:e>
                            <m:sup>
                              <m:r>
                                <a:rPr kumimoji="1" lang="en-US" altLang="zh-CN" sz="2000" b="0" i="1" smtClean="0">
                                  <a:latin typeface="Cambria Math" panose="02040503050406030204" pitchFamily="18" charset="0"/>
                                </a:rPr>
                                <m:t>2</m:t>
                              </m:r>
                            </m:sup>
                          </m:sSup>
                          <m:r>
                            <a:rPr kumimoji="1" lang="en-US" altLang="zh-CN" sz="2000" b="0" i="1" smtClean="0">
                              <a:latin typeface="Cambria Math" panose="02040503050406030204" pitchFamily="18" charset="0"/>
                            </a:rPr>
                            <m:t>𝑦</m:t>
                          </m:r>
                        </m:num>
                        <m:den>
                          <m:r>
                            <a:rPr kumimoji="1" lang="en-US" altLang="zh-CN" sz="2000" b="0" i="1" smtClean="0">
                              <a:latin typeface="Cambria Math" panose="02040503050406030204" pitchFamily="18" charset="0"/>
                            </a:rPr>
                            <m:t>𝑑</m:t>
                          </m:r>
                          <m:sSup>
                            <m:sSupPr>
                              <m:ctrlPr>
                                <a:rPr kumimoji="1" lang="en-US" altLang="zh-CN" sz="2000" b="0" i="1" smtClean="0">
                                  <a:latin typeface="Cambria Math" panose="02040503050406030204" pitchFamily="18" charset="0"/>
                                </a:rPr>
                              </m:ctrlPr>
                            </m:sSupPr>
                            <m:e>
                              <m:r>
                                <a:rPr kumimoji="1" lang="en-US" altLang="zh-CN" sz="2000" i="1">
                                  <a:latin typeface="Cambria Math" panose="02040503050406030204" pitchFamily="18" charset="0"/>
                                </a:rPr>
                                <m:t>𝑥</m:t>
                              </m:r>
                            </m:e>
                            <m:sup>
                              <m:r>
                                <a:rPr kumimoji="1" lang="en-US" altLang="zh-CN" sz="2000" b="0" i="1" smtClean="0">
                                  <a:latin typeface="Cambria Math" panose="02040503050406030204" pitchFamily="18" charset="0"/>
                                </a:rPr>
                                <m:t>2</m:t>
                              </m:r>
                            </m:sup>
                          </m:sSup>
                        </m:den>
                      </m:f>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m:t>
                          </m:r>
                        </m:num>
                        <m:den>
                          <m:r>
                            <a:rPr kumimoji="1" lang="en-US" altLang="zh-CN" sz="2000" b="0" i="1" smtClean="0">
                              <a:latin typeface="Cambria Math" panose="02040503050406030204" pitchFamily="18" charset="0"/>
                            </a:rPr>
                            <m:t>𝑑𝑦</m:t>
                          </m:r>
                        </m:den>
                      </m:f>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𝑑𝑦</m:t>
                              </m:r>
                            </m:num>
                            <m:den>
                              <m:r>
                                <a:rPr kumimoji="1" lang="en-US" altLang="zh-CN" sz="2000" b="0" i="1" smtClean="0">
                                  <a:latin typeface="Cambria Math" panose="02040503050406030204" pitchFamily="18" charset="0"/>
                                </a:rPr>
                                <m:t>𝑑𝑥</m:t>
                              </m:r>
                            </m:den>
                          </m:f>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𝑑𝑥</m:t>
                                  </m:r>
                                </m:num>
                                <m:den>
                                  <m:r>
                                    <a:rPr kumimoji="1" lang="en-US" altLang="zh-CN" sz="2000" b="0" i="1" smtClean="0">
                                      <a:latin typeface="Cambria Math" panose="02040503050406030204" pitchFamily="18" charset="0"/>
                                    </a:rPr>
                                    <m:t>𝑥</m:t>
                                  </m:r>
                                </m:den>
                              </m:f>
                            </m:e>
                          </m:d>
                        </m:e>
                      </m:d>
                    </m:oMath>
                  </m:oMathPara>
                </a14:m>
                <a:endParaRPr kumimoji="1" lang="zh-CN" altLang="en-US" sz="2000" b="0" dirty="0" err="1">
                  <a:latin typeface="+mn-lt"/>
                </a:endParaRPr>
              </a:p>
            </p:txBody>
          </p:sp>
        </mc:Choice>
        <mc:Fallback xmlns="">
          <p:sp>
            <p:nvSpPr>
              <p:cNvPr id="11" name="文本框 10">
                <a:extLst>
                  <a:ext uri="{FF2B5EF4-FFF2-40B4-BE49-F238E27FC236}">
                    <a16:creationId xmlns:a16="http://schemas.microsoft.com/office/drawing/2014/main" id="{DA84782E-9524-EC4E-878B-7108381F333F}"/>
                  </a:ext>
                </a:extLst>
              </p:cNvPr>
              <p:cNvSpPr txBox="1">
                <a:spLocks noRot="1" noChangeAspect="1" noMove="1" noResize="1" noEditPoints="1" noAdjustHandles="1" noChangeArrowheads="1" noChangeShapeType="1" noTextEdit="1"/>
              </p:cNvSpPr>
              <p:nvPr/>
            </p:nvSpPr>
            <p:spPr>
              <a:xfrm>
                <a:off x="5106955" y="3985319"/>
                <a:ext cx="2349682" cy="795474"/>
              </a:xfrm>
              <a:prstGeom prst="rect">
                <a:avLst/>
              </a:prstGeom>
              <a:blipFill>
                <a:blip r:embed="rId4"/>
                <a:stretch>
                  <a:fillRect l="-2151" b="-3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100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2719014"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重计算与编译优化</a:t>
            </a:r>
            <a:endParaRPr lang="en-US" altLang="zh-CN" sz="2400" b="1" dirty="0">
              <a:solidFill>
                <a:srgbClr val="34393C"/>
              </a:solidFill>
              <a:latin typeface="+mj-ea"/>
              <a:ea typeface="+mj-ea"/>
              <a:cs typeface="Apple Symbols" panose="02000000000000000000" pitchFamily="2" charset="-79"/>
            </a:endParaRPr>
          </a:p>
        </p:txBody>
      </p:sp>
      <p:pic>
        <p:nvPicPr>
          <p:cNvPr id="6" name="图片 5">
            <a:extLst>
              <a:ext uri="{FF2B5EF4-FFF2-40B4-BE49-F238E27FC236}">
                <a16:creationId xmlns:a16="http://schemas.microsoft.com/office/drawing/2014/main" id="{BD29F03A-40D2-F347-9CC4-F9D688320ECD}"/>
              </a:ext>
            </a:extLst>
          </p:cNvPr>
          <p:cNvPicPr>
            <a:picLocks noChangeAspect="1"/>
          </p:cNvPicPr>
          <p:nvPr/>
        </p:nvPicPr>
        <p:blipFill>
          <a:blip r:embed="rId2"/>
          <a:stretch>
            <a:fillRect/>
          </a:stretch>
        </p:blipFill>
        <p:spPr>
          <a:xfrm>
            <a:off x="1429010" y="2060848"/>
            <a:ext cx="9338741" cy="3893263"/>
          </a:xfrm>
          <a:prstGeom prst="rect">
            <a:avLst/>
          </a:prstGeom>
        </p:spPr>
      </p:pic>
    </p:spTree>
    <p:extLst>
      <p:ext uri="{BB962C8B-B14F-4D97-AF65-F5344CB8AC3E}">
        <p14:creationId xmlns:p14="http://schemas.microsoft.com/office/powerpoint/2010/main" val="13371891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15737</TotalTime>
  <Words>942</Words>
  <Application>Microsoft Macintosh PowerPoint</Application>
  <PresentationFormat>自定义</PresentationFormat>
  <Paragraphs>91</Paragraphs>
  <Slides>12</Slides>
  <Notes>5</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12</vt:i4>
      </vt:variant>
    </vt:vector>
  </HeadingPairs>
  <TitlesOfParts>
    <vt:vector size="30" baseType="lpstr">
      <vt:lpstr>黑体</vt:lpstr>
      <vt:lpstr>微软雅黑</vt:lpstr>
      <vt:lpstr>FrutigerNext LT Bold</vt:lpstr>
      <vt:lpstr>FrutigerNext LT Light</vt:lpstr>
      <vt:lpstr>FrutigerNext LT Medium</vt:lpstr>
      <vt:lpstr>Arial</vt:lpstr>
      <vt:lpstr>Calibri</vt:lpstr>
      <vt:lpstr>Cambria Math</vt:lpstr>
      <vt:lpstr>Consolas</vt:lpstr>
      <vt:lpstr>Franklin Gothic Book</vt:lpstr>
      <vt:lpstr>Franklin Gothic Medium</vt:lpstr>
      <vt:lpstr>Wingdings</vt:lpstr>
      <vt:lpstr>Title1</vt:lpstr>
      <vt:lpstr>Title2</vt:lpstr>
      <vt:lpstr>content01</vt:lpstr>
      <vt:lpstr>Content02</vt:lpstr>
      <vt:lpstr>code01</vt:lpstr>
      <vt:lpstr>Thankyou</vt:lpstr>
      <vt:lpstr>挑战与未来</vt:lpstr>
      <vt:lpstr>关于本课程</vt:lpstr>
      <vt:lpstr>AD Challenge - Ease of use</vt:lpstr>
      <vt:lpstr>AD Challenge - Ease of use (I)</vt:lpstr>
      <vt:lpstr>AD Challenge - Ease of use (II)</vt:lpstr>
      <vt:lpstr>AD Challenge - Performance </vt:lpstr>
      <vt:lpstr>AD Challenge - Performance</vt:lpstr>
      <vt:lpstr>AD Challenge - Performance </vt:lpstr>
      <vt:lpstr>AD Challenge - Performance </vt:lpstr>
      <vt:lpstr>AD Future</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1431</cp:revision>
  <dcterms:created xsi:type="dcterms:W3CDTF">2015-01-14T10:38:57Z</dcterms:created>
  <dcterms:modified xsi:type="dcterms:W3CDTF">2022-10-04T07:21:17Z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