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55" r:id="rId3"/>
    <p:sldMasterId id="2147483939" r:id="rId4"/>
    <p:sldMasterId id="2147483948" r:id="rId5"/>
    <p:sldMasterId id="2147483950" r:id="rId6"/>
    <p:sldMasterId id="2147483683" r:id="rId7"/>
  </p:sldMasterIdLst>
  <p:notesMasterIdLst>
    <p:notesMasterId r:id="rId32"/>
  </p:notesMasterIdLst>
  <p:handoutMasterIdLst>
    <p:handoutMasterId r:id="rId33"/>
  </p:handoutMasterIdLst>
  <p:sldIdLst>
    <p:sldId id="2411" r:id="rId8"/>
    <p:sldId id="739" r:id="rId9"/>
    <p:sldId id="2447" r:id="rId10"/>
    <p:sldId id="2454" r:id="rId11"/>
    <p:sldId id="2456" r:id="rId12"/>
    <p:sldId id="2457" r:id="rId13"/>
    <p:sldId id="2458" r:id="rId14"/>
    <p:sldId id="2455" r:id="rId15"/>
    <p:sldId id="2459" r:id="rId16"/>
    <p:sldId id="2466" r:id="rId17"/>
    <p:sldId id="2451" r:id="rId18"/>
    <p:sldId id="2450" r:id="rId19"/>
    <p:sldId id="2460" r:id="rId20"/>
    <p:sldId id="2449" r:id="rId21"/>
    <p:sldId id="2463" r:id="rId22"/>
    <p:sldId id="2464" r:id="rId23"/>
    <p:sldId id="2453" r:id="rId24"/>
    <p:sldId id="2461" r:id="rId25"/>
    <p:sldId id="2448" r:id="rId26"/>
    <p:sldId id="2465" r:id="rId27"/>
    <p:sldId id="2445" r:id="rId28"/>
    <p:sldId id="2412" r:id="rId29"/>
    <p:sldId id="2392" r:id="rId30"/>
    <p:sldId id="582" r:id="rId3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FC00"/>
    <a:srgbClr val="1D1D1A"/>
    <a:srgbClr val="0032FF"/>
    <a:srgbClr val="595757"/>
    <a:srgbClr val="221815"/>
    <a:srgbClr val="91A2BF"/>
    <a:srgbClr val="66BA36"/>
    <a:srgbClr val="E4EBE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7" autoAdjust="0"/>
    <p:restoredTop sz="96419" autoAdjust="0"/>
  </p:normalViewPr>
  <p:slideViewPr>
    <p:cSldViewPr snapToGrid="0" snapToObjects="1">
      <p:cViewPr varScale="1">
        <p:scale>
          <a:sx n="124" d="100"/>
          <a:sy n="124" d="100"/>
        </p:scale>
        <p:origin x="208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z00205060\Desktop\CP项目\规范类文件\新建文件夹\巴展视觉物料规范-18.jpg">
            <a:extLst>
              <a:ext uri="{FF2B5EF4-FFF2-40B4-BE49-F238E27FC236}">
                <a16:creationId xmlns:a16="http://schemas.microsoft.com/office/drawing/2014/main" id="{60D4CF4B-3D9D-564E-9AB4-9D3074BC0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3" y="32809"/>
            <a:ext cx="12196763" cy="6856951"/>
          </a:xfrm>
          <a:prstGeom prst="rect">
            <a:avLst/>
          </a:prstGeo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C97DCE-0896-AD42-9AE0-7F25594CD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rgbClr val="374154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1B8501-68C3-364E-8EDD-CD53B0A6B5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1D1D1A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8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1" y="240462"/>
            <a:ext cx="10503794" cy="783197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642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470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296160" y="1306286"/>
            <a:ext cx="5290949" cy="4931228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8566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28344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1757" y="1306285"/>
            <a:ext cx="11161240" cy="4985657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43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4822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51857"/>
            <a:ext cx="10963473" cy="510322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9228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4158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42352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19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1.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213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9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4912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4814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484784"/>
            <a:ext cx="11161240" cy="4525736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52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821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731329" cy="589190"/>
          </a:xfrm>
          <a:prstGeom prst="rect">
            <a:avLst/>
          </a:prstGeom>
        </p:spPr>
        <p:txBody>
          <a:bodyPr/>
          <a:lstStyle>
            <a:lvl1pPr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484784"/>
            <a:ext cx="10731328" cy="452573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4091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861184-AC94-6541-A9F6-3504B6AC7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10"/>
            <a:ext cx="12196763" cy="4792771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11094E6-4D5B-8C42-9657-10EE07AF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68140-F31D-D449-AB97-7D3A7E7A49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FFFFFF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6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719684" y="1351536"/>
            <a:ext cx="10757396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2483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741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chenzomi12/DeepLearningSyste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s://chenzomi12.github.io/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hyperlink" Target="https://chenzomi12.github.io/" TargetMode="Externa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hyperlink" Target="https://chenzomi12.github.io/" TargetMode="Externa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chenzomi12.github.io/" TargetMode="Externa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github.com/chenzomi12/DeepLearningSystem" TargetMode="Externa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53765" y="6469851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281791" y="6542628"/>
            <a:ext cx="499730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56DBD81-A7BD-584A-94D7-31E1EFFD9F9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74645" y="6263990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1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48541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474645" y="6468770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70" r:id="rId2"/>
    <p:sldLayoutId id="2147483947" r:id="rId3"/>
    <p:sldLayoutId id="2147483819" r:id="rId4"/>
    <p:sldLayoutId id="2147483820" r:id="rId5"/>
    <p:sldLayoutId id="2147483892" r:id="rId6"/>
    <p:sldLayoutId id="2147483824" r:id="rId7"/>
    <p:sldLayoutId id="2147483968" r:id="rId8"/>
    <p:sldLayoutId id="2147483969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365440" y="6413378"/>
            <a:ext cx="2845912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>
                <a:solidFill>
                  <a:prstClr val="black"/>
                </a:solidFill>
              </a:rPr>
              <a:pPr/>
              <a:t>2024/6/27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9514255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516A7C5-B605-6B44-A7BE-28ADB9219092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5495ED-F2F9-A345-AD2E-98BB16884A2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9B5DC586-B9B6-944A-9389-8211B4B1FD1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60188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75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2E328A-0E7B-D747-843C-A7F1DB0AF41E}"/>
              </a:ext>
            </a:extLst>
          </p:cNvPr>
          <p:cNvSpPr/>
          <p:nvPr userDrawn="1"/>
        </p:nvSpPr>
        <p:spPr bwMode="auto">
          <a:xfrm>
            <a:off x="-11430" y="4558094"/>
            <a:ext cx="12230643" cy="2842586"/>
          </a:xfrm>
          <a:prstGeom prst="rect">
            <a:avLst/>
          </a:prstGeom>
          <a:blipFill dpi="0" rotWithShape="1">
            <a:blip r:embed="rId11" cstate="print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596E891C-ADFE-FE42-86C8-8EDC78CF6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60570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8A3F60EC-F50D-F64E-B345-0B2C9F4821B7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F034E5-6103-534F-B0F4-B7D7DF211DA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15" name="副标题 2">
            <a:extLst>
              <a:ext uri="{FF2B5EF4-FFF2-40B4-BE49-F238E27FC236}">
                <a16:creationId xmlns:a16="http://schemas.microsoft.com/office/drawing/2014/main" id="{4B07DACC-B4E5-4B4D-86E1-34D39B2A36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698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5" r:id="rId2"/>
    <p:sldLayoutId id="2147483966" r:id="rId3"/>
    <p:sldLayoutId id="2147483967" r:id="rId4"/>
    <p:sldLayoutId id="2147483956" r:id="rId5"/>
    <p:sldLayoutId id="2147483957" r:id="rId6"/>
    <p:sldLayoutId id="2147483958" r:id="rId7"/>
    <p:sldLayoutId id="2147483959" r:id="rId8"/>
    <p:sldLayoutId id="2147483974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8"/>
            <a:ext cx="12193588" cy="6856412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D0F0DA3C-4AEC-1B44-8AA0-10080BFDF727}"/>
              </a:ext>
            </a:extLst>
          </p:cNvPr>
          <p:cNvSpPr txBox="1"/>
          <p:nvPr userDrawn="1"/>
        </p:nvSpPr>
        <p:spPr>
          <a:xfrm>
            <a:off x="553765" y="639958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EE15CAA-5A2E-4946-9092-2C7A7D27822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47532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4E50312-EC01-E14B-87D5-C18323A16206}"/>
              </a:ext>
            </a:extLst>
          </p:cNvPr>
          <p:cNvSpPr/>
          <p:nvPr userDrawn="1"/>
        </p:nvSpPr>
        <p:spPr>
          <a:xfrm>
            <a:off x="9842577" y="6399588"/>
            <a:ext cx="2250191" cy="2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2F3A5196-93C8-7342-BB74-67DE83BC250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41757" y="6414035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AD9A1659-E87F-E546-B389-F66C7042FD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06141" y="640480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2" r:id="rId2"/>
    <p:sldLayoutId id="2147483953" r:id="rId3"/>
    <p:sldLayoutId id="2147483954" r:id="rId4"/>
    <p:sldLayoutId id="2147483982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65B40F25-7ED0-DA44-873E-DE48E987AA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2598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tx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tx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3" name="TextBox 2">
            <a:extLst>
              <a:ext uri="{FF2B5EF4-FFF2-40B4-BE49-F238E27FC236}">
                <a16:creationId xmlns:a16="http://schemas.microsoft.com/office/drawing/2014/main" id="{4524BBE9-A135-9D4C-B5DA-EC77D9031BE3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8EF22C0A-C092-9D44-935D-3F2615ADD0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rgbClr val="FFFFFF"/>
            </a:solidFill>
            <a:prstDash val="solid"/>
          </a:ln>
          <a:effectLst/>
        </p:spPr>
      </p:pic>
      <p:sp>
        <p:nvSpPr>
          <p:cNvPr id="85" name="副标题 2">
            <a:extLst>
              <a:ext uri="{FF2B5EF4-FFF2-40B4-BE49-F238E27FC236}">
                <a16:creationId xmlns:a16="http://schemas.microsoft.com/office/drawing/2014/main" id="{F80BDD25-4FFE-8346-B91D-05FC840C1CB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Rectangle 86">
            <a:extLst>
              <a:ext uri="{FF2B5EF4-FFF2-40B4-BE49-F238E27FC236}">
                <a16:creationId xmlns:a16="http://schemas.microsoft.com/office/drawing/2014/main" id="{000111CB-2117-444A-9289-896A0F1B9B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49686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bg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9" name="TextBox 2">
            <a:extLst>
              <a:ext uri="{FF2B5EF4-FFF2-40B4-BE49-F238E27FC236}">
                <a16:creationId xmlns:a16="http://schemas.microsoft.com/office/drawing/2014/main" id="{BCDC607C-3149-044F-8977-A532DBE97944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EEEA841A-6AA9-F640-A661-DC91BD568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81" name="副标题 2">
            <a:extLst>
              <a:ext uri="{FF2B5EF4-FFF2-40B4-BE49-F238E27FC236}">
                <a16:creationId xmlns:a16="http://schemas.microsoft.com/office/drawing/2014/main" id="{36453C5E-EF89-1E40-88D2-12E883E91FB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2023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203300" y="4709847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276" y="4788537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5307B254-91AE-6640-A8B8-5F31CD80A23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867185" y="5047174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EA3D33A-F5DD-A22F-C031-803FCA90A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536" y="-113016"/>
            <a:ext cx="12392917" cy="6971016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4A9CB9F-4DA1-7140-97D3-DE0194B7B103}"/>
              </a:ext>
            </a:extLst>
          </p:cNvPr>
          <p:cNvSpPr txBox="1">
            <a:spLocks/>
          </p:cNvSpPr>
          <p:nvPr/>
        </p:nvSpPr>
        <p:spPr>
          <a:xfrm>
            <a:off x="1371600" y="1322024"/>
            <a:ext cx="9005455" cy="3558448"/>
          </a:xfrm>
          <a:prstGeom prst="rect">
            <a:avLst/>
          </a:prstGeom>
          <a:solidFill>
            <a:srgbClr val="1D1D1A">
              <a:alpha val="40000"/>
            </a:srgbClr>
          </a:solidFill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algn="ctr"/>
            <a:r>
              <a:rPr lang="en-US" altLang="zh-CN" sz="9600" b="1" dirty="0">
                <a:solidFill>
                  <a:schemeClr val="tx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AICore</a:t>
            </a:r>
            <a:endParaRPr lang="en-US" altLang="zh-CN" sz="9600" dirty="0">
              <a:solidFill>
                <a:schemeClr val="tx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zh-CN" altLang="en-US" sz="9600" b="1" dirty="0">
                <a:solidFill>
                  <a:schemeClr val="tx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计算模式</a:t>
            </a:r>
            <a:endParaRPr lang="zh-CN" altLang="en-US" sz="11500" kern="0" dirty="0">
              <a:solidFill>
                <a:schemeClr val="tx2"/>
              </a:solidFill>
              <a:latin typeface="Futura Medium" panose="020B0602020204020303" pitchFamily="34" charset="-79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707447-0FCC-074B-826A-17D5170569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1630" y="452124"/>
            <a:ext cx="2024146" cy="755559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48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28B713-1474-034E-87C1-E100526817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3272" y="563757"/>
            <a:ext cx="643926" cy="643926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37428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38CED-23A2-F8C6-4739-20E1D5DE73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>
                <a:latin typeface="Futura Medium" panose="020B0602020204020303" pitchFamily="34" charset="-79"/>
                <a:cs typeface="Futura Medium" panose="020B0602020204020303" pitchFamily="34" charset="-79"/>
              </a:rPr>
              <a:t>Cube</a:t>
            </a:r>
            <a:r>
              <a:rPr lang="zh-CN" alt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US" altLang="zh-CN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Core</a:t>
            </a:r>
            <a:endParaRPr lang="zh-CN" alt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15430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EFAD4EE-523B-6DD7-8237-298BDE55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 矩阵乘法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D2441-0B0A-5AA2-62C1-F69FC05F98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要用到 </a:t>
            </a:r>
            <a:r>
              <a:rPr lang="en-US" altLang="zh-CN" dirty="0"/>
              <a:t>3 </a:t>
            </a:r>
            <a:r>
              <a:rPr lang="zh-CN" altLang="en-US" dirty="0"/>
              <a:t>个循环进行一次完整矩阵相乘，在 </a:t>
            </a:r>
            <a:r>
              <a:rPr lang="en-US" altLang="zh-CN" dirty="0"/>
              <a:t>SISD</a:t>
            </a:r>
            <a:r>
              <a:rPr lang="zh-CN" altLang="en-US" dirty="0"/>
              <a:t> </a:t>
            </a:r>
            <a:r>
              <a:rPr lang="en" altLang="zh-CN" dirty="0"/>
              <a:t>CPU </a:t>
            </a:r>
            <a:r>
              <a:rPr lang="zh-CN" altLang="en-US" dirty="0"/>
              <a:t>上执行至少需要 </a:t>
            </a:r>
            <a:r>
              <a:rPr lang="en" altLang="zh-CN" dirty="0"/>
              <a:t>M*K*N </a:t>
            </a:r>
            <a:r>
              <a:rPr lang="zh-CN" altLang="en-US" dirty="0"/>
              <a:t>个指令周期才能完成，当矩阵非常庞大时执行过程极为耗时。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6">
            <a:extLst>
              <a:ext uri="{FF2B5EF4-FFF2-40B4-BE49-F238E27FC236}">
                <a16:creationId xmlns:a16="http://schemas.microsoft.com/office/drawing/2014/main" id="{A9CF75E6-6DB5-39E8-B866-FCEDB4198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3" y="2889294"/>
            <a:ext cx="10963275" cy="2738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7827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7576DAC4-4139-016A-2699-5431F44A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 矩阵存储格式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C401804-13F8-8293-9960-6625D1D024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altLang="zh-CN" dirty="0"/>
              <a:t>CPU </a:t>
            </a:r>
            <a:r>
              <a:rPr lang="zh-CN" altLang="en-US" dirty="0"/>
              <a:t>计算过程中，矩阵 </a:t>
            </a:r>
            <a:r>
              <a:rPr lang="en" altLang="zh-CN" dirty="0"/>
              <a:t>A </a:t>
            </a:r>
            <a:r>
              <a:rPr lang="zh-CN" altLang="en-US" dirty="0"/>
              <a:t>按照行扫描，矩阵 </a:t>
            </a:r>
            <a:r>
              <a:rPr lang="en" altLang="zh-CN" dirty="0"/>
              <a:t>B </a:t>
            </a:r>
            <a:r>
              <a:rPr lang="zh-CN" altLang="en" dirty="0"/>
              <a:t>按</a:t>
            </a:r>
            <a:r>
              <a:rPr lang="zh-CN" altLang="en-US" dirty="0"/>
              <a:t>列扫描；典型矩阵存储矩阵 </a:t>
            </a:r>
            <a:r>
              <a:rPr lang="en" altLang="zh-CN" dirty="0"/>
              <a:t>A </a:t>
            </a:r>
            <a:r>
              <a:rPr lang="en-US" altLang="zh-CN" dirty="0"/>
              <a:t>&amp;</a:t>
            </a:r>
            <a:r>
              <a:rPr lang="zh-CN" altLang="en-US" dirty="0"/>
              <a:t> 矩阵 </a:t>
            </a:r>
            <a:r>
              <a:rPr lang="en" altLang="zh-CN" dirty="0"/>
              <a:t>B </a:t>
            </a:r>
            <a:r>
              <a:rPr lang="zh-CN" altLang="en-US" dirty="0"/>
              <a:t>都按照行方式进行存放，即使 </a:t>
            </a:r>
            <a:r>
              <a:rPr lang="en" altLang="zh-CN" dirty="0"/>
              <a:t>Row-Major </a:t>
            </a:r>
            <a:r>
              <a:rPr lang="zh-CN" altLang="en-US" dirty="0"/>
              <a:t>方式。</a:t>
            </a:r>
          </a:p>
          <a:p>
            <a:endParaRPr lang="zh-CN" altLang="en-US" dirty="0"/>
          </a:p>
        </p:txBody>
      </p:sp>
      <p:pic>
        <p:nvPicPr>
          <p:cNvPr id="11" name="内容占位符 6">
            <a:extLst>
              <a:ext uri="{FF2B5EF4-FFF2-40B4-BE49-F238E27FC236}">
                <a16:creationId xmlns:a16="http://schemas.microsoft.com/office/drawing/2014/main" id="{5E0A9604-4174-13B3-3584-52EE81178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3" y="2889294"/>
            <a:ext cx="10963275" cy="2738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3394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7576DAC4-4139-016A-2699-5431F44A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 矩阵存储格式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C401804-13F8-8293-9960-6625D1D024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内存读取按行读更方便，因此对 </a:t>
            </a:r>
            <a:r>
              <a:rPr lang="en-US" altLang="zh-CN" dirty="0"/>
              <a:t>A</a:t>
            </a:r>
            <a:r>
              <a:rPr lang="zh-CN" altLang="en-US" dirty="0"/>
              <a:t> 矩阵高效，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矩阵低效。为此需要将矩阵 </a:t>
            </a:r>
            <a:r>
              <a:rPr lang="en" altLang="zh-CN" dirty="0"/>
              <a:t>B </a:t>
            </a:r>
            <a:r>
              <a:rPr lang="zh-CN" altLang="en-US" dirty="0"/>
              <a:t>存储方式转成按列存储，即 </a:t>
            </a:r>
            <a:r>
              <a:rPr lang="en" altLang="zh-CN" dirty="0"/>
              <a:t>Column-Major</a:t>
            </a:r>
            <a:r>
              <a:rPr lang="zh-CN" altLang="en-US" dirty="0"/>
              <a:t> 矩阵计算，</a:t>
            </a:r>
            <a:r>
              <a:rPr lang="en-US" altLang="zh-CN" dirty="0"/>
              <a:t>NPU</a:t>
            </a:r>
            <a:r>
              <a:rPr lang="zh-CN" altLang="en-US" dirty="0"/>
              <a:t> 通过改变矩阵存储方式来提升矩阵计算的效率。</a:t>
            </a:r>
            <a:endParaRPr lang="en-US" altLang="zh-CN" dirty="0"/>
          </a:p>
        </p:txBody>
      </p:sp>
      <p:pic>
        <p:nvPicPr>
          <p:cNvPr id="10" name="内容占位符 6">
            <a:extLst>
              <a:ext uri="{FF2B5EF4-FFF2-40B4-BE49-F238E27FC236}">
                <a16:creationId xmlns:a16="http://schemas.microsoft.com/office/drawing/2014/main" id="{7B39CF16-99FF-867F-A38F-C9C46E866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71" y="3100227"/>
            <a:ext cx="8559800" cy="2552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0201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23AB32B-9DCD-A49C-6580-6ED04B9F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矩阵分块 </a:t>
            </a:r>
            <a:r>
              <a:rPr lang="en" altLang="zh-CN" dirty="0"/>
              <a:t>Tiling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1D4158C-6AD1-4699-C032-35AAE50318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受限于片上缓存容量，一次难以装下整个矩阵 </a:t>
            </a:r>
            <a:r>
              <a:rPr lang="en" altLang="zh-CN" dirty="0"/>
              <a:t>B</a:t>
            </a:r>
            <a:r>
              <a:rPr lang="zh-CN" altLang="en-US" dirty="0"/>
              <a:t>，将 </a:t>
            </a:r>
            <a:r>
              <a:rPr lang="en" altLang="zh-CN" dirty="0"/>
              <a:t>B </a:t>
            </a:r>
            <a:r>
              <a:rPr lang="zh-CN" altLang="en-US" dirty="0"/>
              <a:t>划分成为 </a:t>
            </a:r>
            <a:r>
              <a:rPr lang="en" altLang="zh-CN" dirty="0"/>
              <a:t>B0</a:t>
            </a:r>
            <a:r>
              <a:rPr lang="zh-CN" altLang="en" dirty="0"/>
              <a:t>、</a:t>
            </a:r>
            <a:r>
              <a:rPr lang="en" altLang="zh-CN" dirty="0"/>
              <a:t>B1</a:t>
            </a:r>
            <a:r>
              <a:rPr lang="en-US" altLang="zh-CN" dirty="0"/>
              <a:t>…</a:t>
            </a:r>
            <a:r>
              <a:rPr lang="en" altLang="zh-CN" dirty="0"/>
              <a:t> </a:t>
            </a:r>
            <a:r>
              <a:rPr lang="zh-CN" altLang="en-US" dirty="0"/>
              <a:t>等多个子矩阵；如此往复，依次将所有子矩阵搬运到缓存中，完成计算全过程，得到结果矩阵 </a:t>
            </a:r>
            <a:r>
              <a:rPr lang="en" altLang="zh-CN" dirty="0"/>
              <a:t>C</a:t>
            </a:r>
            <a:r>
              <a:rPr lang="zh-CN" altLang="en" dirty="0"/>
              <a:t>。</a:t>
            </a:r>
            <a:endParaRPr lang="zh-CN" altLang="en-US" dirty="0"/>
          </a:p>
        </p:txBody>
      </p:sp>
      <p:pic>
        <p:nvPicPr>
          <p:cNvPr id="6" name="内容占位符 6">
            <a:extLst>
              <a:ext uri="{FF2B5EF4-FFF2-40B4-BE49-F238E27FC236}">
                <a16:creationId xmlns:a16="http://schemas.microsoft.com/office/drawing/2014/main" id="{17031A2D-F1DA-87F2-8D3D-BDAB83429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3" y="2929005"/>
            <a:ext cx="10963275" cy="27408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3774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23AB32B-9DCD-A49C-6580-6ED04B9F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矩阵分块 </a:t>
            </a:r>
            <a:r>
              <a:rPr lang="en" altLang="zh-CN" dirty="0"/>
              <a:t>Tiling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1D4158C-6AD1-4699-C032-35AAE50318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受限于片上缓存容量，一次难以装下整个矩阵 </a:t>
            </a:r>
            <a:r>
              <a:rPr lang="en" altLang="zh-CN" dirty="0"/>
              <a:t>B</a:t>
            </a:r>
            <a:r>
              <a:rPr lang="zh-CN" altLang="en-US" dirty="0"/>
              <a:t>，将 </a:t>
            </a:r>
            <a:r>
              <a:rPr lang="en" altLang="zh-CN" dirty="0"/>
              <a:t>B </a:t>
            </a:r>
            <a:r>
              <a:rPr lang="zh-CN" altLang="en-US" dirty="0"/>
              <a:t>划分成为 </a:t>
            </a:r>
            <a:r>
              <a:rPr lang="en" altLang="zh-CN" dirty="0"/>
              <a:t>B0</a:t>
            </a:r>
            <a:r>
              <a:rPr lang="zh-CN" altLang="en" dirty="0"/>
              <a:t>、</a:t>
            </a:r>
            <a:r>
              <a:rPr lang="en" altLang="zh-CN" dirty="0"/>
              <a:t>B1</a:t>
            </a:r>
            <a:r>
              <a:rPr lang="en-US" altLang="zh-CN" dirty="0"/>
              <a:t>…</a:t>
            </a:r>
            <a:r>
              <a:rPr lang="en" altLang="zh-CN" dirty="0"/>
              <a:t> </a:t>
            </a:r>
            <a:r>
              <a:rPr lang="zh-CN" altLang="en-US" dirty="0"/>
              <a:t>等多个子矩阵；如此往复，依次将所有子矩阵搬运到缓存中，完成计算全过程，得到结果矩阵 </a:t>
            </a:r>
            <a:r>
              <a:rPr lang="en" altLang="zh-CN" dirty="0"/>
              <a:t>C</a:t>
            </a:r>
            <a:r>
              <a:rPr lang="zh-CN" altLang="en" dirty="0"/>
              <a:t>。</a:t>
            </a:r>
            <a:endParaRPr lang="zh-CN" altLang="en-US" dirty="0"/>
          </a:p>
        </p:txBody>
      </p:sp>
      <p:pic>
        <p:nvPicPr>
          <p:cNvPr id="2" name="内容占位符 4">
            <a:extLst>
              <a:ext uri="{FF2B5EF4-FFF2-40B4-BE49-F238E27FC236}">
                <a16:creationId xmlns:a16="http://schemas.microsoft.com/office/drawing/2014/main" id="{78DD7360-D7EA-E493-5FEA-FD61F7606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71" y="2477334"/>
            <a:ext cx="9871324" cy="3678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8765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23AB32B-9DCD-A49C-6580-6ED04B9F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矩阵分块 </a:t>
            </a:r>
            <a:r>
              <a:rPr lang="en" altLang="zh-CN" dirty="0"/>
              <a:t>Tiling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1D4158C-6AD1-4699-C032-35AAE5031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0633" y="1791685"/>
            <a:ext cx="2766837" cy="58919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大 </a:t>
            </a:r>
            <a:r>
              <a:rPr lang="en" altLang="zh-CN" dirty="0"/>
              <a:t>Z</a:t>
            </a:r>
            <a:r>
              <a:rPr lang="zh-CN" altLang="en-US" dirty="0"/>
              <a:t> 小 </a:t>
            </a:r>
            <a:r>
              <a:rPr lang="en" altLang="zh-CN" dirty="0"/>
              <a:t>z</a:t>
            </a:r>
            <a:r>
              <a:rPr lang="zh-CN" altLang="en-US" dirty="0"/>
              <a:t> </a:t>
            </a:r>
          </a:p>
        </p:txBody>
      </p:sp>
      <p:pic>
        <p:nvPicPr>
          <p:cNvPr id="2" name="内容占位符 4">
            <a:extLst>
              <a:ext uri="{FF2B5EF4-FFF2-40B4-BE49-F238E27FC236}">
                <a16:creationId xmlns:a16="http://schemas.microsoft.com/office/drawing/2014/main" id="{78DD7360-D7EA-E493-5FEA-FD61F7606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71" y="2477334"/>
            <a:ext cx="9871324" cy="3678413"/>
          </a:xfrm>
          <a:prstGeom prst="rect">
            <a:avLst/>
          </a:prstGeom>
          <a:noFill/>
        </p:spPr>
      </p:pic>
      <p:sp>
        <p:nvSpPr>
          <p:cNvPr id="4" name="内容占位符 4">
            <a:extLst>
              <a:ext uri="{FF2B5EF4-FFF2-40B4-BE49-F238E27FC236}">
                <a16:creationId xmlns:a16="http://schemas.microsoft.com/office/drawing/2014/main" id="{5CF734B1-4EB5-8268-98FE-71A37105DCFD}"/>
              </a:ext>
            </a:extLst>
          </p:cNvPr>
          <p:cNvSpPr txBox="1">
            <a:spLocks/>
          </p:cNvSpPr>
          <p:nvPr/>
        </p:nvSpPr>
        <p:spPr>
          <a:xfrm>
            <a:off x="4620080" y="1799230"/>
            <a:ext cx="2766837" cy="58919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9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5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dirty="0"/>
              <a:t>大 </a:t>
            </a:r>
            <a:r>
              <a:rPr lang="en" altLang="zh-CN" dirty="0"/>
              <a:t>Z</a:t>
            </a:r>
            <a:r>
              <a:rPr lang="zh-CN" altLang="en-US" dirty="0"/>
              <a:t> 小 </a:t>
            </a:r>
            <a:r>
              <a:rPr lang="en" altLang="zh-CN" dirty="0"/>
              <a:t>N</a:t>
            </a:r>
            <a:endParaRPr lang="en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7260F325-FA33-4A68-EFA4-4D60B3390E5A}"/>
              </a:ext>
            </a:extLst>
          </p:cNvPr>
          <p:cNvSpPr txBox="1">
            <a:spLocks/>
          </p:cNvSpPr>
          <p:nvPr/>
        </p:nvSpPr>
        <p:spPr>
          <a:xfrm>
            <a:off x="7979528" y="1791685"/>
            <a:ext cx="2766837" cy="58919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9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5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dirty="0"/>
              <a:t>大 </a:t>
            </a:r>
            <a:r>
              <a:rPr lang="en" altLang="zh-CN" dirty="0"/>
              <a:t>N </a:t>
            </a:r>
            <a:r>
              <a:rPr lang="zh-CN" altLang="en-US" dirty="0"/>
              <a:t>小 </a:t>
            </a:r>
            <a:r>
              <a:rPr lang="en" altLang="zh-CN" dirty="0"/>
              <a:t>Z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11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AAE688D-BB72-5F87-80BF-A9946FF1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矩阵分块 </a:t>
            </a:r>
            <a:r>
              <a:rPr lang="en-US" altLang="zh-CN" dirty="0"/>
              <a:t>Padding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1606DA-D24F-F100-9599-41DC9387A2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62" y="2022442"/>
            <a:ext cx="8523637" cy="4368851"/>
          </a:xfr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FCCA751-30F0-F88A-D9CE-D60715D731EC}"/>
              </a:ext>
            </a:extLst>
          </p:cNvPr>
          <p:cNvGrpSpPr/>
          <p:nvPr/>
        </p:nvGrpSpPr>
        <p:grpSpPr>
          <a:xfrm>
            <a:off x="1726058" y="1877749"/>
            <a:ext cx="2147089" cy="4689897"/>
            <a:chOff x="1109605" y="1226925"/>
            <a:chExt cx="2445044" cy="5340722"/>
          </a:xfrm>
        </p:grpSpPr>
        <p:pic>
          <p:nvPicPr>
            <p:cNvPr id="2" name="内容占位符 4">
              <a:extLst>
                <a:ext uri="{FF2B5EF4-FFF2-40B4-BE49-F238E27FC236}">
                  <a16:creationId xmlns:a16="http://schemas.microsoft.com/office/drawing/2014/main" id="{AB41FA80-9DDB-C4A6-04F4-946C07BB34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2" t="11956" r="66485" b="9624"/>
            <a:stretch/>
          </p:blipFill>
          <p:spPr>
            <a:xfrm>
              <a:off x="1109608" y="1226925"/>
              <a:ext cx="1100839" cy="1125858"/>
            </a:xfrm>
            <a:prstGeom prst="rect">
              <a:avLst/>
            </a:prstGeom>
            <a:noFill/>
          </p:spPr>
        </p:pic>
        <p:pic>
          <p:nvPicPr>
            <p:cNvPr id="3" name="内容占位符 4">
              <a:extLst>
                <a:ext uri="{FF2B5EF4-FFF2-40B4-BE49-F238E27FC236}">
                  <a16:creationId xmlns:a16="http://schemas.microsoft.com/office/drawing/2014/main" id="{49373342-D640-AB9A-4B45-3FB69DAE84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2" t="11956" r="66485" b="9624"/>
            <a:stretch/>
          </p:blipFill>
          <p:spPr>
            <a:xfrm>
              <a:off x="1109607" y="4091703"/>
              <a:ext cx="1100839" cy="1125858"/>
            </a:xfrm>
            <a:prstGeom prst="rect">
              <a:avLst/>
            </a:prstGeom>
            <a:noFill/>
          </p:spPr>
        </p:pic>
        <p:pic>
          <p:nvPicPr>
            <p:cNvPr id="4" name="内容占位符 4">
              <a:extLst>
                <a:ext uri="{FF2B5EF4-FFF2-40B4-BE49-F238E27FC236}">
                  <a16:creationId xmlns:a16="http://schemas.microsoft.com/office/drawing/2014/main" id="{0B0BB64E-57E0-1E48-F58E-53FCADBD1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2" t="11956" r="66485" b="9624"/>
            <a:stretch/>
          </p:blipFill>
          <p:spPr>
            <a:xfrm>
              <a:off x="1109606" y="2547269"/>
              <a:ext cx="1100839" cy="1125858"/>
            </a:xfrm>
            <a:prstGeom prst="rect">
              <a:avLst/>
            </a:prstGeom>
            <a:noFill/>
          </p:spPr>
        </p:pic>
        <p:pic>
          <p:nvPicPr>
            <p:cNvPr id="7" name="内容占位符 4">
              <a:extLst>
                <a:ext uri="{FF2B5EF4-FFF2-40B4-BE49-F238E27FC236}">
                  <a16:creationId xmlns:a16="http://schemas.microsoft.com/office/drawing/2014/main" id="{FE30529C-E479-A9B9-4CC8-F2A8F3F2D2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2" t="11956" r="66485" b="9624"/>
            <a:stretch/>
          </p:blipFill>
          <p:spPr>
            <a:xfrm>
              <a:off x="2453810" y="2547269"/>
              <a:ext cx="1100839" cy="1125858"/>
            </a:xfrm>
            <a:prstGeom prst="rect">
              <a:avLst/>
            </a:prstGeom>
            <a:noFill/>
          </p:spPr>
        </p:pic>
        <p:pic>
          <p:nvPicPr>
            <p:cNvPr id="8" name="内容占位符 4">
              <a:extLst>
                <a:ext uri="{FF2B5EF4-FFF2-40B4-BE49-F238E27FC236}">
                  <a16:creationId xmlns:a16="http://schemas.microsoft.com/office/drawing/2014/main" id="{E6411546-61EA-C733-B191-FA003D67B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2" t="11956" r="66485" b="9624"/>
            <a:stretch/>
          </p:blipFill>
          <p:spPr>
            <a:xfrm>
              <a:off x="1109605" y="5412047"/>
              <a:ext cx="1100839" cy="1125858"/>
            </a:xfrm>
            <a:prstGeom prst="rect">
              <a:avLst/>
            </a:prstGeom>
            <a:noFill/>
          </p:spPr>
        </p:pic>
        <p:pic>
          <p:nvPicPr>
            <p:cNvPr id="9" name="内容占位符 4">
              <a:extLst>
                <a:ext uri="{FF2B5EF4-FFF2-40B4-BE49-F238E27FC236}">
                  <a16:creationId xmlns:a16="http://schemas.microsoft.com/office/drawing/2014/main" id="{F878324D-CB51-7B98-A9EF-AD08E0308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2" t="11956" r="66485" b="9624"/>
            <a:stretch/>
          </p:blipFill>
          <p:spPr>
            <a:xfrm>
              <a:off x="2453809" y="5441789"/>
              <a:ext cx="1100839" cy="1125858"/>
            </a:xfrm>
            <a:prstGeom prst="rect">
              <a:avLst/>
            </a:prstGeom>
            <a:noFill/>
          </p:spPr>
        </p:pic>
      </p:grpSp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D4743B7B-691F-B49F-A4D9-8FEA57BF0FB5}"/>
              </a:ext>
            </a:extLst>
          </p:cNvPr>
          <p:cNvSpPr txBox="1">
            <a:spLocks/>
          </p:cNvSpPr>
          <p:nvPr/>
        </p:nvSpPr>
        <p:spPr>
          <a:xfrm>
            <a:off x="623635" y="1292298"/>
            <a:ext cx="10963473" cy="58919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9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5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dirty="0"/>
              <a:t>A</a:t>
            </a:r>
            <a:r>
              <a:rPr lang="en" dirty="0"/>
              <a:t> </a:t>
            </a:r>
            <a:r>
              <a:rPr lang="zh-CN" altLang="en-US" dirty="0"/>
              <a:t>和 </a:t>
            </a:r>
            <a:r>
              <a:rPr lang="en" altLang="zh-CN" dirty="0"/>
              <a:t>B</a:t>
            </a:r>
            <a:r>
              <a:rPr lang="en" dirty="0"/>
              <a:t> </a:t>
            </a:r>
            <a:r>
              <a:rPr lang="zh-CN" altLang="en-US" dirty="0"/>
              <a:t>都等分成同样大小块，每一块是 </a:t>
            </a:r>
            <a:r>
              <a:rPr lang="en-US" altLang="zh-CN" dirty="0"/>
              <a:t>16</a:t>
            </a:r>
            <a:r>
              <a:rPr lang="en" altLang="zh-CN" dirty="0"/>
              <a:t>x16 </a:t>
            </a:r>
            <a:r>
              <a:rPr lang="zh-CN" altLang="en-US" dirty="0"/>
              <a:t>子矩阵，排不满的地方可以通过补零实现。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512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21CA6FA-46F2-5238-683B-1C2BC9CA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Cube</a:t>
            </a:r>
            <a:r>
              <a:rPr lang="zh-CN" altLang="en-US" dirty="0"/>
              <a:t> </a:t>
            </a:r>
            <a:r>
              <a:rPr lang="en-US" altLang="zh-CN" dirty="0"/>
              <a:t> Core</a:t>
            </a:r>
            <a:r>
              <a:rPr lang="zh-CN" altLang="en-US" dirty="0"/>
              <a:t> 计算 </a:t>
            </a:r>
            <a:r>
              <a:rPr lang="en-US" altLang="zh-CN" dirty="0"/>
              <a:t>MAC</a:t>
            </a:r>
            <a:r>
              <a:rPr lang="zh-CN" altLang="en-US" dirty="0"/>
              <a:t> </a:t>
            </a:r>
            <a:r>
              <a:rPr lang="en-US" altLang="zh-CN" dirty="0"/>
              <a:t>16^3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DD53E27-1D8F-DFCB-9B2F-227287D72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621" y="1304818"/>
            <a:ext cx="11119727" cy="5050262"/>
          </a:xfrm>
        </p:spPr>
        <p:txBody>
          <a:bodyPr/>
          <a:lstStyle/>
          <a:p>
            <a:r>
              <a:rPr lang="en-US" altLang="zh-CN" sz="1900" dirty="0"/>
              <a:t>Cube</a:t>
            </a:r>
            <a:r>
              <a:rPr lang="zh-CN" altLang="en-US" sz="1900" dirty="0"/>
              <a:t> </a:t>
            </a:r>
            <a:r>
              <a:rPr lang="en-US" altLang="zh-CN" sz="1900" dirty="0"/>
              <a:t>Core</a:t>
            </a:r>
            <a:r>
              <a:rPr lang="zh-CN" altLang="en-US" sz="1900" dirty="0"/>
              <a:t> 一条指令完成两个 </a:t>
            </a:r>
            <a:r>
              <a:rPr lang="en-US" altLang="zh-CN" sz="1900" dirty="0"/>
              <a:t>16x16 </a:t>
            </a:r>
            <a:r>
              <a:rPr lang="zh-CN" altLang="en-US" sz="1900" dirty="0"/>
              <a:t>矩阵 </a:t>
            </a:r>
            <a:r>
              <a:rPr lang="en-US" altLang="zh-CN" sz="1900" dirty="0"/>
              <a:t>MAC</a:t>
            </a:r>
            <a:r>
              <a:rPr lang="zh-CN" altLang="en-US" sz="1900" dirty="0"/>
              <a:t>，等于一个时钟周期进行 </a:t>
            </a:r>
            <a:r>
              <a:rPr lang="en-US" altLang="zh-CN" sz="1900" dirty="0"/>
              <a:t>16^3=4096 </a:t>
            </a:r>
            <a:r>
              <a:rPr lang="zh-CN" altLang="en-US" sz="1900" dirty="0"/>
              <a:t>个 </a:t>
            </a:r>
            <a:r>
              <a:rPr lang="en-US" altLang="zh-CN" sz="1900" dirty="0"/>
              <a:t>MAC</a:t>
            </a:r>
            <a:r>
              <a:rPr lang="zh-CN" altLang="en-US" sz="1900" dirty="0"/>
              <a:t> 计算；执行前将 </a:t>
            </a:r>
            <a:r>
              <a:rPr lang="en" altLang="zh-CN" sz="1900" dirty="0"/>
              <a:t>A</a:t>
            </a:r>
            <a:r>
              <a:rPr lang="zh-CN" altLang="en-US" sz="1900" dirty="0"/>
              <a:t> 按行 </a:t>
            </a:r>
            <a:r>
              <a:rPr lang="en-US" altLang="zh-CN" sz="1900" dirty="0"/>
              <a:t>&amp;</a:t>
            </a:r>
            <a:r>
              <a:rPr lang="zh-CN" altLang="en-US" sz="1900" dirty="0"/>
              <a:t> </a:t>
            </a:r>
            <a:r>
              <a:rPr lang="en" altLang="zh-CN" sz="1900" dirty="0"/>
              <a:t>B </a:t>
            </a:r>
            <a:r>
              <a:rPr lang="zh-CN" altLang="en-US" sz="1900" dirty="0"/>
              <a:t>按列存放在 </a:t>
            </a:r>
            <a:r>
              <a:rPr lang="en-US" altLang="zh-CN" sz="1900" dirty="0"/>
              <a:t>Input</a:t>
            </a:r>
            <a:r>
              <a:rPr lang="zh-CN" altLang="en-US" sz="1900" dirty="0"/>
              <a:t> </a:t>
            </a:r>
            <a:r>
              <a:rPr lang="en-US" altLang="zh-CN" sz="1900" dirty="0"/>
              <a:t>buffer</a:t>
            </a:r>
            <a:r>
              <a:rPr lang="zh-CN" altLang="en-US" sz="1900" dirty="0"/>
              <a:t>，通过 </a:t>
            </a:r>
            <a:r>
              <a:rPr lang="en-US" altLang="zh-CN" sz="1900" dirty="0"/>
              <a:t>Cube</a:t>
            </a:r>
            <a:r>
              <a:rPr lang="zh-CN" altLang="en-US" sz="1900" dirty="0"/>
              <a:t> </a:t>
            </a:r>
            <a:r>
              <a:rPr lang="en-US" altLang="zh-CN" sz="1900" dirty="0"/>
              <a:t>Core</a:t>
            </a:r>
            <a:r>
              <a:rPr lang="zh-CN" altLang="en-US" sz="1900" dirty="0"/>
              <a:t> 计算得到  </a:t>
            </a:r>
            <a:r>
              <a:rPr lang="en" altLang="zh-CN" sz="1900" dirty="0"/>
              <a:t>C</a:t>
            </a:r>
            <a:r>
              <a:rPr lang="zh-CN" altLang="en-US" sz="1900" dirty="0"/>
              <a:t> 按行存放在 </a:t>
            </a:r>
            <a:r>
              <a:rPr lang="en-US" altLang="zh-CN" sz="1900" dirty="0"/>
              <a:t>Output</a:t>
            </a:r>
            <a:r>
              <a:rPr lang="zh-CN" altLang="en-US" sz="1900" dirty="0"/>
              <a:t> </a:t>
            </a:r>
            <a:r>
              <a:rPr lang="en-US" altLang="zh-CN" sz="1900" dirty="0"/>
              <a:t>Buffer</a:t>
            </a:r>
            <a:r>
              <a:rPr lang="zh-CN" altLang="en-US" sz="1900" dirty="0"/>
              <a:t>。</a:t>
            </a:r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0E8D1852-6A18-D1D0-75BD-C5A45F10D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71" y="2477334"/>
            <a:ext cx="9871324" cy="3678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8028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104B5-679C-E449-06EC-3E311600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Cube</a:t>
            </a:r>
            <a:r>
              <a:rPr lang="zh-CN" altLang="en-US" dirty="0"/>
              <a:t> </a:t>
            </a:r>
            <a:r>
              <a:rPr lang="en-US" altLang="zh-CN" dirty="0"/>
              <a:t> Core</a:t>
            </a:r>
            <a:r>
              <a:rPr lang="zh-CN" altLang="en-US" dirty="0"/>
              <a:t> 计算 </a:t>
            </a:r>
            <a:r>
              <a:rPr lang="en-US" altLang="zh-CN" dirty="0"/>
              <a:t>MAC</a:t>
            </a:r>
            <a:r>
              <a:rPr lang="zh-CN" altLang="en-US" dirty="0"/>
              <a:t> </a:t>
            </a:r>
            <a:r>
              <a:rPr lang="en-US" altLang="zh-CN" dirty="0"/>
              <a:t>16^3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46C8374-B5F5-AB90-B976-13937BC038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5" y="1194323"/>
            <a:ext cx="8664203" cy="5136085"/>
          </a:xfrm>
        </p:spPr>
      </p:pic>
      <p:sp>
        <p:nvSpPr>
          <p:cNvPr id="3" name="内容占位符 4">
            <a:extLst>
              <a:ext uri="{FF2B5EF4-FFF2-40B4-BE49-F238E27FC236}">
                <a16:creationId xmlns:a16="http://schemas.microsoft.com/office/drawing/2014/main" id="{8620F08E-69B2-776B-2D67-186F0825CC37}"/>
              </a:ext>
            </a:extLst>
          </p:cNvPr>
          <p:cNvSpPr txBox="1">
            <a:spLocks/>
          </p:cNvSpPr>
          <p:nvPr/>
        </p:nvSpPr>
        <p:spPr>
          <a:xfrm>
            <a:off x="6098381" y="1360170"/>
            <a:ext cx="5757997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9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5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sz="1600" dirty="0"/>
              <a:t>C</a:t>
            </a:r>
            <a:r>
              <a:rPr lang="zh-CN" altLang="en-US" sz="1600" dirty="0"/>
              <a:t> 第一元素由 </a:t>
            </a:r>
            <a:r>
              <a:rPr lang="en" altLang="zh-CN" sz="1600" dirty="0"/>
              <a:t>A </a:t>
            </a:r>
            <a:r>
              <a:rPr lang="zh-CN" altLang="en-US" sz="1600" dirty="0"/>
              <a:t>第一行 </a:t>
            </a:r>
            <a:r>
              <a:rPr lang="en-US" altLang="zh-CN" sz="1600" dirty="0"/>
              <a:t>16 </a:t>
            </a:r>
            <a:r>
              <a:rPr lang="zh-CN" altLang="en-US" sz="1600" dirty="0"/>
              <a:t>个元素 </a:t>
            </a:r>
            <a:r>
              <a:rPr lang="en-US" altLang="zh-CN" sz="1600" dirty="0"/>
              <a:t>&amp;</a:t>
            </a:r>
            <a:r>
              <a:rPr lang="zh-CN" altLang="en-US" sz="1600" dirty="0"/>
              <a:t> </a:t>
            </a:r>
            <a:r>
              <a:rPr lang="en" altLang="zh-CN" sz="1600" dirty="0"/>
              <a:t>B</a:t>
            </a:r>
            <a:r>
              <a:rPr lang="zh-CN" altLang="en-US" sz="1600" dirty="0"/>
              <a:t> 第一列 </a:t>
            </a:r>
            <a:r>
              <a:rPr lang="en-US" altLang="zh-CN" sz="1600" dirty="0"/>
              <a:t>16 </a:t>
            </a:r>
            <a:r>
              <a:rPr lang="zh-CN" altLang="en-US" sz="1600" dirty="0"/>
              <a:t>个元素通过 </a:t>
            </a:r>
            <a:r>
              <a:rPr lang="en-US" altLang="zh-CN" sz="1600" dirty="0"/>
              <a:t>Cube</a:t>
            </a:r>
            <a:r>
              <a:rPr lang="zh-CN" altLang="en-US" sz="1600" dirty="0"/>
              <a:t> </a:t>
            </a:r>
            <a:r>
              <a:rPr lang="en-US" altLang="zh-CN" sz="1600" dirty="0"/>
              <a:t>Core</a:t>
            </a:r>
            <a:r>
              <a:rPr lang="zh-CN" altLang="en-US" sz="1600" dirty="0"/>
              <a:t> 电路进行 </a:t>
            </a:r>
            <a:r>
              <a:rPr lang="en-US" altLang="zh-CN" sz="1600" dirty="0"/>
              <a:t>16 </a:t>
            </a:r>
            <a:r>
              <a:rPr lang="zh-CN" altLang="en-US" sz="1600" dirty="0"/>
              <a:t>次乘法 </a:t>
            </a:r>
            <a:r>
              <a:rPr lang="en-US" altLang="zh-CN" sz="1600" dirty="0"/>
              <a:t>&amp;</a:t>
            </a:r>
            <a:r>
              <a:rPr lang="zh-CN" altLang="en-US" sz="1600" dirty="0"/>
              <a:t> </a:t>
            </a:r>
            <a:r>
              <a:rPr lang="en-US" altLang="zh-CN" sz="1600" dirty="0"/>
              <a:t>15 </a:t>
            </a:r>
            <a:r>
              <a:rPr lang="zh-CN" altLang="en-US" sz="1600" dirty="0"/>
              <a:t>次加法计算得到。</a:t>
            </a:r>
            <a:endParaRPr lang="en-US" altLang="zh-CN" sz="1600" dirty="0"/>
          </a:p>
          <a:p>
            <a:r>
              <a:rPr lang="en-US" altLang="zh-CN" sz="1600" dirty="0"/>
              <a:t>Cube</a:t>
            </a:r>
            <a:r>
              <a:rPr lang="zh-CN" altLang="en-US" sz="1600" dirty="0"/>
              <a:t> </a:t>
            </a:r>
            <a:r>
              <a:rPr lang="en-US" altLang="zh-CN" sz="1600" dirty="0"/>
              <a:t>Core</a:t>
            </a:r>
            <a:r>
              <a:rPr lang="zh-CN" altLang="en-US" sz="1600" dirty="0"/>
              <a:t> 共有 </a:t>
            </a:r>
            <a:r>
              <a:rPr lang="en-US" altLang="zh-CN" sz="1600" dirty="0"/>
              <a:t>256 </a:t>
            </a:r>
            <a:r>
              <a:rPr lang="zh-CN" altLang="en-US" sz="1600" dirty="0"/>
              <a:t>个矩阵计算子电路组成，一条指令并行完成矩阵 </a:t>
            </a:r>
            <a:r>
              <a:rPr lang="en" altLang="zh-CN" sz="1600" dirty="0"/>
              <a:t>C</a:t>
            </a:r>
            <a:r>
              <a:rPr lang="zh-CN" altLang="en-US" sz="1600" dirty="0"/>
              <a:t> </a:t>
            </a:r>
            <a:r>
              <a:rPr lang="en-US" altLang="zh-CN" sz="1600" dirty="0"/>
              <a:t>256 </a:t>
            </a:r>
            <a:r>
              <a:rPr lang="zh-CN" altLang="en-US" sz="1600" dirty="0"/>
              <a:t>个元素计算。</a:t>
            </a:r>
          </a:p>
        </p:txBody>
      </p:sp>
    </p:spTree>
    <p:extLst>
      <p:ext uri="{BB962C8B-B14F-4D97-AF65-F5344CB8AC3E}">
        <p14:creationId xmlns:p14="http://schemas.microsoft.com/office/powerpoint/2010/main" val="4029986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BC902-8E03-DB47-A6D1-4587F68D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  <a:sym typeface="Huawei Sans" panose="020C0503030203020204" pitchFamily="34" charset="0"/>
              </a:rPr>
              <a:t>About</a:t>
            </a:r>
            <a:endParaRPr lang="zh-CN" altLang="en-US" dirty="0">
              <a:solidFill>
                <a:srgbClr val="C00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E275F-E2FC-CB4B-BF84-40CABBAE6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昇腾 </a:t>
            </a:r>
            <a:r>
              <a:rPr lang="en-US" altLang="zh-CN" sz="28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SOC </a:t>
            </a:r>
            <a:r>
              <a:rPr lang="zh-CN" altLang="en-US" sz="28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架构：</a:t>
            </a:r>
            <a:r>
              <a:rPr lang="zh-CN" alt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昇腾 </a:t>
            </a:r>
            <a:r>
              <a:rPr lang="en-US" altLang="zh-CN" dirty="0">
                <a:latin typeface="Futura Medium" panose="020B0602020204020303" pitchFamily="34" charset="-79"/>
                <a:cs typeface="Futura Medium" panose="020B0602020204020303" pitchFamily="34" charset="-79"/>
              </a:rPr>
              <a:t>310 </a:t>
            </a:r>
            <a:r>
              <a:rPr lang="zh-CN" alt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芯片 </a:t>
            </a:r>
            <a:r>
              <a:rPr lang="en-US" altLang="zh-CN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–</a:t>
            </a:r>
            <a:r>
              <a:rPr lang="zh-CN" alt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昇腾 </a:t>
            </a:r>
            <a:r>
              <a:rPr lang="en-US" altLang="zh-CN" dirty="0">
                <a:latin typeface="Futura Medium" panose="020B0602020204020303" pitchFamily="34" charset="-79"/>
                <a:cs typeface="Futura Medium" panose="020B0602020204020303" pitchFamily="34" charset="-79"/>
              </a:rPr>
              <a:t>910 </a:t>
            </a:r>
            <a:r>
              <a:rPr lang="zh-CN" alt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芯片</a:t>
            </a:r>
            <a:endParaRPr lang="en-US" altLang="zh-CN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AICore</a:t>
            </a:r>
            <a:r>
              <a:rPr lang="zh-CN" altLang="en-US" sz="28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的灵魂：</a:t>
            </a:r>
            <a:r>
              <a:rPr lang="zh-CN" alt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达芬奇架构内部细节</a:t>
            </a:r>
            <a:endParaRPr lang="en-US" altLang="zh-CN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AICore</a:t>
            </a:r>
            <a:r>
              <a:rPr lang="zh-CN" altLang="en-US" sz="28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计算模式：</a:t>
            </a:r>
            <a:r>
              <a:rPr lang="en-US" altLang="zh-CN" dirty="0">
                <a:latin typeface="Futura Medium" panose="020B0602020204020303" pitchFamily="34" charset="-79"/>
                <a:cs typeface="Futura Medium" panose="020B0602020204020303" pitchFamily="34" charset="-79"/>
              </a:rPr>
              <a:t>Vector</a:t>
            </a:r>
            <a:r>
              <a:rPr lang="zh-CN" alt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和 </a:t>
            </a:r>
            <a:r>
              <a:rPr lang="en-US" altLang="zh-CN" dirty="0">
                <a:latin typeface="Futura Medium" panose="020B0602020204020303" pitchFamily="34" charset="-79"/>
                <a:cs typeface="Futura Medium" panose="020B0602020204020303" pitchFamily="34" charset="-79"/>
              </a:rPr>
              <a:t>Cube</a:t>
            </a:r>
            <a:r>
              <a:rPr lang="zh-CN" alt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计算方法</a:t>
            </a:r>
            <a:endParaRPr lang="en-US" altLang="zh-CN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服务器爆炸图：</a:t>
            </a:r>
            <a:r>
              <a:rPr lang="zh-CN" alt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从芯片到服务器</a:t>
            </a:r>
            <a:endParaRPr lang="en-US" altLang="zh-CN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4799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BF354-F918-5092-0390-D18823D3F7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>
                <a:latin typeface="Futura Medium" panose="020B0602020204020303" pitchFamily="34" charset="-79"/>
                <a:cs typeface="Futura Medium" panose="020B0602020204020303" pitchFamily="34" charset="-79"/>
              </a:rPr>
              <a:t>Vector</a:t>
            </a:r>
            <a:r>
              <a:rPr lang="zh-CN" alt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US" altLang="zh-CN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Core</a:t>
            </a:r>
            <a:endParaRPr lang="zh-CN" alt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0443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D4C806-CB02-5AC4-4CBB-B4AF326D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</p:spPr>
        <p:txBody>
          <a:bodyPr/>
          <a:lstStyle/>
          <a:p>
            <a:r>
              <a:rPr lang="en-US" altLang="zh-CN" dirty="0"/>
              <a:t>AI Core</a:t>
            </a:r>
            <a:r>
              <a:rPr lang="zh-CN" altLang="en-US" dirty="0"/>
              <a:t>：计算单元 </a:t>
            </a:r>
            <a:r>
              <a:rPr lang="en-US" altLang="zh-CN" dirty="0"/>
              <a:t>Vector Unit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A0164-EE35-BCC3-B7F8-8F02AAF64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280478"/>
            <a:ext cx="10963275" cy="4994275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zh-CN" dirty="0"/>
              <a:t>Vector Unit</a:t>
            </a:r>
            <a:r>
              <a:rPr lang="zh-CN" altLang="en-US" dirty="0"/>
              <a:t> </a:t>
            </a:r>
            <a:r>
              <a:rPr lang="zh-CN" altLang="zh-CN" dirty="0"/>
              <a:t>主要负责完成和向量相关运算，能够实现向量</a:t>
            </a:r>
            <a:r>
              <a:rPr lang="en-US" altLang="zh-CN" dirty="0"/>
              <a:t>/</a:t>
            </a:r>
            <a:r>
              <a:rPr lang="zh-CN" altLang="zh-CN" dirty="0"/>
              <a:t>标量</a:t>
            </a:r>
            <a:r>
              <a:rPr lang="en-US" altLang="zh-CN" dirty="0"/>
              <a:t>/</a:t>
            </a:r>
            <a:r>
              <a:rPr lang="zh-CN" altLang="zh-CN" dirty="0"/>
              <a:t>双向量间计算，功能覆盖各种基本和多种定制计算类型，包括</a:t>
            </a:r>
            <a:r>
              <a:rPr lang="en-US" altLang="zh-CN" dirty="0"/>
              <a:t>FP32</a:t>
            </a:r>
            <a:r>
              <a:rPr lang="zh-CN" altLang="zh-CN" dirty="0"/>
              <a:t>、</a:t>
            </a:r>
            <a:r>
              <a:rPr lang="en-US" altLang="zh-CN" dirty="0"/>
              <a:t>FP16</a:t>
            </a:r>
            <a:r>
              <a:rPr lang="zh-CN" altLang="zh-CN" dirty="0"/>
              <a:t>、</a:t>
            </a:r>
            <a:r>
              <a:rPr lang="en-US" altLang="zh-CN" dirty="0"/>
              <a:t>INT32</a:t>
            </a:r>
            <a:r>
              <a:rPr lang="zh-CN" altLang="zh-CN" dirty="0"/>
              <a:t>和</a:t>
            </a:r>
            <a:r>
              <a:rPr lang="en-US" altLang="zh-CN" dirty="0"/>
              <a:t>INT8</a:t>
            </a:r>
            <a:r>
              <a:rPr lang="zh-CN" altLang="zh-CN" dirty="0"/>
              <a:t>等数据类型计算。</a:t>
            </a:r>
            <a:endParaRPr lang="en-US" altLang="zh-CN" dirty="0"/>
          </a:p>
          <a:p>
            <a:pPr lvl="1"/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zh-CN" altLang="zh-CN" dirty="0"/>
              <a:t>可快速完成两个</a:t>
            </a:r>
            <a:r>
              <a:rPr lang="zh-CN" altLang="en-US" dirty="0"/>
              <a:t> </a:t>
            </a:r>
            <a:r>
              <a:rPr lang="en-US" altLang="zh-CN" dirty="0"/>
              <a:t>FP16</a:t>
            </a:r>
            <a:r>
              <a:rPr lang="zh-CN" altLang="en-US" dirty="0"/>
              <a:t> </a:t>
            </a:r>
            <a:r>
              <a:rPr lang="zh-CN" altLang="zh-CN" dirty="0"/>
              <a:t>向量相加或者相乘。源操作数和目的操作数</a:t>
            </a:r>
            <a:r>
              <a:rPr lang="zh-CN" altLang="en-US" dirty="0"/>
              <a:t>，</a:t>
            </a:r>
            <a:r>
              <a:rPr lang="zh-CN" altLang="zh-CN" dirty="0"/>
              <a:t>通常保存在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imp.</a:t>
            </a:r>
            <a:r>
              <a:rPr lang="zh-CN" altLang="en-US" dirty="0"/>
              <a:t> </a:t>
            </a:r>
            <a:r>
              <a:rPr lang="zh-CN" altLang="zh-CN" dirty="0"/>
              <a:t>对</a:t>
            </a:r>
            <a:r>
              <a:rPr lang="en-US" altLang="zh-CN" dirty="0"/>
              <a:t>Vector Unit</a:t>
            </a:r>
            <a:r>
              <a:rPr lang="zh-CN" altLang="en-US" dirty="0"/>
              <a:t> </a:t>
            </a:r>
            <a:r>
              <a:rPr lang="zh-CN" altLang="zh-CN" dirty="0"/>
              <a:t>输入数据可以不连续，这取决于输入数据寻址模式。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1103CA-5077-016C-D97E-F3298106B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460" y="3646556"/>
            <a:ext cx="9409302" cy="2653030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8CCA4C2-8508-0846-CA32-62376308BF2B}"/>
              </a:ext>
            </a:extLst>
          </p:cNvPr>
          <p:cNvCxnSpPr/>
          <p:nvPr/>
        </p:nvCxnSpPr>
        <p:spPr>
          <a:xfrm>
            <a:off x="5629619" y="3646556"/>
            <a:ext cx="0" cy="254489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78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A886A44-E4B7-BAD6-B0F6-B2C995C475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小结与思考</a:t>
            </a:r>
          </a:p>
        </p:txBody>
      </p:sp>
    </p:spTree>
    <p:extLst>
      <p:ext uri="{BB962C8B-B14F-4D97-AF65-F5344CB8AC3E}">
        <p14:creationId xmlns:p14="http://schemas.microsoft.com/office/powerpoint/2010/main" val="2256116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1432694-84B9-ABE2-2877-8E170C19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思考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C489B53-8770-1888-D77A-815559F352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针对大模型场景，你觉得 </a:t>
            </a:r>
            <a:r>
              <a:rPr lang="en-US" altLang="zh-CN" dirty="0"/>
              <a:t>NPU</a:t>
            </a:r>
            <a:r>
              <a:rPr lang="zh-CN" altLang="en-US" dirty="0"/>
              <a:t> 可以往哪个方向改进呢？</a:t>
            </a:r>
            <a:endParaRPr lang="en-US" altLang="zh-CN" dirty="0"/>
          </a:p>
          <a:p>
            <a:r>
              <a:rPr lang="en-US" altLang="zh-CN" dirty="0"/>
              <a:t>Cube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计算的时候要注意数据排布、矩阵分块、数据尾数补零对齐。</a:t>
            </a:r>
          </a:p>
        </p:txBody>
      </p:sp>
    </p:spTree>
    <p:extLst>
      <p:ext uri="{BB962C8B-B14F-4D97-AF65-F5344CB8AC3E}">
        <p14:creationId xmlns:p14="http://schemas.microsoft.com/office/powerpoint/2010/main" val="2786190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A886A44-E4B7-BAD6-B0F6-B2C995C475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AICore</a:t>
            </a:r>
          </a:p>
          <a:p>
            <a:r>
              <a:rPr kumimoji="1" lang="zh-CN" altLang="en-US" dirty="0"/>
              <a:t>计算数据通路</a:t>
            </a:r>
          </a:p>
        </p:txBody>
      </p:sp>
    </p:spTree>
    <p:extLst>
      <p:ext uri="{BB962C8B-B14F-4D97-AF65-F5344CB8AC3E}">
        <p14:creationId xmlns:p14="http://schemas.microsoft.com/office/powerpoint/2010/main" val="440733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7AC22B2-B49B-10EE-FDB3-51A195B1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矩阵乘与卷积计算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B5755310-5D67-D8AE-9448-15D49DA770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1517151"/>
            <a:ext cx="10963275" cy="4680948"/>
          </a:xfrm>
        </p:spPr>
      </p:pic>
    </p:spTree>
    <p:extLst>
      <p:ext uri="{BB962C8B-B14F-4D97-AF65-F5344CB8AC3E}">
        <p14:creationId xmlns:p14="http://schemas.microsoft.com/office/powerpoint/2010/main" val="1690071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BB17ADE-8C1A-146A-6A91-D520CF405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81" y="2600719"/>
            <a:ext cx="7772400" cy="3935726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298D8A18-95C5-B9B8-85BA-B72A0AEE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 </a:t>
            </a:r>
            <a:r>
              <a:rPr lang="en" altLang="zh-CN" dirty="0"/>
              <a:t>AI Core </a:t>
            </a:r>
            <a:r>
              <a:rPr lang="zh-CN" altLang="en-US" dirty="0"/>
              <a:t>来加速 </a:t>
            </a:r>
            <a:r>
              <a:rPr lang="en-US" altLang="zh-CN" dirty="0"/>
              <a:t>GEMM</a:t>
            </a:r>
            <a:r>
              <a:rPr lang="zh-CN" altLang="en-US" dirty="0"/>
              <a:t> 计算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8A21315-1CD5-12B5-CF76-ED4BE54F6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总线接口从核外 </a:t>
            </a:r>
            <a:r>
              <a:rPr lang="en" altLang="zh-CN" dirty="0"/>
              <a:t>L2 </a:t>
            </a:r>
            <a:r>
              <a:rPr lang="zh-CN" altLang="en-US" dirty="0"/>
              <a:t>缓冲区</a:t>
            </a:r>
            <a:r>
              <a:rPr lang="en-US" altLang="zh-CN" dirty="0"/>
              <a:t>/</a:t>
            </a:r>
            <a:r>
              <a:rPr lang="zh-CN" altLang="en-US" dirty="0"/>
              <a:t>内存中读取计算指令，送入指令缓存，完成指令预取等操作；</a:t>
            </a:r>
            <a:endParaRPr lang="en-US" altLang="zh-CN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等待标量指令处理队列进行译码，当前无执行指令则读入指令，并进行地址和参数配置；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0734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BB17ADE-8C1A-146A-6A91-D520CF405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81" y="2600719"/>
            <a:ext cx="7772400" cy="3935726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298D8A18-95C5-B9B8-85BA-B72A0AEE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 </a:t>
            </a:r>
            <a:r>
              <a:rPr lang="en" altLang="zh-CN" dirty="0"/>
              <a:t>AI Core </a:t>
            </a:r>
            <a:r>
              <a:rPr lang="zh-CN" altLang="en-US" dirty="0"/>
              <a:t>来加速 </a:t>
            </a:r>
            <a:r>
              <a:rPr lang="en-US" altLang="zh-CN" dirty="0"/>
              <a:t>GEMM</a:t>
            </a:r>
            <a:r>
              <a:rPr lang="zh-CN" altLang="en-US" dirty="0"/>
              <a:t> 计算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8A21315-1CD5-12B5-CF76-ED4BE54F6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 startAt="3"/>
            </a:pPr>
            <a:r>
              <a:rPr lang="zh-CN" altLang="en-US" dirty="0"/>
              <a:t>指令发射模块按照指令类型，分别送入相应指令队列进行执行；</a:t>
            </a:r>
            <a:endParaRPr lang="en-US" altLang="zh-CN" dirty="0"/>
          </a:p>
          <a:p>
            <a:pPr marL="457200" indent="-457200" algn="l">
              <a:buFont typeface="+mj-lt"/>
              <a:buAutoNum type="arabicPeriod" startAt="3"/>
            </a:pPr>
            <a:r>
              <a:rPr lang="en-US" altLang="zh-CN" dirty="0"/>
              <a:t>GEMM</a:t>
            </a:r>
            <a:r>
              <a:rPr lang="zh-CN" altLang="en-US" dirty="0"/>
              <a:t> 计算首先发射数据搬运指令，被发送到存储转换队列中，最终转发到存储转换单元。</a:t>
            </a:r>
          </a:p>
        </p:txBody>
      </p:sp>
    </p:spTree>
    <p:extLst>
      <p:ext uri="{BB962C8B-B14F-4D97-AF65-F5344CB8AC3E}">
        <p14:creationId xmlns:p14="http://schemas.microsoft.com/office/powerpoint/2010/main" val="357333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98D8A18-95C5-B9B8-85BA-B72A0AEE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 </a:t>
            </a:r>
            <a:r>
              <a:rPr lang="en" altLang="zh-CN" dirty="0"/>
              <a:t>AI Core </a:t>
            </a:r>
            <a:r>
              <a:rPr lang="zh-CN" altLang="en-US" dirty="0"/>
              <a:t>来加速 </a:t>
            </a:r>
            <a:r>
              <a:rPr lang="en-US" altLang="zh-CN" dirty="0"/>
              <a:t>GEMM</a:t>
            </a:r>
            <a:r>
              <a:rPr lang="zh-CN" altLang="en-US" dirty="0"/>
              <a:t> 计算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8A21315-1CD5-12B5-CF76-ED4BE54F6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总线接口从核外 </a:t>
            </a:r>
            <a:r>
              <a:rPr lang="en" altLang="zh-CN" dirty="0"/>
              <a:t>L2 </a:t>
            </a:r>
            <a:r>
              <a:rPr lang="zh-CN" altLang="en-US" dirty="0"/>
              <a:t>缓冲区</a:t>
            </a:r>
            <a:r>
              <a:rPr lang="en-US" altLang="zh-CN" dirty="0"/>
              <a:t>/</a:t>
            </a:r>
            <a:r>
              <a:rPr lang="zh-CN" altLang="en-US" dirty="0"/>
              <a:t>内存中读取计算指令，送入指令缓存，完成指令预取等操作；</a:t>
            </a:r>
            <a:endParaRPr lang="en-US" altLang="zh-CN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等待标量指令处理队列进行译码，当前无执行指令则读入指令，并进行地址和参数配置；</a:t>
            </a:r>
            <a:endParaRPr lang="en-US" altLang="zh-CN"/>
          </a:p>
          <a:p>
            <a:pPr marL="457200" indent="-457200" algn="l">
              <a:buFont typeface="+mj-lt"/>
              <a:buAutoNum type="arabicPeriod" startAt="3"/>
            </a:pPr>
            <a:r>
              <a:rPr lang="zh-CN" altLang="en-US"/>
              <a:t>指令</a:t>
            </a:r>
            <a:r>
              <a:rPr lang="zh-CN" altLang="en-US" dirty="0"/>
              <a:t>发射模块按照指令类型，分别送入相应指令队列进行执行；</a:t>
            </a:r>
            <a:endParaRPr lang="en-US" altLang="zh-CN" dirty="0"/>
          </a:p>
          <a:p>
            <a:pPr marL="457200" indent="-457200" algn="l">
              <a:buFont typeface="+mj-lt"/>
              <a:buAutoNum type="arabicPeriod" startAt="3"/>
            </a:pPr>
            <a:r>
              <a:rPr lang="en-US" altLang="zh-CN" dirty="0"/>
              <a:t>GEMM</a:t>
            </a:r>
            <a:r>
              <a:rPr lang="zh-CN" altLang="en-US" dirty="0"/>
              <a:t> 计算首先发射数据搬运指令，被发送到存储转换队列中，最终转发到存储转换单元。</a:t>
            </a:r>
          </a:p>
        </p:txBody>
      </p:sp>
    </p:spTree>
    <p:extLst>
      <p:ext uri="{BB962C8B-B14F-4D97-AF65-F5344CB8AC3E}">
        <p14:creationId xmlns:p14="http://schemas.microsoft.com/office/powerpoint/2010/main" val="4081590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6656DD0-FE0D-A264-E513-69E0BC6C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矩阵乘的数据通路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45E970D-959F-BE95-7F06-DC8521F0A8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71" y="1426497"/>
            <a:ext cx="9111419" cy="4994275"/>
          </a:xfrm>
        </p:spPr>
      </p:pic>
    </p:spTree>
    <p:extLst>
      <p:ext uri="{BB962C8B-B14F-4D97-AF65-F5344CB8AC3E}">
        <p14:creationId xmlns:p14="http://schemas.microsoft.com/office/powerpoint/2010/main" val="2443734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A886A44-E4B7-BAD6-B0F6-B2C995C475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AICore</a:t>
            </a:r>
          </a:p>
          <a:p>
            <a:r>
              <a:rPr kumimoji="1" lang="zh-CN" altLang="en-US" dirty="0"/>
              <a:t>计算本质</a:t>
            </a:r>
          </a:p>
        </p:txBody>
      </p:sp>
    </p:spTree>
    <p:extLst>
      <p:ext uri="{BB962C8B-B14F-4D97-AF65-F5344CB8AC3E}">
        <p14:creationId xmlns:p14="http://schemas.microsoft.com/office/powerpoint/2010/main" val="3474166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5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4.xml><?xml version="1.0" encoding="utf-8"?>
<a:theme xmlns:a="http://schemas.openxmlformats.org/drawingml/2006/main" name="4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5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30841</TotalTime>
  <Words>814</Words>
  <Application>Microsoft Macintosh PowerPoint</Application>
  <PresentationFormat>自定义</PresentationFormat>
  <Paragraphs>57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Microsoft YaHei</vt:lpstr>
      <vt:lpstr>Microsoft YaHei</vt:lpstr>
      <vt:lpstr>ACGN-MiaoGB-Flash</vt:lpstr>
      <vt:lpstr>Arial</vt:lpstr>
      <vt:lpstr>Calibri</vt:lpstr>
      <vt:lpstr>Futura Medium</vt:lpstr>
      <vt:lpstr>Futura Medium</vt:lpstr>
      <vt:lpstr>Gill Sans MT</vt:lpstr>
      <vt:lpstr>Wingdings</vt:lpstr>
      <vt:lpstr>封面页_图片版 </vt:lpstr>
      <vt:lpstr>1_内容Copytext </vt:lpstr>
      <vt:lpstr>5_内容Copytext </vt:lpstr>
      <vt:lpstr>4_内容Copytext </vt:lpstr>
      <vt:lpstr>code01</vt:lpstr>
      <vt:lpstr>1_code01</vt:lpstr>
      <vt:lpstr>结束页</vt:lpstr>
      <vt:lpstr>PowerPoint 演示文稿</vt:lpstr>
      <vt:lpstr>About</vt:lpstr>
      <vt:lpstr>PowerPoint 演示文稿</vt:lpstr>
      <vt:lpstr>矩阵乘与卷积计算</vt:lpstr>
      <vt:lpstr>利用 AI Core 来加速 GEMM 计算</vt:lpstr>
      <vt:lpstr>利用 AI Core 来加速 GEMM 计算</vt:lpstr>
      <vt:lpstr>利用 AI Core 来加速 GEMM 计算</vt:lpstr>
      <vt:lpstr>矩阵乘的数据通路</vt:lpstr>
      <vt:lpstr>PowerPoint 演示文稿</vt:lpstr>
      <vt:lpstr>PowerPoint 演示文稿</vt:lpstr>
      <vt:lpstr>CPU 矩阵乘法</vt:lpstr>
      <vt:lpstr>CPU 矩阵存储格式</vt:lpstr>
      <vt:lpstr>CPU 矩阵存储格式</vt:lpstr>
      <vt:lpstr>矩阵分块 Tiling</vt:lpstr>
      <vt:lpstr>矩阵分块 Tiling</vt:lpstr>
      <vt:lpstr>矩阵分块 Tiling</vt:lpstr>
      <vt:lpstr>矩阵分块 Padding</vt:lpstr>
      <vt:lpstr>Cube  Core 计算 MAC 16^3</vt:lpstr>
      <vt:lpstr>Cube  Core 计算 MAC 16^3</vt:lpstr>
      <vt:lpstr>PowerPoint 演示文稿</vt:lpstr>
      <vt:lpstr>AI Core：计算单元 Vector Unit</vt:lpstr>
      <vt:lpstr>PowerPoint 演示文稿</vt:lpstr>
      <vt:lpstr>思考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10036</cp:revision>
  <cp:lastPrinted>2023-09-08T09:14:01Z</cp:lastPrinted>
  <dcterms:created xsi:type="dcterms:W3CDTF">2020-08-28T08:44:19Z</dcterms:created>
  <dcterms:modified xsi:type="dcterms:W3CDTF">2024-06-27T04:08:10Z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