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6"/>
  </p:notesMasterIdLst>
  <p:handoutMasterIdLst>
    <p:handoutMasterId r:id="rId17"/>
  </p:handoutMasterIdLst>
  <p:sldIdLst>
    <p:sldId id="603" r:id="rId8"/>
    <p:sldId id="739" r:id="rId9"/>
    <p:sldId id="2404" r:id="rId10"/>
    <p:sldId id="2398" r:id="rId11"/>
    <p:sldId id="2412" r:id="rId12"/>
    <p:sldId id="2438" r:id="rId13"/>
    <p:sldId id="2397" r:id="rId14"/>
    <p:sldId id="582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1D1D1A"/>
    <a:srgbClr val="91A2BF"/>
    <a:srgbClr val="66BA36"/>
    <a:srgbClr val="595757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chenzomi12/DeepLearningSyste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  <p:sldLayoutId id="21474839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2024/7/7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8553" y="4182680"/>
            <a:ext cx="1944216" cy="643926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92F1EA-7474-C0E3-F1FF-65431B983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96" y="4149951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</a:t>
            </a:r>
            <a:r>
              <a:rPr lang="en-US" altLang="zh-CN" dirty="0">
                <a:latin typeface="+mj-ea"/>
                <a:sym typeface="Huawei Sans" panose="020C0503030203020204" pitchFamily="34" charset="0"/>
              </a:rPr>
              <a:t>XXX</a:t>
            </a:r>
            <a:r>
              <a:rPr lang="zh-CN" altLang="en-US" dirty="0">
                <a:latin typeface="+mj-ea"/>
                <a:sym typeface="Huawei Sans" panose="020C0503030203020204" pitchFamily="34" charset="0"/>
              </a:rPr>
              <a:t>系列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92D050"/>
                </a:solidFill>
              </a:rPr>
              <a:t>具体</a:t>
            </a:r>
            <a:r>
              <a:rPr lang="zh-CN" altLang="en-US" sz="2800" b="1" dirty="0">
                <a:solidFill>
                  <a:srgbClr val="92D050"/>
                </a:solidFill>
              </a:rPr>
              <a:t>内容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集群服务器架构：</a:t>
            </a:r>
            <a:r>
              <a:rPr lang="en-US" altLang="zh-CN" sz="20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集群组成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参数服务器模式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同步与异步并行</a:t>
            </a:r>
            <a:endParaRPr lang="en-US" altLang="zh-CN" sz="2400" b="1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集群通信方式：</a:t>
            </a:r>
            <a:r>
              <a:rPr lang="zh-CN" altLang="en-US" sz="2000" dirty="0">
                <a:latin typeface="Gill Sans MT" panose="020B0502020104020203" pitchFamily="34" charset="0"/>
              </a:rPr>
              <a:t>通信硬件实现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集群组网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集群软件通信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通信实现方式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latin typeface="Gill Sans MT" panose="020B0502020104020203" pitchFamily="34" charset="0"/>
              </a:rPr>
              <a:t>分布式存储系统</a:t>
            </a:r>
            <a:r>
              <a:rPr lang="zh-CN" altLang="en-US" sz="2000" b="1" dirty="0">
                <a:latin typeface="Gill Sans MT" panose="020B0502020104020203" pitchFamily="34" charset="0"/>
              </a:rPr>
              <a:t>：</a:t>
            </a:r>
            <a:r>
              <a:rPr lang="zh-CN" altLang="en-US" sz="2000" dirty="0">
                <a:latin typeface="Gill Sans MT" panose="020B0502020104020203" pitchFamily="34" charset="0"/>
              </a:rPr>
              <a:t>大模型权重存储方式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多级存储系统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集群回顾：</a:t>
            </a:r>
            <a:r>
              <a:rPr lang="en-US" altLang="zh-CN" sz="2000" dirty="0">
                <a:latin typeface="Gill Sans MT" panose="020B0502020104020203" pitchFamily="34" charset="0"/>
              </a:rPr>
              <a:t>NVIDIA</a:t>
            </a:r>
            <a:r>
              <a:rPr lang="zh-CN" altLang="en-US" sz="2000" dirty="0">
                <a:latin typeface="Gill Sans MT" panose="020B0502020104020203" pitchFamily="34" charset="0"/>
              </a:rPr>
              <a:t> 与 </a:t>
            </a:r>
            <a:r>
              <a:rPr lang="en-US" altLang="zh-CN" sz="2000" dirty="0">
                <a:latin typeface="Gill Sans MT" panose="020B0502020104020203" pitchFamily="34" charset="0"/>
              </a:rPr>
              <a:t>TPU</a:t>
            </a:r>
            <a:r>
              <a:rPr lang="zh-CN" altLang="en-US" sz="2000" dirty="0">
                <a:latin typeface="Gill Sans MT" panose="020B0502020104020203" pitchFamily="34" charset="0"/>
              </a:rPr>
              <a:t> 超级计算节点</a:t>
            </a:r>
            <a:r>
              <a:rPr lang="en-US" altLang="zh-CN" sz="2000" dirty="0">
                <a:latin typeface="Gill Sans MT" panose="020B0502020104020203" pitchFamily="34" charset="0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CD9D-77C3-EB47-8BFB-9B427B0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关于本内容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04CFE-DBBB-2E4C-BF97-BFD0D2399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</p:spPr>
        <p:txBody>
          <a:bodyPr numCol="1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Gill Sans MT" panose="020B0502020104020203" pitchFamily="34" charset="0"/>
              </a:rPr>
              <a:t>AI</a:t>
            </a:r>
            <a:r>
              <a:rPr lang="zh-CN" altLang="en-US" sz="3200" b="1" dirty="0">
                <a:latin typeface="Gill Sans MT" panose="020B0502020104020203" pitchFamily="34" charset="0"/>
              </a:rPr>
              <a:t> 集群通信方式</a:t>
            </a:r>
            <a:endParaRPr lang="en-US" altLang="zh-CN" sz="3200" b="1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大模型对网络的挑战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片上网络拓扑架构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集群组网拓扑架构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en-US" altLang="zh-CN" sz="2800" dirty="0">
                <a:latin typeface="Gill Sans MT" panose="020B0502020104020203" pitchFamily="34" charset="0"/>
              </a:rPr>
              <a:t>AI</a:t>
            </a:r>
            <a:r>
              <a:rPr lang="zh-CN" altLang="en-US" sz="2800" dirty="0">
                <a:latin typeface="Gill Sans MT" panose="020B0502020104020203" pitchFamily="34" charset="0"/>
              </a:rPr>
              <a:t> 集群组网案例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E952D9-135D-374F-B402-A8304689DAD1}"/>
              </a:ext>
            </a:extLst>
          </p:cNvPr>
          <p:cNvSpPr txBox="1">
            <a:spLocks/>
          </p:cNvSpPr>
          <p:nvPr/>
        </p:nvSpPr>
        <p:spPr>
          <a:xfrm>
            <a:off x="6282179" y="1923393"/>
            <a:ext cx="5290949" cy="4314121"/>
          </a:xfrm>
          <a:prstGeom prst="rect">
            <a:avLst/>
          </a:prstGeom>
          <a:noFill/>
        </p:spPr>
        <p:txBody>
          <a:bodyPr numCol="1" anchor="ctr"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2747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103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459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814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170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526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3456" lvl="1" indent="-514350">
              <a:buFont typeface="+mj-lt"/>
              <a:buAutoNum type="arabicPeriod" startAt="5"/>
            </a:pPr>
            <a:r>
              <a:rPr lang="en-US" altLang="zh-CN" sz="2800" dirty="0"/>
              <a:t>GPU</a:t>
            </a:r>
            <a:r>
              <a:rPr lang="zh-CN" altLang="en-US" sz="2800" dirty="0"/>
              <a:t>通信技术发展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通信算法原理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集合通信原语</a:t>
            </a:r>
          </a:p>
        </p:txBody>
      </p:sp>
    </p:spTree>
    <p:extLst>
      <p:ext uri="{BB962C8B-B14F-4D97-AF65-F5344CB8AC3E}">
        <p14:creationId xmlns:p14="http://schemas.microsoft.com/office/powerpoint/2010/main" val="114604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小标题哦</a:t>
            </a:r>
          </a:p>
        </p:txBody>
      </p:sp>
    </p:spTree>
    <p:extLst>
      <p:ext uri="{BB962C8B-B14F-4D97-AF65-F5344CB8AC3E}">
        <p14:creationId xmlns:p14="http://schemas.microsoft.com/office/powerpoint/2010/main" val="335370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5126C3-2EE5-2945-9F31-5B7FEE8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NoC</a:t>
            </a:r>
            <a:r>
              <a:rPr lang="zh-CN" altLang="en-US" dirty="0"/>
              <a:t> 拓扑结构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FCFBE5-D855-C14E-A6E0-1F2B380ED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02517"/>
            <a:ext cx="10963473" cy="589190"/>
          </a:xfrm>
        </p:spPr>
        <p:txBody>
          <a:bodyPr/>
          <a:lstStyle/>
          <a:p>
            <a:r>
              <a:rPr lang="zh-CN" altLang="en-US" dirty="0"/>
              <a:t>拓扑结构（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）：共享信道 </a:t>
            </a:r>
            <a:r>
              <a:rPr lang="en-US" altLang="zh-CN" dirty="0"/>
              <a:t>channel</a:t>
            </a:r>
            <a:r>
              <a:rPr lang="zh-CN" altLang="en-US" dirty="0"/>
              <a:t> 和节点 </a:t>
            </a:r>
            <a:r>
              <a:rPr lang="en-US" altLang="zh-CN" dirty="0"/>
              <a:t>Nodes</a:t>
            </a:r>
            <a:r>
              <a:rPr lang="zh-CN" altLang="en-US" dirty="0"/>
              <a:t> 的排列组合形式。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B4DA2-DB8A-3546-B932-5670C1EB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1" y="3260677"/>
            <a:ext cx="2963891" cy="1938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D1AEF-39F9-8D40-AEF5-6C4B4A8B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83" y="2752677"/>
            <a:ext cx="3301977" cy="2839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24ADD3-3F64-EB45-808B-6AE71979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873" y="2390727"/>
            <a:ext cx="3324516" cy="3482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F3C3DB-48DA-4540-984E-C29E27A9EC89}"/>
              </a:ext>
            </a:extLst>
          </p:cNvPr>
          <p:cNvSpPr/>
          <p:nvPr/>
        </p:nvSpPr>
        <p:spPr>
          <a:xfrm>
            <a:off x="84179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1DF34-5326-A448-BBBB-7ACF46BA05EA}"/>
              </a:ext>
            </a:extLst>
          </p:cNvPr>
          <p:cNvSpPr/>
          <p:nvPr/>
        </p:nvSpPr>
        <p:spPr>
          <a:xfrm>
            <a:off x="493676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0A5FEA-02B4-CC4F-8BC9-9CD30CA7A421}"/>
              </a:ext>
            </a:extLst>
          </p:cNvPr>
          <p:cNvSpPr/>
          <p:nvPr/>
        </p:nvSpPr>
        <p:spPr>
          <a:xfrm>
            <a:off x="899382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747FE4-5D8D-5544-876E-33AB494A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84" y="5924400"/>
            <a:ext cx="4898614" cy="4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N.</a:t>
            </a:r>
            <a:r>
              <a:rPr lang="zh-CN" altLang="en-US" dirty="0"/>
              <a:t> 总结与思考</a:t>
            </a:r>
          </a:p>
        </p:txBody>
      </p:sp>
    </p:spTree>
    <p:extLst>
      <p:ext uri="{BB962C8B-B14F-4D97-AF65-F5344CB8AC3E}">
        <p14:creationId xmlns:p14="http://schemas.microsoft.com/office/powerpoint/2010/main" val="17592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D6137EB-F023-EF48-BB4E-6D27BB5B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Huawei Sans" panose="020C0503030203020204" pitchFamily="34" charset="0"/>
              </a:rPr>
              <a:t>正则匹配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B9F16C1-DCF7-8F4F-B261-A76B7394D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6" y="1158389"/>
            <a:ext cx="11161240" cy="50074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中文英文开头间隔  </a:t>
            </a:r>
            <a:r>
              <a:rPr lang="en-US" altLang="zh-CN" dirty="0"/>
              <a:t>([\u4e00-\u9fa5])([a-</a:t>
            </a:r>
            <a:r>
              <a:rPr lang="en-US" altLang="zh-CN" dirty="0" err="1"/>
              <a:t>zA</a:t>
            </a:r>
            <a:r>
              <a:rPr lang="en-US" altLang="zh-CN" dirty="0"/>
              <a:t>-Z])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中文英文结尾间隔  </a:t>
            </a:r>
            <a:r>
              <a:rPr lang="en-US" altLang="zh-CN" dirty="0"/>
              <a:t>([a-</a:t>
            </a:r>
            <a:r>
              <a:rPr lang="en-US" altLang="zh-CN" dirty="0" err="1"/>
              <a:t>zA</a:t>
            </a:r>
            <a:r>
              <a:rPr lang="en-US" altLang="zh-CN" dirty="0"/>
              <a:t>-Z])([\u4e00-\u9fa5])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数字开头间隔  </a:t>
            </a:r>
            <a:r>
              <a:rPr lang="en-US" altLang="zh-CN" dirty="0"/>
              <a:t>([\u4e00-\u9fa5])([0-9])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数字结尾间隔  </a:t>
            </a:r>
            <a:r>
              <a:rPr lang="en-US" altLang="zh-CN" dirty="0"/>
              <a:t>([0-9])([\u4e00-\u9fa5])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中文夹公式开头间隔  </a:t>
            </a:r>
            <a:r>
              <a:rPr lang="en-US" altLang="zh-CN" dirty="0"/>
              <a:t>([\u4e00-\u9fa5])(\$)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71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28360</TotalTime>
  <Words>226</Words>
  <Application>Microsoft Macintosh PowerPoint</Application>
  <PresentationFormat>自定义</PresentationFormat>
  <Paragraphs>30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Microsoft YaHei</vt:lpstr>
      <vt:lpstr>Microsoft YaHei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关于XXX系列</vt:lpstr>
      <vt:lpstr>关于本内容</vt:lpstr>
      <vt:lpstr>PowerPoint 演示文稿</vt:lpstr>
      <vt:lpstr>NoC 拓扑结构</vt:lpstr>
      <vt:lpstr>PowerPoint 演示文稿</vt:lpstr>
      <vt:lpstr>正则匹配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8829</cp:revision>
  <cp:lastPrinted>2023-09-08T09:14:01Z</cp:lastPrinted>
  <dcterms:created xsi:type="dcterms:W3CDTF">2020-08-28T08:44:19Z</dcterms:created>
  <dcterms:modified xsi:type="dcterms:W3CDTF">2024-07-07T01:56:55Z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