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4"/>
  </p:notesMasterIdLst>
  <p:handoutMasterIdLst>
    <p:handoutMasterId r:id="rId15"/>
  </p:handoutMasterIdLst>
  <p:sldIdLst>
    <p:sldId id="1779" r:id="rId7"/>
    <p:sldId id="739" r:id="rId8"/>
    <p:sldId id="1784" r:id="rId9"/>
    <p:sldId id="1750" r:id="rId10"/>
    <p:sldId id="1751" r:id="rId11"/>
    <p:sldId id="1718" r:id="rId12"/>
    <p:sldId id="680" r:id="rId13"/>
  </p:sldIdLst>
  <p:sldSz cx="12196763" cy="6858000"/>
  <p:notesSz cx="6805613" cy="9939338"/>
  <p:custDataLst>
    <p:tags r:id="rId1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6291" autoAdjust="0"/>
  </p:normalViewPr>
  <p:slideViewPr>
    <p:cSldViewPr showGuides="1">
      <p:cViewPr varScale="1">
        <p:scale>
          <a:sx n="116" d="100"/>
          <a:sy n="116" d="100"/>
        </p:scale>
        <p:origin x="216" y="21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cbrise.github.io/cs294-rise-fa16/prediction_serving.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https://ucbrise.github.io/cs294-rise-fa16/prediction_serving.html</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12/2/22 10:33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40378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https://arxiv.org/pdf/1712.06139.pdf</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12/2/22 10:33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6659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12/2/22 10:33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2.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hyperlink" Target="https://arxiv.org/pdf/1710.09282.pdf" TargetMode="External"/><Relationship Id="rId13" Type="http://schemas.openxmlformats.org/officeDocument/2006/relationships/hyperlink" Target="http://on-demand.gputechconf.com/gtcdc/2017/presentation/dc7172-shashank-prasanna-deep-learning-deployment-with-nvidia-tensorrt.pdf" TargetMode="External"/><Relationship Id="rId3" Type="http://schemas.openxmlformats.org/officeDocument/2006/relationships/hyperlink" Target="https://arxiv.org/abs/1811.09886" TargetMode="External"/><Relationship Id="rId7" Type="http://schemas.openxmlformats.org/officeDocument/2006/relationships/hyperlink" Target="https://www.microsoft.com/en-us/research/wp-content/uploads/2016/02/samehe-2015sigir.optimalaggregation.pdf" TargetMode="External"/><Relationship Id="rId12" Type="http://schemas.openxmlformats.org/officeDocument/2006/relationships/hyperlink" Target="https://pdfs.semanticscholar.org/1ff9/a37d766e3a4f39757f5e1b235a42dacf18ff.pdf" TargetMode="External"/><Relationship Id="rId17" Type="http://schemas.openxmlformats.org/officeDocument/2006/relationships/hyperlink" Target="https://github.com/microsoft/AI-System" TargetMode="External"/><Relationship Id="rId2" Type="http://schemas.openxmlformats.org/officeDocument/2006/relationships/notesSlide" Target="../notesSlides/notesSlide3.xml"/><Relationship Id="rId16" Type="http://schemas.openxmlformats.org/officeDocument/2006/relationships/hyperlink" Target="http://on-demand.gputechconf.com/gtc/2017/presentation/s7310-8-bit-inference-with-tensorrt.pdf" TargetMode="External"/><Relationship Id="rId1" Type="http://schemas.openxmlformats.org/officeDocument/2006/relationships/slideLayout" Target="../slideLayouts/slideLayout8.xml"/><Relationship Id="rId6" Type="http://schemas.openxmlformats.org/officeDocument/2006/relationships/hyperlink" Target="https://arxiv.org/abs/1712.06139" TargetMode="External"/><Relationship Id="rId11" Type="http://schemas.openxmlformats.org/officeDocument/2006/relationships/hyperlink" Target="https://arxiv.org/pdf/1510.00149.pdf" TargetMode="External"/><Relationship Id="rId5" Type="http://schemas.openxmlformats.org/officeDocument/2006/relationships/hyperlink" Target="https://www.kdd.org/kdd2017/papers/view/tfx-a-tensorflow-based-production-scale-machine-learning-platform" TargetMode="External"/><Relationship Id="rId15" Type="http://schemas.openxmlformats.org/officeDocument/2006/relationships/hyperlink" Target="https://www.usenix.org/system/files/osdi18-chen.pdf" TargetMode="External"/><Relationship Id="rId10" Type="http://schemas.openxmlformats.org/officeDocument/2006/relationships/hyperlink" Target="https://developer.nvidia.com/deep-learning-performance-training-inference" TargetMode="External"/><Relationship Id="rId4" Type="http://schemas.openxmlformats.org/officeDocument/2006/relationships/hyperlink" Target="https://www.usenix.org/system/files/conference/nsdi17/nsdi17-crankshaw.pdf" TargetMode="External"/><Relationship Id="rId9" Type="http://schemas.openxmlformats.org/officeDocument/2006/relationships/hyperlink" Target="http://dlsys.cs.washington.edu/pdf/lecture12.pdf" TargetMode="External"/><Relationship Id="rId14" Type="http://schemas.openxmlformats.org/officeDocument/2006/relationships/hyperlink" Target="https://people.csail.mit.edu/jrk/halide-pldi13.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4697297" cy="953563"/>
          </a:xfrm>
          <a:noFill/>
        </p:spPr>
        <p:txBody>
          <a:bodyPr anchor="ctr">
            <a:noAutofit/>
          </a:bodyPr>
          <a:lstStyle/>
          <a:p>
            <a:pPr algn="dist"/>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zh-CN" altLang="en-US" sz="4000" dirty="0">
                <a:solidFill>
                  <a:schemeClr val="bg1"/>
                </a:solidFill>
                <a:latin typeface="Microsoft YaHei" panose="020B0503020204020204" pitchFamily="34" charset="-122"/>
                <a:ea typeface="Microsoft YaHei" panose="020B0503020204020204" pitchFamily="34" charset="-122"/>
              </a:rPr>
              <a:t>系列</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推理引擎介绍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lnSpc>
                <a:spcPct val="130000"/>
              </a:lnSpc>
              <a:buFont typeface="+mj-lt"/>
              <a:buAutoNum type="arabicPeriod"/>
            </a:pPr>
            <a:r>
              <a:rPr lang="zh-CN" altLang="en-US" sz="2400" b="1" dirty="0">
                <a:solidFill>
                  <a:schemeClr val="bg2"/>
                </a:solidFill>
                <a:latin typeface="Gill Sans MT" panose="020B0502020104020203" pitchFamily="34" charset="0"/>
              </a:rPr>
              <a:t>传统编译器</a:t>
            </a:r>
            <a:endParaRPr lang="en-US" altLang="zh-CN" sz="2400" b="1" dirty="0">
              <a:solidFill>
                <a:schemeClr val="bg2"/>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History</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of</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Compiler</a:t>
            </a:r>
            <a:r>
              <a:rPr lang="zh-CN" altLang="en-US" sz="20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a:t>
            </a:r>
            <a:r>
              <a:rPr lang="zh-CN" altLang="en-US" sz="1800" dirty="0">
                <a:solidFill>
                  <a:schemeClr val="bg2"/>
                </a:solidFill>
                <a:latin typeface="Gill Sans MT" panose="020B0502020104020203" pitchFamily="34" charset="0"/>
              </a:rPr>
              <a:t> 编译器的发展</a:t>
            </a:r>
            <a:endParaRPr lang="en-US" altLang="zh-CN" sz="2000" dirty="0">
              <a:solidFill>
                <a:schemeClr val="bg2"/>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GCC</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process and principle</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a:t>
            </a:r>
            <a:r>
              <a:rPr lang="zh-CN" altLang="en-US" sz="2000" dirty="0">
                <a:solidFill>
                  <a:schemeClr val="bg2"/>
                </a:solidFill>
                <a:latin typeface="Gill Sans MT" panose="020B0502020104020203" pitchFamily="34" charset="0"/>
              </a:rPr>
              <a:t> </a:t>
            </a:r>
            <a:r>
              <a:rPr lang="en-US" altLang="zh-CN" sz="1800" dirty="0">
                <a:solidFill>
                  <a:schemeClr val="bg2"/>
                </a:solidFill>
                <a:latin typeface="Gill Sans MT" panose="020B0502020104020203" pitchFamily="34" charset="0"/>
              </a:rPr>
              <a:t>GCC</a:t>
            </a:r>
            <a:r>
              <a:rPr lang="zh-CN" altLang="en-US" sz="1800" dirty="0">
                <a:solidFill>
                  <a:schemeClr val="bg2"/>
                </a:solidFill>
                <a:latin typeface="Gill Sans MT" panose="020B0502020104020203" pitchFamily="34" charset="0"/>
              </a:rPr>
              <a:t> 编译过程和原理</a:t>
            </a:r>
            <a:endParaRPr lang="en-US" altLang="zh-CN" sz="1800" dirty="0">
              <a:solidFill>
                <a:schemeClr val="bg2"/>
              </a:solidFill>
              <a:latin typeface="Gill Sans MT" panose="020B0502020104020203" pitchFamily="34" charset="0"/>
            </a:endParaRPr>
          </a:p>
          <a:p>
            <a:pPr lvl="1">
              <a:lnSpc>
                <a:spcPct val="130000"/>
              </a:lnSpc>
            </a:pPr>
            <a:r>
              <a:rPr lang="en-US" altLang="zh-CN" sz="2000" dirty="0">
                <a:solidFill>
                  <a:schemeClr val="bg2"/>
                </a:solidFill>
                <a:latin typeface="Gill Sans MT" panose="020B0502020104020203" pitchFamily="34" charset="0"/>
              </a:rPr>
              <a:t>LLVM/Clang</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process</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and</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principle</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a:t>
            </a:r>
            <a:r>
              <a:rPr lang="zh-CN" altLang="en-US" sz="2000" dirty="0">
                <a:solidFill>
                  <a:schemeClr val="bg2"/>
                </a:solidFill>
                <a:latin typeface="Gill Sans MT" panose="020B0502020104020203" pitchFamily="34" charset="0"/>
              </a:rPr>
              <a:t> </a:t>
            </a:r>
            <a:r>
              <a:rPr lang="en-US" altLang="zh-CN" sz="2000" dirty="0">
                <a:solidFill>
                  <a:schemeClr val="bg2"/>
                </a:solidFill>
                <a:latin typeface="Gill Sans MT" panose="020B0502020104020203" pitchFamily="34" charset="0"/>
              </a:rPr>
              <a:t>LLVM</a:t>
            </a:r>
            <a:r>
              <a:rPr lang="zh-CN" altLang="en-US" sz="2000" dirty="0">
                <a:solidFill>
                  <a:schemeClr val="bg2"/>
                </a:solidFill>
                <a:latin typeface="Gill Sans MT" panose="020B0502020104020203" pitchFamily="34" charset="0"/>
              </a:rPr>
              <a:t> 架构和原理</a:t>
            </a:r>
            <a:endParaRPr lang="en-US" altLang="zh-CN" sz="2000" dirty="0">
              <a:solidFill>
                <a:schemeClr val="bg2"/>
              </a:solidFill>
              <a:latin typeface="Gill Sans MT" panose="020B0502020104020203" pitchFamily="34" charset="0"/>
            </a:endParaRPr>
          </a:p>
          <a:p>
            <a:pPr marL="457200" indent="-457200">
              <a:lnSpc>
                <a:spcPct val="130000"/>
              </a:lnSpc>
              <a:buFont typeface="+mj-lt"/>
              <a:buAutoNum type="arabicPeriod"/>
            </a:pPr>
            <a:r>
              <a:rPr lang="en-US" altLang="zh-CN" sz="2400" b="1" dirty="0">
                <a:solidFill>
                  <a:srgbClr val="374154"/>
                </a:solidFill>
                <a:latin typeface="Gill Sans MT" panose="020B0502020104020203" pitchFamily="34" charset="0"/>
              </a:rPr>
              <a:t>AI</a:t>
            </a:r>
            <a:r>
              <a:rPr lang="zh-CN" altLang="en-US" sz="2400" b="1" dirty="0">
                <a:solidFill>
                  <a:srgbClr val="374154"/>
                </a:solidFill>
                <a:latin typeface="Gill Sans MT" panose="020B0502020104020203" pitchFamily="34" charset="0"/>
              </a:rPr>
              <a:t>编译器</a:t>
            </a:r>
          </a:p>
          <a:p>
            <a:pPr lvl="1">
              <a:lnSpc>
                <a:spcPct val="130000"/>
              </a:lnSpc>
            </a:pPr>
            <a:r>
              <a:rPr lang="en-US" altLang="zh-CN" sz="2000" dirty="0">
                <a:solidFill>
                  <a:srgbClr val="374154"/>
                </a:solidFill>
                <a:latin typeface="Gill Sans MT" panose="020B0502020104020203" pitchFamily="34" charset="0"/>
              </a:rPr>
              <a:t>Why</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need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AI</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Compiler</a:t>
            </a:r>
            <a:r>
              <a:rPr lang="zh-CN" altLang="en-US" sz="2000" dirty="0">
                <a:solidFill>
                  <a:srgbClr val="374154"/>
                </a:solidFill>
                <a:latin typeface="Gill Sans MT" panose="020B0502020104020203" pitchFamily="34" charset="0"/>
              </a:rPr>
              <a:t> </a:t>
            </a:r>
            <a:r>
              <a:rPr lang="en-US" altLang="zh-CN" sz="1800" dirty="0">
                <a:solidFill>
                  <a:srgbClr val="374154"/>
                </a:solidFill>
                <a:latin typeface="Gill Sans MT" panose="020B0502020104020203" pitchFamily="34" charset="0"/>
              </a:rPr>
              <a:t>–</a:t>
            </a:r>
            <a:r>
              <a:rPr lang="zh-CN" altLang="en-US" sz="1800" dirty="0">
                <a:solidFill>
                  <a:srgbClr val="374154"/>
                </a:solidFill>
                <a:latin typeface="Gill Sans MT" panose="020B0502020104020203" pitchFamily="34" charset="0"/>
              </a:rPr>
              <a:t> 为什么需要</a:t>
            </a:r>
            <a:r>
              <a:rPr lang="en-US" altLang="zh-CN" sz="1800" dirty="0">
                <a:solidFill>
                  <a:srgbClr val="374154"/>
                </a:solidFill>
                <a:latin typeface="Gill Sans MT" panose="020B0502020104020203" pitchFamily="34" charset="0"/>
              </a:rPr>
              <a:t>AI</a:t>
            </a:r>
            <a:r>
              <a:rPr lang="zh-CN" altLang="en-US" sz="1800" dirty="0">
                <a:solidFill>
                  <a:srgbClr val="374154"/>
                </a:solidFill>
                <a:latin typeface="Gill Sans MT" panose="020B0502020104020203" pitchFamily="34" charset="0"/>
              </a:rPr>
              <a:t>编译器</a:t>
            </a:r>
            <a:endParaRPr lang="en-US" altLang="zh-CN" sz="2000" dirty="0">
              <a:solidFill>
                <a:srgbClr val="374154"/>
              </a:solidFill>
              <a:latin typeface="Gill Sans MT" panose="020B0502020104020203" pitchFamily="34" charset="0"/>
            </a:endParaRPr>
          </a:p>
          <a:p>
            <a:pPr lvl="1">
              <a:lnSpc>
                <a:spcPct val="130000"/>
              </a:lnSpc>
            </a:pPr>
            <a:r>
              <a:rPr lang="en-US" altLang="zh-CN" sz="2000" dirty="0">
                <a:solidFill>
                  <a:srgbClr val="374154"/>
                </a:solidFill>
                <a:latin typeface="Gill Sans MT" panose="020B0502020104020203" pitchFamily="34" charset="0"/>
              </a:rPr>
              <a:t>Base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Common architecture</a:t>
            </a:r>
            <a:r>
              <a:rPr lang="zh-CN" altLang="en-US" sz="2000" dirty="0">
                <a:solidFill>
                  <a:srgbClr val="374154"/>
                </a:solidFill>
                <a:latin typeface="Gill Sans MT" panose="020B0502020104020203" pitchFamily="34" charset="0"/>
              </a:rPr>
              <a:t> </a:t>
            </a:r>
            <a:r>
              <a:rPr lang="en-US" altLang="zh-CN" sz="1800" dirty="0">
                <a:solidFill>
                  <a:srgbClr val="374154"/>
                </a:solidFill>
                <a:latin typeface="Gill Sans MT" panose="020B0502020104020203" pitchFamily="34" charset="0"/>
              </a:rPr>
              <a:t>–</a:t>
            </a:r>
            <a:r>
              <a:rPr lang="zh-CN" altLang="en-US" sz="1800" dirty="0">
                <a:solidFill>
                  <a:srgbClr val="374154"/>
                </a:solidFill>
                <a:latin typeface="Gill Sans MT" panose="020B0502020104020203" pitchFamily="34" charset="0"/>
              </a:rPr>
              <a:t> </a:t>
            </a:r>
            <a:r>
              <a:rPr lang="en-US" altLang="zh-CN" sz="1800" dirty="0">
                <a:solidFill>
                  <a:srgbClr val="374154"/>
                </a:solidFill>
                <a:latin typeface="Gill Sans MT" panose="020B0502020104020203" pitchFamily="34" charset="0"/>
              </a:rPr>
              <a:t>AI</a:t>
            </a:r>
            <a:r>
              <a:rPr lang="zh-CN" altLang="en-US" sz="1800" dirty="0">
                <a:solidFill>
                  <a:srgbClr val="374154"/>
                </a:solidFill>
                <a:latin typeface="Gill Sans MT" panose="020B0502020104020203" pitchFamily="34" charset="0"/>
              </a:rPr>
              <a:t>编译器的出现和架构</a:t>
            </a:r>
            <a:endParaRPr lang="en-US" altLang="zh-CN" sz="1800" dirty="0">
              <a:solidFill>
                <a:srgbClr val="374154"/>
              </a:solidFill>
              <a:latin typeface="Gill Sans MT" panose="020B0502020104020203" pitchFamily="34" charset="0"/>
            </a:endParaRPr>
          </a:p>
          <a:p>
            <a:pPr lvl="1">
              <a:lnSpc>
                <a:spcPct val="130000"/>
              </a:lnSpc>
            </a:pPr>
            <a:r>
              <a:rPr lang="en-US" altLang="zh-CN" sz="2000" dirty="0">
                <a:solidFill>
                  <a:srgbClr val="374154"/>
                </a:solidFill>
                <a:latin typeface="Gill Sans MT" panose="020B0502020104020203" pitchFamily="34" charset="0"/>
              </a:rPr>
              <a:t>Different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and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challenge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of</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the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future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zh-CN" altLang="en-US" sz="1800" dirty="0">
                <a:solidFill>
                  <a:srgbClr val="374154"/>
                </a:solidFill>
                <a:latin typeface="Gill Sans MT" panose="020B0502020104020203" pitchFamily="34" charset="0"/>
              </a:rPr>
              <a:t>未来的挑战与思考</a:t>
            </a:r>
            <a:endParaRPr lang="en-US" altLang="zh-CN" sz="2400" b="1"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圆角 1">
            <a:extLst>
              <a:ext uri="{FF2B5EF4-FFF2-40B4-BE49-F238E27FC236}">
                <a16:creationId xmlns:a16="http://schemas.microsoft.com/office/drawing/2014/main" id="{56F7687C-62EF-4672-B01B-042252D899A0}"/>
              </a:ext>
            </a:extLst>
          </p:cNvPr>
          <p:cNvSpPr/>
          <p:nvPr/>
        </p:nvSpPr>
        <p:spPr>
          <a:xfrm>
            <a:off x="4516571" y="2834493"/>
            <a:ext cx="4440343" cy="1342055"/>
          </a:xfrm>
          <a:prstGeom prst="roundRect">
            <a:avLst>
              <a:gd name="adj" fmla="val 6268"/>
            </a:avLst>
          </a:prstGeom>
          <a:solidFill>
            <a:srgbClr val="DAE3F3">
              <a:alpha val="0"/>
            </a:srgb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fontAlgn="auto">
              <a:spcBef>
                <a:spcPts val="0"/>
              </a:spcBef>
              <a:spcAft>
                <a:spcPts val="0"/>
              </a:spcAft>
              <a:defRPr/>
            </a:pPr>
            <a:endParaRPr lang="zh-CN" altLang="en-US" b="1" i="1" baseline="-25000" dirty="0">
              <a:solidFill>
                <a:prstClr val="black"/>
              </a:solidFill>
              <a:latin typeface="Calibri" panose="020F0502020204030204"/>
              <a:ea typeface="等线" panose="02010600030101010101" pitchFamily="2" charset="-122"/>
            </a:endParaRPr>
          </a:p>
        </p:txBody>
      </p:sp>
      <p:sp>
        <p:nvSpPr>
          <p:cNvPr id="2" name="Title 1">
            <a:extLst>
              <a:ext uri="{FF2B5EF4-FFF2-40B4-BE49-F238E27FC236}">
                <a16:creationId xmlns:a16="http://schemas.microsoft.com/office/drawing/2014/main" id="{69085175-C69A-4C5A-B4CA-333937C6CBA8}"/>
              </a:ext>
            </a:extLst>
          </p:cNvPr>
          <p:cNvSpPr>
            <a:spLocks noGrp="1"/>
          </p:cNvSpPr>
          <p:nvPr>
            <p:ph type="title"/>
          </p:nvPr>
        </p:nvSpPr>
        <p:spPr/>
        <p:txBody>
          <a:bodyPr/>
          <a:lstStyle/>
          <a:p>
            <a:r>
              <a:rPr lang="zh-CN" altLang="en-US" dirty="0"/>
              <a:t>深度学习模型的生命周期</a:t>
            </a:r>
            <a:endParaRPr lang="en-US" dirty="0"/>
          </a:p>
        </p:txBody>
      </p:sp>
      <p:sp>
        <p:nvSpPr>
          <p:cNvPr id="4" name="内容占位符 3">
            <a:extLst>
              <a:ext uri="{FF2B5EF4-FFF2-40B4-BE49-F238E27FC236}">
                <a16:creationId xmlns:a16="http://schemas.microsoft.com/office/drawing/2014/main" id="{47E6F9A9-FD1A-6243-B76D-4113572468D9}"/>
              </a:ext>
            </a:extLst>
          </p:cNvPr>
          <p:cNvSpPr>
            <a:spLocks noGrp="1"/>
          </p:cNvSpPr>
          <p:nvPr>
            <p:ph sz="half" idx="1"/>
          </p:nvPr>
        </p:nvSpPr>
        <p:spPr/>
        <p:txBody>
          <a:bodyPr/>
          <a:lstStyle/>
          <a:p>
            <a:endParaRPr lang="zh-CN" altLang="en-US"/>
          </a:p>
        </p:txBody>
      </p:sp>
      <p:sp>
        <p:nvSpPr>
          <p:cNvPr id="7" name="Rectangle 6">
            <a:extLst>
              <a:ext uri="{FF2B5EF4-FFF2-40B4-BE49-F238E27FC236}">
                <a16:creationId xmlns:a16="http://schemas.microsoft.com/office/drawing/2014/main" id="{3166649B-45A5-447F-A113-A134B027597F}"/>
              </a:ext>
            </a:extLst>
          </p:cNvPr>
          <p:cNvSpPr/>
          <p:nvPr/>
        </p:nvSpPr>
        <p:spPr>
          <a:xfrm>
            <a:off x="9576177" y="2650788"/>
            <a:ext cx="877163" cy="369332"/>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客户端</a:t>
            </a:r>
            <a:endParaRPr 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6" name="Rectangle: Rounded Corners 5">
            <a:extLst>
              <a:ext uri="{FF2B5EF4-FFF2-40B4-BE49-F238E27FC236}">
                <a16:creationId xmlns:a16="http://schemas.microsoft.com/office/drawing/2014/main" id="{3B1AC36F-C9B6-4DB9-BE4D-913BDA09F15D}"/>
              </a:ext>
            </a:extLst>
          </p:cNvPr>
          <p:cNvSpPr/>
          <p:nvPr/>
        </p:nvSpPr>
        <p:spPr bwMode="auto">
          <a:xfrm>
            <a:off x="3301005" y="1726016"/>
            <a:ext cx="2013857" cy="862516"/>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2F4E885C-7B74-4F12-B4AA-E585DABC4C2F}"/>
              </a:ext>
            </a:extLst>
          </p:cNvPr>
          <p:cNvSpPr/>
          <p:nvPr/>
        </p:nvSpPr>
        <p:spPr bwMode="auto">
          <a:xfrm>
            <a:off x="6881903" y="1788272"/>
            <a:ext cx="2013857" cy="862516"/>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1296C6F9-7DBB-4FEA-AB71-E60889B86DE2}"/>
              </a:ext>
            </a:extLst>
          </p:cNvPr>
          <p:cNvSpPr/>
          <p:nvPr/>
        </p:nvSpPr>
        <p:spPr>
          <a:xfrm>
            <a:off x="2873245" y="1705440"/>
            <a:ext cx="1396536" cy="923330"/>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训练阶段</a:t>
            </a:r>
            <a:r>
              <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t>
            </a:r>
          </a:p>
          <a:p>
            <a:pPr marL="285750" indent="-285750" algn="ctr" fontAlgn="auto">
              <a:spcBef>
                <a:spcPts val="0"/>
              </a:spcBef>
              <a:spcAft>
                <a:spcPts val="0"/>
              </a:spcAft>
              <a:buFont typeface="Arial" panose="020B0604020202020204" pitchFamily="34" charset="0"/>
              <a:buChar char="•"/>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数据处理</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pPr marL="285750" indent="-285750" algn="ctr" fontAlgn="auto">
              <a:spcBef>
                <a:spcPts val="0"/>
              </a:spcBef>
              <a:spcAft>
                <a:spcPts val="0"/>
              </a:spcAft>
              <a:buFont typeface="Arial" panose="020B0604020202020204" pitchFamily="34" charset="0"/>
              <a:buChar char="•"/>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模型训练</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11" name="Rectangle 10">
            <a:extLst>
              <a:ext uri="{FF2B5EF4-FFF2-40B4-BE49-F238E27FC236}">
                <a16:creationId xmlns:a16="http://schemas.microsoft.com/office/drawing/2014/main" id="{0E6B82DD-8A8A-425F-8518-022369729DDE}"/>
              </a:ext>
            </a:extLst>
          </p:cNvPr>
          <p:cNvSpPr/>
          <p:nvPr/>
        </p:nvSpPr>
        <p:spPr>
          <a:xfrm>
            <a:off x="7736467" y="1696884"/>
            <a:ext cx="1159292" cy="923330"/>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推理阶段</a:t>
            </a:r>
            <a:r>
              <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t>
            </a:r>
          </a:p>
          <a:p>
            <a:pPr marL="285750" indent="-285750" algn="ctr" fontAlgn="auto">
              <a:spcBef>
                <a:spcPts val="0"/>
              </a:spcBef>
              <a:spcAft>
                <a:spcPts val="0"/>
              </a:spcAft>
              <a:buFont typeface="Arial" panose="020B0604020202020204" pitchFamily="34" charset="0"/>
              <a:buChar char="•"/>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部署</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pPr marL="285750" indent="-285750" algn="ctr" fontAlgn="auto">
              <a:spcBef>
                <a:spcPts val="0"/>
              </a:spcBef>
              <a:spcAft>
                <a:spcPts val="0"/>
              </a:spcAft>
              <a:buFont typeface="Arial" panose="020B0604020202020204" pitchFamily="34" charset="0"/>
              <a:buChar char="•"/>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推理</a:t>
            </a:r>
            <a:endParaRPr 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12" name="Arrow: Right 11">
            <a:extLst>
              <a:ext uri="{FF2B5EF4-FFF2-40B4-BE49-F238E27FC236}">
                <a16:creationId xmlns:a16="http://schemas.microsoft.com/office/drawing/2014/main" id="{FEF94C25-346D-4EFA-AAA9-4FF967DFB87D}"/>
              </a:ext>
            </a:extLst>
          </p:cNvPr>
          <p:cNvSpPr/>
          <p:nvPr/>
        </p:nvSpPr>
        <p:spPr bwMode="auto">
          <a:xfrm>
            <a:off x="2960336" y="3163321"/>
            <a:ext cx="1298656" cy="447151"/>
          </a:xfrm>
          <a:prstGeom prst="rightArrow">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 name="Graphic 13" descr="Database">
            <a:extLst>
              <a:ext uri="{FF2B5EF4-FFF2-40B4-BE49-F238E27FC236}">
                <a16:creationId xmlns:a16="http://schemas.microsoft.com/office/drawing/2014/main" id="{2F09CF27-6D18-4DD5-9815-689CCBCEB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8438" y="2642350"/>
            <a:ext cx="1525759" cy="1525759"/>
          </a:xfrm>
          <a:prstGeom prst="rect">
            <a:avLst/>
          </a:prstGeom>
        </p:spPr>
      </p:pic>
      <p:pic>
        <p:nvPicPr>
          <p:cNvPr id="2052" name="Picture 4">
            <a:extLst>
              <a:ext uri="{FF2B5EF4-FFF2-40B4-BE49-F238E27FC236}">
                <a16:creationId xmlns:a16="http://schemas.microsoft.com/office/drawing/2014/main" id="{46AC19B9-0D71-4D93-82AE-3C1323BD93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4686" y="2988771"/>
            <a:ext cx="3087390" cy="814391"/>
          </a:xfrm>
          <a:prstGeom prst="rect">
            <a:avLst/>
          </a:prstGeom>
          <a:noFill/>
          <a:extLst>
            <a:ext uri="{909E8E84-426E-40DD-AFC4-6F175D3DCCD1}">
              <a14:hiddenFill xmlns:a14="http://schemas.microsoft.com/office/drawing/2010/main">
                <a:solidFill>
                  <a:srgbClr val="FFFFFF"/>
                </a:solidFill>
              </a14:hiddenFill>
            </a:ext>
          </a:extLst>
        </p:spPr>
      </p:pic>
      <p:pic>
        <p:nvPicPr>
          <p:cNvPr id="16" name="Graphic 15" descr="Web design">
            <a:extLst>
              <a:ext uri="{FF2B5EF4-FFF2-40B4-BE49-F238E27FC236}">
                <a16:creationId xmlns:a16="http://schemas.microsoft.com/office/drawing/2014/main" id="{694CD1F9-9BD3-436C-8930-94832BB98F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2292" y="2834492"/>
            <a:ext cx="1574672" cy="1574672"/>
          </a:xfrm>
          <a:prstGeom prst="rect">
            <a:avLst/>
          </a:prstGeom>
        </p:spPr>
      </p:pic>
      <p:sp>
        <p:nvSpPr>
          <p:cNvPr id="19" name="Arrow: Right 18">
            <a:extLst>
              <a:ext uri="{FF2B5EF4-FFF2-40B4-BE49-F238E27FC236}">
                <a16:creationId xmlns:a16="http://schemas.microsoft.com/office/drawing/2014/main" id="{7383C611-72D1-411B-A577-429771F89021}"/>
              </a:ext>
            </a:extLst>
          </p:cNvPr>
          <p:cNvSpPr/>
          <p:nvPr/>
        </p:nvSpPr>
        <p:spPr bwMode="auto">
          <a:xfrm>
            <a:off x="7868322" y="3545431"/>
            <a:ext cx="1006929" cy="352441"/>
          </a:xfrm>
          <a:prstGeom prst="rightArrow">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C0DFE582-8A1D-4CFF-9263-52D75DBD28F3}"/>
              </a:ext>
            </a:extLst>
          </p:cNvPr>
          <p:cNvSpPr/>
          <p:nvPr/>
        </p:nvSpPr>
        <p:spPr bwMode="auto">
          <a:xfrm rot="10800000">
            <a:off x="7823214" y="3097979"/>
            <a:ext cx="1006929" cy="352441"/>
          </a:xfrm>
          <a:prstGeom prst="rightArrow">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Connector: Curved 17">
            <a:extLst>
              <a:ext uri="{FF2B5EF4-FFF2-40B4-BE49-F238E27FC236}">
                <a16:creationId xmlns:a16="http://schemas.microsoft.com/office/drawing/2014/main" id="{BBAC6611-6F25-4D82-A00D-E0506295B74B}"/>
              </a:ext>
            </a:extLst>
          </p:cNvPr>
          <p:cNvCxnSpPr>
            <a:cxnSpLocks/>
            <a:stCxn id="16" idx="2"/>
            <a:endCxn id="14" idx="2"/>
          </p:cNvCxnSpPr>
          <p:nvPr/>
        </p:nvCxnSpPr>
        <p:spPr>
          <a:xfrm rot="5400000" flipH="1">
            <a:off x="6074945" y="384482"/>
            <a:ext cx="241056" cy="7808311"/>
          </a:xfrm>
          <a:prstGeom prst="curvedConnector3">
            <a:avLst>
              <a:gd name="adj1" fmla="val -94833"/>
            </a:avLst>
          </a:prstGeom>
          <a:ln w="104775">
            <a:solidFill>
              <a:srgbClr val="FFE697"/>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49311EE-2AFD-472E-9356-2F205BB1B21C}"/>
              </a:ext>
            </a:extLst>
          </p:cNvPr>
          <p:cNvSpPr/>
          <p:nvPr/>
        </p:nvSpPr>
        <p:spPr>
          <a:xfrm>
            <a:off x="1717806" y="3211299"/>
            <a:ext cx="1107996" cy="369332"/>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训练数据</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4" name="Rectangle 23">
            <a:extLst>
              <a:ext uri="{FF2B5EF4-FFF2-40B4-BE49-F238E27FC236}">
                <a16:creationId xmlns:a16="http://schemas.microsoft.com/office/drawing/2014/main" id="{B03C4F4B-7CBB-43C2-A98F-896962AA052F}"/>
              </a:ext>
            </a:extLst>
          </p:cNvPr>
          <p:cNvSpPr/>
          <p:nvPr/>
        </p:nvSpPr>
        <p:spPr>
          <a:xfrm>
            <a:off x="5931737" y="4469400"/>
            <a:ext cx="1107996" cy="369332"/>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数据收集</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5" name="Rectangle 24">
            <a:extLst>
              <a:ext uri="{FF2B5EF4-FFF2-40B4-BE49-F238E27FC236}">
                <a16:creationId xmlns:a16="http://schemas.microsoft.com/office/drawing/2014/main" id="{022132D0-22F8-48A5-B778-60D060D93FAE}"/>
              </a:ext>
            </a:extLst>
          </p:cNvPr>
          <p:cNvSpPr/>
          <p:nvPr/>
        </p:nvSpPr>
        <p:spPr>
          <a:xfrm>
            <a:off x="8053005" y="3553875"/>
            <a:ext cx="646331" cy="369332"/>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响应</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6" name="Rectangle 25">
            <a:extLst>
              <a:ext uri="{FF2B5EF4-FFF2-40B4-BE49-F238E27FC236}">
                <a16:creationId xmlns:a16="http://schemas.microsoft.com/office/drawing/2014/main" id="{B17A4906-3517-4375-A8D7-64AE39D88525}"/>
              </a:ext>
            </a:extLst>
          </p:cNvPr>
          <p:cNvSpPr/>
          <p:nvPr/>
        </p:nvSpPr>
        <p:spPr>
          <a:xfrm>
            <a:off x="8082189" y="3089532"/>
            <a:ext cx="646331" cy="369332"/>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请求</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7" name="Rectangle 26">
            <a:extLst>
              <a:ext uri="{FF2B5EF4-FFF2-40B4-BE49-F238E27FC236}">
                <a16:creationId xmlns:a16="http://schemas.microsoft.com/office/drawing/2014/main" id="{B40BBC52-5255-4B8D-B960-1A3A86B38DD4}"/>
              </a:ext>
            </a:extLst>
          </p:cNvPr>
          <p:cNvSpPr/>
          <p:nvPr/>
        </p:nvSpPr>
        <p:spPr>
          <a:xfrm>
            <a:off x="3004488" y="3220563"/>
            <a:ext cx="1107996" cy="369332"/>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模型训练</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28" name="Rectangle 27">
            <a:extLst>
              <a:ext uri="{FF2B5EF4-FFF2-40B4-BE49-F238E27FC236}">
                <a16:creationId xmlns:a16="http://schemas.microsoft.com/office/drawing/2014/main" id="{9C82A502-B9C0-4539-9388-7752895CD180}"/>
              </a:ext>
            </a:extLst>
          </p:cNvPr>
          <p:cNvSpPr/>
          <p:nvPr/>
        </p:nvSpPr>
        <p:spPr>
          <a:xfrm>
            <a:off x="5419542" y="3166136"/>
            <a:ext cx="1569661" cy="369332"/>
          </a:xfrm>
          <a:prstGeom prst="rect">
            <a:avLst/>
          </a:prstGeom>
        </p:spPr>
        <p:txBody>
          <a:bodyPr wrap="none">
            <a:spAutoFit/>
          </a:bodyPr>
          <a:lstStyle/>
          <a:p>
            <a:pPr algn="ctr" fontAlgn="auto">
              <a:spcBef>
                <a:spcPts val="0"/>
              </a:spcBef>
              <a:spcAft>
                <a:spcPts val="0"/>
              </a:spcAft>
              <a:defRPr/>
            </a:pPr>
            <a:r>
              <a:rPr lang="zh-CN" altLang="en-US"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深度学习模型</a:t>
            </a:r>
            <a:endParaRPr lang="en-US" altLang="zh-CN"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30" name="Rectangle 29">
            <a:extLst>
              <a:ext uri="{FF2B5EF4-FFF2-40B4-BE49-F238E27FC236}">
                <a16:creationId xmlns:a16="http://schemas.microsoft.com/office/drawing/2014/main" id="{0522264C-DC45-41E9-B44E-F8D2CA836662}"/>
              </a:ext>
            </a:extLst>
          </p:cNvPr>
          <p:cNvSpPr/>
          <p:nvPr/>
        </p:nvSpPr>
        <p:spPr>
          <a:xfrm>
            <a:off x="6360433" y="3801177"/>
            <a:ext cx="1107996" cy="369332"/>
          </a:xfrm>
          <a:prstGeom prst="rect">
            <a:avLst/>
          </a:prstGeom>
        </p:spPr>
        <p:txBody>
          <a:bodyPr wrap="none">
            <a:spAutoFit/>
          </a:bodyPr>
          <a:lstStyle/>
          <a:p>
            <a:pPr algn="ctr" fontAlgn="auto">
              <a:spcBef>
                <a:spcPts val="0"/>
              </a:spcBef>
              <a:spcAft>
                <a:spcPts val="0"/>
              </a:spcAft>
              <a:defRPr/>
            </a:pPr>
            <a:r>
              <a:rPr lang="zh-CN" altLang="en-US" dirty="0">
                <a:solidFill>
                  <a:srgbClr val="FF0000"/>
                </a:solidFill>
                <a:latin typeface="Segoe UI Semilight" panose="020B0402040204020203" pitchFamily="34" charset="0"/>
                <a:cs typeface="Segoe UI Semilight" panose="020B0402040204020203" pitchFamily="34" charset="0"/>
              </a:rPr>
              <a:t>推理系统</a:t>
            </a:r>
            <a:endParaRPr lang="en-US" dirty="0">
              <a:solidFill>
                <a:srgbClr val="FF000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22164662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 grpId="0"/>
      <p:bldP spid="12" grpId="0" animBg="1"/>
      <p:bldP spid="19" grpId="0" animBg="1"/>
      <p:bldP spid="20" grpId="0" animBg="1"/>
      <p:bldP spid="23" grpId="0"/>
      <p:bldP spid="24" grpId="0"/>
      <p:bldP spid="25" grpId="0"/>
      <p:bldP spid="26" grpId="0"/>
      <p:bldP spid="27" grpId="0"/>
      <p:bldP spid="28"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92D-EAA0-4CD7-8543-7C3686CA423E}"/>
              </a:ext>
            </a:extLst>
          </p:cNvPr>
          <p:cNvSpPr>
            <a:spLocks noGrp="1"/>
          </p:cNvSpPr>
          <p:nvPr>
            <p:ph type="title"/>
          </p:nvPr>
        </p:nvSpPr>
        <p:spPr/>
        <p:txBody>
          <a:bodyPr/>
          <a:lstStyle/>
          <a:p>
            <a:r>
              <a:rPr lang="zh-CN" altLang="en-US" dirty="0"/>
              <a:t>模型版本管理</a:t>
            </a:r>
            <a:endParaRPr lang="en-US" dirty="0"/>
          </a:p>
        </p:txBody>
      </p:sp>
      <p:sp>
        <p:nvSpPr>
          <p:cNvPr id="3" name="Text Placeholder 2">
            <a:extLst>
              <a:ext uri="{FF2B5EF4-FFF2-40B4-BE49-F238E27FC236}">
                <a16:creationId xmlns:a16="http://schemas.microsoft.com/office/drawing/2014/main" id="{938E04E9-4B54-4CBD-8CB6-8AF1B990C32B}"/>
              </a:ext>
            </a:extLst>
          </p:cNvPr>
          <p:cNvSpPr>
            <a:spLocks noGrp="1"/>
          </p:cNvSpPr>
          <p:nvPr>
            <p:ph sz="half" idx="1"/>
          </p:nvPr>
        </p:nvSpPr>
        <p:spPr/>
        <p:txBody>
          <a:bodyPr/>
          <a:lstStyle/>
          <a:p>
            <a:pPr marL="457200" indent="-457200">
              <a:buFont typeface="Arial" panose="020B0604020202020204" pitchFamily="34" charset="0"/>
              <a:buChar char="•"/>
            </a:pPr>
            <a:r>
              <a:rPr lang="zh-CN" altLang="en-US" dirty="0"/>
              <a:t>需要模型版本管理的原因 </a:t>
            </a:r>
            <a:endParaRPr lang="en-US" altLang="zh-CN" dirty="0"/>
          </a:p>
          <a:p>
            <a:pPr marL="685800" lvl="1" indent="-457200">
              <a:buFont typeface="Arial" panose="020B0604020202020204" pitchFamily="34" charset="0"/>
              <a:buChar char="•"/>
            </a:pPr>
            <a:r>
              <a:rPr lang="zh-CN" altLang="en-US" dirty="0"/>
              <a:t>每隔一段时间训练出的新版本模型替换线上模型，但是可能存在缺陷</a:t>
            </a:r>
            <a:endParaRPr lang="en-US" altLang="zh-CN" dirty="0"/>
          </a:p>
          <a:p>
            <a:pPr marL="685800" lvl="1" indent="-457200">
              <a:buFont typeface="Arial" panose="020B0604020202020204" pitchFamily="34" charset="0"/>
              <a:buChar char="•"/>
            </a:pPr>
            <a:r>
              <a:rPr lang="zh-CN" altLang="en-US" dirty="0"/>
              <a:t>如果新版本模型发现缺陷需要回滚</a:t>
            </a:r>
            <a:endParaRPr lang="en-US" altLang="zh-CN" dirty="0"/>
          </a:p>
          <a:p>
            <a:pPr marL="457200" indent="-457200">
              <a:buFont typeface="Arial" panose="020B0604020202020204" pitchFamily="34" charset="0"/>
              <a:buChar char="•"/>
            </a:pPr>
            <a:r>
              <a:rPr lang="zh-CN" altLang="en-US" dirty="0"/>
              <a:t>模型生命周期管理</a:t>
            </a:r>
            <a:endParaRPr lang="en-US" altLang="zh-CN" dirty="0"/>
          </a:p>
          <a:p>
            <a:pPr marL="685800" lvl="1" indent="-457200">
              <a:buFont typeface="Arial" panose="020B0604020202020204" pitchFamily="34" charset="0"/>
              <a:buChar char="•"/>
            </a:pPr>
            <a:r>
              <a:rPr lang="zh-CN" altLang="en-US" dirty="0"/>
              <a:t>金丝雀</a:t>
            </a:r>
            <a:r>
              <a:rPr lang="en-US" altLang="zh-CN" dirty="0"/>
              <a:t>(</a:t>
            </a:r>
            <a:r>
              <a:rPr lang="en-US" dirty="0"/>
              <a:t>Can</a:t>
            </a:r>
            <a:r>
              <a:rPr lang="en-US" altLang="zh-CN" dirty="0"/>
              <a:t>a</a:t>
            </a:r>
            <a:r>
              <a:rPr lang="en-US" dirty="0"/>
              <a:t>ry)</a:t>
            </a:r>
            <a:r>
              <a:rPr lang="zh-CN" altLang="en-US" dirty="0"/>
              <a:t>策略</a:t>
            </a:r>
            <a:endParaRPr lang="en-US" dirty="0"/>
          </a:p>
          <a:p>
            <a:pPr marL="685800" lvl="1" indent="-457200">
              <a:buFont typeface="Arial" panose="020B0604020202020204" pitchFamily="34" charset="0"/>
              <a:buChar char="•"/>
            </a:pPr>
            <a:r>
              <a:rPr lang="zh-CN" altLang="en-US" dirty="0"/>
              <a:t>回滚</a:t>
            </a:r>
            <a:r>
              <a:rPr lang="en-US" altLang="zh-CN" dirty="0"/>
              <a:t>(</a:t>
            </a:r>
            <a:r>
              <a:rPr lang="en-US" dirty="0"/>
              <a:t>Rollback)</a:t>
            </a:r>
            <a:r>
              <a:rPr lang="zh-CN" altLang="en-US" dirty="0"/>
              <a:t>策略</a:t>
            </a:r>
            <a:endParaRPr lang="en-US" dirty="0"/>
          </a:p>
        </p:txBody>
      </p:sp>
      <p:sp>
        <p:nvSpPr>
          <p:cNvPr id="5" name="Rectangle 4">
            <a:extLst>
              <a:ext uri="{FF2B5EF4-FFF2-40B4-BE49-F238E27FC236}">
                <a16:creationId xmlns:a16="http://schemas.microsoft.com/office/drawing/2014/main" id="{D6E4C229-62C9-4D53-B510-83AAA4CC7456}"/>
              </a:ext>
            </a:extLst>
          </p:cNvPr>
          <p:cNvSpPr/>
          <p:nvPr/>
        </p:nvSpPr>
        <p:spPr>
          <a:xfrm>
            <a:off x="7310994" y="6400801"/>
            <a:ext cx="4497385" cy="307777"/>
          </a:xfrm>
          <a:prstGeom prst="rect">
            <a:avLst/>
          </a:prstGeom>
        </p:spPr>
        <p:txBody>
          <a:bodyPr wrap="none">
            <a:spAutoFit/>
          </a:bodyPr>
          <a:lstStyle/>
          <a:p>
            <a:r>
              <a:rPr lang="en-US" altLang="zh-CN" sz="1400" dirty="0"/>
              <a:t>T</a:t>
            </a:r>
            <a:r>
              <a:rPr lang="en-US" sz="1400" dirty="0"/>
              <a:t>ensorFlow Serving: Flexible, High-Performance ML Serving</a:t>
            </a:r>
          </a:p>
        </p:txBody>
      </p:sp>
      <p:pic>
        <p:nvPicPr>
          <p:cNvPr id="6" name="Picture 5">
            <a:extLst>
              <a:ext uri="{FF2B5EF4-FFF2-40B4-BE49-F238E27FC236}">
                <a16:creationId xmlns:a16="http://schemas.microsoft.com/office/drawing/2014/main" id="{041A419A-66C3-42C3-A15A-2193914D7552}"/>
              </a:ext>
            </a:extLst>
          </p:cNvPr>
          <p:cNvPicPr>
            <a:picLocks noChangeAspect="1"/>
          </p:cNvPicPr>
          <p:nvPr/>
        </p:nvPicPr>
        <p:blipFill>
          <a:blip r:embed="rId2"/>
          <a:stretch>
            <a:fillRect/>
          </a:stretch>
        </p:blipFill>
        <p:spPr>
          <a:xfrm>
            <a:off x="3193190" y="3814666"/>
            <a:ext cx="6394231" cy="1959713"/>
          </a:xfrm>
          <a:prstGeom prst="rect">
            <a:avLst/>
          </a:prstGeom>
        </p:spPr>
      </p:pic>
      <p:sp>
        <p:nvSpPr>
          <p:cNvPr id="7" name="Text Placeholder 2">
            <a:extLst>
              <a:ext uri="{FF2B5EF4-FFF2-40B4-BE49-F238E27FC236}">
                <a16:creationId xmlns:a16="http://schemas.microsoft.com/office/drawing/2014/main" id="{80230CBD-B14B-495C-9B86-7C731C50E2B8}"/>
              </a:ext>
            </a:extLst>
          </p:cNvPr>
          <p:cNvSpPr txBox="1">
            <a:spLocks/>
          </p:cNvSpPr>
          <p:nvPr/>
        </p:nvSpPr>
        <p:spPr>
          <a:xfrm>
            <a:off x="5235263" y="6008298"/>
            <a:ext cx="255094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400" dirty="0"/>
              <a:t>模型生命周期管理工作流实例</a:t>
            </a:r>
            <a:endParaRPr lang="en-US" sz="1400" dirty="0"/>
          </a:p>
        </p:txBody>
      </p:sp>
    </p:spTree>
    <p:extLst>
      <p:ext uri="{BB962C8B-B14F-4D97-AF65-F5344CB8AC3E}">
        <p14:creationId xmlns:p14="http://schemas.microsoft.com/office/powerpoint/2010/main" val="7940249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4059-DA2E-4326-958A-9B36BCB5702F}"/>
              </a:ext>
            </a:extLst>
          </p:cNvPr>
          <p:cNvSpPr>
            <a:spLocks noGrp="1"/>
          </p:cNvSpPr>
          <p:nvPr>
            <p:ph type="title"/>
          </p:nvPr>
        </p:nvSpPr>
        <p:spPr/>
        <p:txBody>
          <a:bodyPr/>
          <a:lstStyle/>
          <a:p>
            <a:r>
              <a:rPr lang="zh-CN" altLang="en-US" dirty="0"/>
              <a:t>金丝雀</a:t>
            </a:r>
            <a:r>
              <a:rPr lang="en-US" altLang="zh-CN" dirty="0"/>
              <a:t>(</a:t>
            </a:r>
            <a:r>
              <a:rPr lang="en-US" dirty="0"/>
              <a:t>Can</a:t>
            </a:r>
            <a:r>
              <a:rPr lang="en-US" altLang="zh-CN" dirty="0"/>
              <a:t>a</a:t>
            </a:r>
            <a:r>
              <a:rPr lang="en-US" dirty="0"/>
              <a:t>ry)</a:t>
            </a:r>
            <a:r>
              <a:rPr lang="zh-CN" altLang="en-US" dirty="0"/>
              <a:t>和回滚</a:t>
            </a:r>
            <a:r>
              <a:rPr lang="en-US" altLang="zh-CN" dirty="0"/>
              <a:t>(</a:t>
            </a:r>
            <a:r>
              <a:rPr lang="en-US" dirty="0"/>
              <a:t>Rollback)</a:t>
            </a:r>
            <a:r>
              <a:rPr lang="zh-CN" altLang="en-US" dirty="0"/>
              <a:t>策略</a:t>
            </a:r>
            <a:endParaRPr lang="en-US" dirty="0"/>
          </a:p>
        </p:txBody>
      </p:sp>
      <p:sp>
        <p:nvSpPr>
          <p:cNvPr id="3" name="Text Placeholder 2">
            <a:extLst>
              <a:ext uri="{FF2B5EF4-FFF2-40B4-BE49-F238E27FC236}">
                <a16:creationId xmlns:a16="http://schemas.microsoft.com/office/drawing/2014/main" id="{E209E6D1-B08B-4EC6-89E1-BEA5A1812571}"/>
              </a:ext>
            </a:extLst>
          </p:cNvPr>
          <p:cNvSpPr>
            <a:spLocks noGrp="1"/>
          </p:cNvSpPr>
          <p:nvPr>
            <p:ph sz="half" idx="1"/>
          </p:nvPr>
        </p:nvSpPr>
        <p:spPr/>
        <p:txBody>
          <a:bodyPr/>
          <a:lstStyle/>
          <a:p>
            <a:pPr marL="457200" indent="-457200">
              <a:buFont typeface="Arial" panose="020B0604020202020204" pitchFamily="34" charset="0"/>
              <a:buChar char="•"/>
            </a:pPr>
            <a:r>
              <a:rPr lang="zh-CN" altLang="en-US" dirty="0"/>
              <a:t>金丝雀策略</a:t>
            </a:r>
            <a:endParaRPr lang="en-US" altLang="zh-CN" dirty="0"/>
          </a:p>
          <a:p>
            <a:pPr marL="685800" lvl="1" indent="-457200">
              <a:buFont typeface="Arial" panose="020B0604020202020204" pitchFamily="34" charset="0"/>
              <a:buChar char="•"/>
            </a:pPr>
            <a:r>
              <a:rPr lang="zh-CN" altLang="en-US" dirty="0"/>
              <a:t>当获得一个新训练的模型版本时，当前服务的模型成为第二新版本</a:t>
            </a:r>
            <a:r>
              <a:rPr lang="en-US" altLang="zh-CN" dirty="0"/>
              <a:t>(second-newest)</a:t>
            </a:r>
            <a:r>
              <a:rPr lang="zh-CN" altLang="en-US" dirty="0"/>
              <a:t>时，用户可以选择同时保持这两个版本</a:t>
            </a:r>
            <a:endParaRPr lang="en-US" altLang="zh-CN" dirty="0"/>
          </a:p>
          <a:p>
            <a:pPr marL="685800" lvl="1" indent="-457200">
              <a:buFont typeface="Arial" panose="020B0604020202020204" pitchFamily="34" charset="0"/>
              <a:buChar char="•"/>
            </a:pPr>
            <a:r>
              <a:rPr lang="zh-CN" altLang="en-US" dirty="0"/>
              <a:t>将所有推理请求流量发送到当前两个版本，比较它们的效果</a:t>
            </a:r>
            <a:endParaRPr lang="en-US" altLang="zh-CN" dirty="0"/>
          </a:p>
          <a:p>
            <a:pPr marL="685800" lvl="1" indent="-457200">
              <a:buFont typeface="Arial" panose="020B0604020202020204" pitchFamily="34" charset="0"/>
              <a:buChar char="•"/>
            </a:pPr>
            <a:r>
              <a:rPr lang="zh-CN" altLang="en-US" dirty="0"/>
              <a:t>一旦对最新版本达标，用户就可以切换到仅该版本</a:t>
            </a:r>
            <a:endParaRPr lang="en-US" altLang="zh-CN" dirty="0"/>
          </a:p>
          <a:p>
            <a:pPr marL="685800" lvl="1" indent="-457200">
              <a:buFont typeface="Arial" panose="020B0604020202020204" pitchFamily="34" charset="0"/>
              <a:buChar char="•"/>
            </a:pPr>
            <a:r>
              <a:rPr lang="zh-CN" altLang="en-US" dirty="0"/>
              <a:t>方法需要更多的高峰资源，避免将用户暴露于缺陷模型</a:t>
            </a:r>
            <a:endParaRPr lang="en-US" altLang="zh-CN" dirty="0"/>
          </a:p>
          <a:p>
            <a:pPr marL="457200" indent="-457200">
              <a:buFont typeface="Arial" panose="020B0604020202020204" pitchFamily="34" charset="0"/>
              <a:buChar char="•"/>
            </a:pPr>
            <a:r>
              <a:rPr lang="zh-CN" altLang="en-US" dirty="0"/>
              <a:t>回滚策略</a:t>
            </a:r>
            <a:endParaRPr lang="en-US" altLang="zh-CN" dirty="0"/>
          </a:p>
          <a:p>
            <a:pPr marL="685800" lvl="1" indent="-457200">
              <a:buFont typeface="Arial" panose="020B0604020202020204" pitchFamily="34" charset="0"/>
              <a:buChar char="•"/>
            </a:pPr>
            <a:r>
              <a:rPr lang="zh-CN" altLang="en-US" dirty="0"/>
              <a:t>如果在当前的主要服务版本上检测到缺陷，则用户可以请求切换到特定的较旧版本</a:t>
            </a:r>
            <a:endParaRPr lang="en-US" altLang="zh-CN" dirty="0"/>
          </a:p>
          <a:p>
            <a:pPr marL="685800" lvl="1" indent="-457200">
              <a:buFont typeface="Arial" panose="020B0604020202020204" pitchFamily="34" charset="0"/>
              <a:buChar char="•"/>
            </a:pPr>
            <a:r>
              <a:rPr lang="zh-CN" altLang="en-US" dirty="0"/>
              <a:t>卸载和装载的顺序应该是可配置的</a:t>
            </a:r>
            <a:endParaRPr lang="en-US" altLang="zh-CN" dirty="0"/>
          </a:p>
          <a:p>
            <a:pPr marL="685800" lvl="1" indent="-457200">
              <a:buFont typeface="Arial" panose="020B0604020202020204" pitchFamily="34" charset="0"/>
              <a:buChar char="•"/>
            </a:pPr>
            <a:r>
              <a:rPr lang="zh-CN" altLang="en-US" dirty="0"/>
              <a:t>当问题解决并且获取到新的安全版本模型时，从而结束回滚</a:t>
            </a:r>
            <a:endParaRPr lang="en-US" dirty="0"/>
          </a:p>
        </p:txBody>
      </p:sp>
      <p:sp>
        <p:nvSpPr>
          <p:cNvPr id="4" name="Rectangle 3">
            <a:extLst>
              <a:ext uri="{FF2B5EF4-FFF2-40B4-BE49-F238E27FC236}">
                <a16:creationId xmlns:a16="http://schemas.microsoft.com/office/drawing/2014/main" id="{04E505C9-FE52-4C69-8F20-11D1738219FC}"/>
              </a:ext>
            </a:extLst>
          </p:cNvPr>
          <p:cNvSpPr/>
          <p:nvPr/>
        </p:nvSpPr>
        <p:spPr>
          <a:xfrm>
            <a:off x="7310994" y="6400801"/>
            <a:ext cx="4497385" cy="307777"/>
          </a:xfrm>
          <a:prstGeom prst="rect">
            <a:avLst/>
          </a:prstGeom>
        </p:spPr>
        <p:txBody>
          <a:bodyPr wrap="none">
            <a:spAutoFit/>
          </a:bodyPr>
          <a:lstStyle/>
          <a:p>
            <a:r>
              <a:rPr lang="en-US" altLang="zh-CN" sz="1400" dirty="0"/>
              <a:t>T</a:t>
            </a:r>
            <a:r>
              <a:rPr lang="en-US" sz="1400" dirty="0"/>
              <a:t>ensorFlow Serving: Flexible, High-Performance ML Serving</a:t>
            </a:r>
          </a:p>
        </p:txBody>
      </p:sp>
    </p:spTree>
    <p:extLst>
      <p:ext uri="{BB962C8B-B14F-4D97-AF65-F5344CB8AC3E}">
        <p14:creationId xmlns:p14="http://schemas.microsoft.com/office/powerpoint/2010/main" val="133093288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6" name="Text Placeholder 5"/>
          <p:cNvSpPr>
            <a:spLocks noGrp="1"/>
          </p:cNvSpPr>
          <p:nvPr>
            <p:ph sz="half" idx="1"/>
          </p:nvPr>
        </p:nvSpPr>
        <p:spPr/>
        <p:txBody>
          <a:bodyPr/>
          <a:lstStyle/>
          <a:p>
            <a:pPr marL="404813" indent="-395288">
              <a:buFont typeface="+mj-lt"/>
              <a:buAutoNum type="arabicPeriod"/>
            </a:pPr>
            <a:r>
              <a:rPr lang="en-US" sz="1200" dirty="0">
                <a:hlinkClick r:id="rId3"/>
              </a:rPr>
              <a:t>Deep Learning Inference in Facebook Data Centers: Characterization, Performance Optimizations and Hardware Implications</a:t>
            </a:r>
            <a:endParaRPr lang="en-US" sz="1200" dirty="0"/>
          </a:p>
          <a:p>
            <a:pPr marL="404813" indent="-395288">
              <a:buFont typeface="+mj-lt"/>
              <a:buAutoNum type="arabicPeriod"/>
            </a:pPr>
            <a:r>
              <a:rPr lang="en-US" sz="1200" dirty="0">
                <a:hlinkClick r:id="rId4"/>
              </a:rPr>
              <a:t>Clipper: A Low-Latency Online Prediction Serving System</a:t>
            </a:r>
            <a:endParaRPr lang="en-US" sz="1200" dirty="0"/>
          </a:p>
          <a:p>
            <a:pPr marL="404813" indent="-395288">
              <a:buFont typeface="+mj-lt"/>
              <a:buAutoNum type="arabicPeriod"/>
            </a:pPr>
            <a:r>
              <a:rPr lang="en-US" sz="1200" dirty="0">
                <a:hlinkClick r:id="rId5"/>
              </a:rPr>
              <a:t>TFX: A TensorFlow-Based Production-Scale Machine Learning Platform</a:t>
            </a:r>
            <a:endParaRPr lang="en-US" sz="1200" dirty="0"/>
          </a:p>
          <a:p>
            <a:pPr marL="404813" indent="-395288">
              <a:buFont typeface="+mj-lt"/>
              <a:buAutoNum type="arabicPeriod"/>
            </a:pPr>
            <a:r>
              <a:rPr lang="en-US" sz="1200" dirty="0">
                <a:hlinkClick r:id="rId6"/>
              </a:rPr>
              <a:t>TensorFlow-Serving: Flexible, High-Performance ML Serving</a:t>
            </a:r>
            <a:endParaRPr lang="en-US" sz="1200" dirty="0"/>
          </a:p>
          <a:p>
            <a:pPr marL="404813" indent="-395288">
              <a:buFont typeface="+mj-lt"/>
              <a:buAutoNum type="arabicPeriod"/>
            </a:pPr>
            <a:r>
              <a:rPr lang="en-US" sz="1200" dirty="0">
                <a:hlinkClick r:id="rId7"/>
              </a:rPr>
              <a:t>Optimal Aggregation Policy for Reducing Tail Latency of Web Search</a:t>
            </a:r>
            <a:endParaRPr lang="en-US" sz="1200" dirty="0"/>
          </a:p>
          <a:p>
            <a:pPr marL="404813" indent="-395288">
              <a:buFont typeface="+mj-lt"/>
              <a:buAutoNum type="arabicPeriod"/>
            </a:pPr>
            <a:r>
              <a:rPr lang="en-US" sz="1200" dirty="0">
                <a:hlinkClick r:id="rId8"/>
              </a:rPr>
              <a:t>A Survey of Model Compression and Acceleration for Deep Neural Networks</a:t>
            </a:r>
            <a:endParaRPr lang="en-US" sz="1200" dirty="0"/>
          </a:p>
          <a:p>
            <a:pPr marL="404813" indent="-395288">
              <a:buFont typeface="+mj-lt"/>
              <a:buAutoNum type="arabicPeriod"/>
            </a:pPr>
            <a:r>
              <a:rPr lang="en-US" altLang="zh-CN" sz="1200" dirty="0">
                <a:hlinkClick r:id="rId9"/>
              </a:rPr>
              <a:t>CSE 599W: System for ML - </a:t>
            </a:r>
            <a:r>
              <a:rPr lang="en-US" sz="1200" dirty="0">
                <a:hlinkClick r:id="rId9"/>
              </a:rPr>
              <a:t>Model Serving</a:t>
            </a:r>
            <a:endParaRPr lang="en-US" sz="1200" dirty="0"/>
          </a:p>
          <a:p>
            <a:pPr marL="404813" indent="-395288">
              <a:buFont typeface="+mj-lt"/>
              <a:buAutoNum type="arabicPeriod"/>
            </a:pPr>
            <a:r>
              <a:rPr lang="en-US" sz="1200" dirty="0">
                <a:hlinkClick r:id="rId10"/>
              </a:rPr>
              <a:t>https://developer.nvidia.com/deep-learning-performance-training-inference</a:t>
            </a:r>
            <a:r>
              <a:rPr lang="en-US" sz="1200" dirty="0"/>
              <a:t> </a:t>
            </a:r>
          </a:p>
          <a:p>
            <a:pPr marL="404813" indent="-395288">
              <a:buFont typeface="+mj-lt"/>
              <a:buAutoNum type="arabicPeriod"/>
            </a:pPr>
            <a:r>
              <a:rPr lang="en-US" sz="1200" dirty="0">
                <a:hlinkClick r:id="rId11"/>
              </a:rPr>
              <a:t>DEEP COMPRESSION:   COMPRESSING DEEP NEURAL NETWORKS WITH PRUNING, TRAINED QUANTIZATION AND HUFFMAN CODING</a:t>
            </a:r>
            <a:endParaRPr lang="en-US" sz="1200" dirty="0"/>
          </a:p>
          <a:p>
            <a:pPr marL="404813" indent="-395288">
              <a:buFont typeface="+mj-lt"/>
              <a:buAutoNum type="arabicPeriod"/>
            </a:pPr>
            <a:r>
              <a:rPr lang="en-US" sz="1200" dirty="0">
                <a:hlinkClick r:id="rId12"/>
              </a:rPr>
              <a:t>Learning both Weights and Connections for Efficient Neural Networks</a:t>
            </a:r>
            <a:endParaRPr lang="en-US" sz="1200" dirty="0"/>
          </a:p>
          <a:p>
            <a:pPr marL="404813" indent="-395288">
              <a:buFont typeface="+mj-lt"/>
              <a:buAutoNum type="arabicPeriod"/>
            </a:pPr>
            <a:r>
              <a:rPr lang="en-US" sz="1200" dirty="0">
                <a:hlinkClick r:id="rId13"/>
              </a:rPr>
              <a:t>DEEP LEARNING DEPLOYMENT WITH NVIDIA TENSORRT</a:t>
            </a:r>
          </a:p>
          <a:p>
            <a:pPr marL="404813" indent="-395288">
              <a:buFont typeface="+mj-lt"/>
              <a:buAutoNum type="arabicPeriod"/>
            </a:pPr>
            <a:r>
              <a:rPr lang="en-US" sz="1200" dirty="0">
                <a:hlinkClick r:id="rId14"/>
              </a:rPr>
              <a:t> Halide: A Language and Compiler for Optimizing </a:t>
            </a:r>
            <a:r>
              <a:rPr lang="en-US" sz="1200" dirty="0" err="1">
                <a:hlinkClick r:id="rId14"/>
              </a:rPr>
              <a:t>Parallelism,Locality</a:t>
            </a:r>
            <a:r>
              <a:rPr lang="en-US" sz="1200" dirty="0">
                <a:hlinkClick r:id="rId14"/>
              </a:rPr>
              <a:t>, and </a:t>
            </a:r>
            <a:r>
              <a:rPr lang="en-US" sz="1200" dirty="0" err="1">
                <a:hlinkClick r:id="rId14"/>
              </a:rPr>
              <a:t>Recomputation</a:t>
            </a:r>
            <a:r>
              <a:rPr lang="en-US" sz="1200" dirty="0">
                <a:hlinkClick r:id="rId14"/>
              </a:rPr>
              <a:t> in Image Processing Pipelines</a:t>
            </a:r>
            <a:endParaRPr lang="en-US" sz="1200" dirty="0"/>
          </a:p>
          <a:p>
            <a:pPr marL="404813" indent="-395288">
              <a:buFont typeface="+mj-lt"/>
              <a:buAutoNum type="arabicPeriod"/>
            </a:pPr>
            <a:r>
              <a:rPr lang="en-US" sz="1200" dirty="0">
                <a:hlinkClick r:id="rId15"/>
              </a:rPr>
              <a:t>TVM: An Automated End-to-End Optimizing Compiler for Deep Learning</a:t>
            </a:r>
            <a:endParaRPr lang="en-US" sz="1200" dirty="0"/>
          </a:p>
          <a:p>
            <a:pPr marL="404813" indent="-395288">
              <a:buFont typeface="+mj-lt"/>
              <a:buAutoNum type="arabicPeriod"/>
            </a:pPr>
            <a:r>
              <a:rPr lang="en-US" sz="1200" dirty="0">
                <a:hlinkClick r:id="rId16"/>
              </a:rPr>
              <a:t>8-bit Inference with TensorRT</a:t>
            </a:r>
            <a:endParaRPr lang="en-US" sz="1200" dirty="0"/>
          </a:p>
          <a:p>
            <a:pPr marL="404813" indent="-395288">
              <a:buFont typeface="+mj-lt"/>
              <a:buAutoNum type="arabicPeriod"/>
            </a:pPr>
            <a:r>
              <a:rPr lang="en-US" sz="1200" dirty="0">
                <a:hlinkClick r:id="rId17"/>
              </a:rPr>
              <a:t>https://github.com/microsoft/AI-System</a:t>
            </a:r>
            <a:endParaRPr lang="en-US" sz="1200" dirty="0"/>
          </a:p>
          <a:p>
            <a:pPr marL="404813" indent="-395288">
              <a:buFont typeface="+mj-lt"/>
              <a:buAutoNum type="arabicPeriod"/>
            </a:pPr>
            <a:endParaRPr lang="en-US" sz="1200" dirty="0"/>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29928</TotalTime>
  <Words>595</Words>
  <Application>Microsoft Macintosh PowerPoint</Application>
  <PresentationFormat>自定义</PresentationFormat>
  <Paragraphs>76</Paragraphs>
  <Slides>7</Slides>
  <Notes>4</Notes>
  <HiddenSlides>0</HiddenSlides>
  <MMClips>0</MMClips>
  <ScaleCrop>false</ScaleCrop>
  <HeadingPairs>
    <vt:vector size="6" baseType="variant">
      <vt:variant>
        <vt:lpstr>已用的字体</vt:lpstr>
      </vt:variant>
      <vt:variant>
        <vt:i4>17</vt:i4>
      </vt:variant>
      <vt:variant>
        <vt:lpstr>主题</vt:lpstr>
      </vt:variant>
      <vt:variant>
        <vt:i4>6</vt:i4>
      </vt:variant>
      <vt:variant>
        <vt:lpstr>幻灯片标题</vt:lpstr>
      </vt:variant>
      <vt:variant>
        <vt:i4>7</vt:i4>
      </vt:variant>
    </vt:vector>
  </HeadingPairs>
  <TitlesOfParts>
    <vt:vector size="30" baseType="lpstr">
      <vt:lpstr>黑体</vt:lpstr>
      <vt:lpstr>华文细黑</vt:lpstr>
      <vt:lpstr>Microsoft YaHei</vt:lpstr>
      <vt:lpstr>Microsoft YaHei</vt:lpstr>
      <vt:lpstr>FrutigerNext LT Bold</vt:lpstr>
      <vt:lpstr>FrutigerNext LT Light</vt:lpstr>
      <vt:lpstr>FrutigerNext LT Medium</vt:lpstr>
      <vt:lpstr>GEETYPE-SkyGB-Flash Reguar</vt:lpstr>
      <vt:lpstr>Segoe UI</vt:lpstr>
      <vt:lpstr>Segoe UI Semilight</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推理引擎系列</vt:lpstr>
      <vt:lpstr>PowerPoint 演示文稿</vt:lpstr>
      <vt:lpstr>深度学习模型的生命周期</vt:lpstr>
      <vt:lpstr>模型版本管理</vt:lpstr>
      <vt:lpstr>金丝雀(Canary)和回滚(Rollback)策略</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4697</cp:revision>
  <dcterms:created xsi:type="dcterms:W3CDTF">2015-01-14T10:38:57Z</dcterms:created>
  <dcterms:modified xsi:type="dcterms:W3CDTF">2022-12-02T14:34:50Z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