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4"/>
  </p:notesMasterIdLst>
  <p:handoutMasterIdLst>
    <p:handoutMasterId r:id="rId15"/>
  </p:handoutMasterIdLst>
  <p:sldIdLst>
    <p:sldId id="1779" r:id="rId7"/>
    <p:sldId id="739" r:id="rId8"/>
    <p:sldId id="1798" r:id="rId9"/>
    <p:sldId id="1972" r:id="rId10"/>
    <p:sldId id="1788" r:id="rId11"/>
    <p:sldId id="1780" r:id="rId12"/>
    <p:sldId id="680" r:id="rId13"/>
  </p:sldIdLst>
  <p:sldSz cx="12196763" cy="6858000"/>
  <p:notesSz cx="6805613" cy="9939338"/>
  <p:custDataLst>
    <p:tags r:id="rId16"/>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9595A"/>
    <a:srgbClr val="374154"/>
    <a:srgbClr val="00FA00"/>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6291"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2022/12/9</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7</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7</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mindspore.cn/" TargetMode="External"/><Relationship Id="rId3" Type="http://schemas.openxmlformats.org/officeDocument/2006/relationships/slideLayout" Target="../slideLayouts/slideLayout5.xml"/><Relationship Id="rId7" Type="http://schemas.openxmlformats.org/officeDocument/2006/relationships/hyperlink" Target="http://www.hiascend.com/" TargetMode="Externa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9.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5" cstate="print">
              <a:alphaModFix amt="17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37C1CAF-1AFD-E24E-92D8-BF13136B0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 y="0"/>
            <a:ext cx="12192000" cy="6858000"/>
          </a:xfrm>
          <a:prstGeom prst="rect">
            <a:avLst/>
          </a:prstGeom>
        </p:spPr>
      </p:pic>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a:t>
            </a:r>
            <a:r>
              <a:rPr lang="en-US" altLang="zh-CN" sz="4000" dirty="0">
                <a:solidFill>
                  <a:schemeClr val="bg1"/>
                </a:solidFill>
                <a:latin typeface="Microsoft YaHei" panose="020B0503020204020204" pitchFamily="34" charset="-122"/>
                <a:ea typeface="Microsoft YaHei" panose="020B0503020204020204" pitchFamily="34" charset="-122"/>
              </a:rPr>
              <a:t>PyTorch</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11161240"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en-US" altLang="zh-CN" sz="9600" dirty="0" err="1">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AOTAutoGrad</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526571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400" b="1" dirty="0">
                <a:solidFill>
                  <a:srgbClr val="374154"/>
                </a:solidFill>
                <a:latin typeface="Gill Sans MT" panose="020B0502020104020203" pitchFamily="34" charset="0"/>
              </a:rPr>
              <a:t>PyTroch 2.0</a:t>
            </a:r>
            <a:r>
              <a:rPr lang="zh-CN" altLang="en-US" sz="2400" b="1" dirty="0">
                <a:solidFill>
                  <a:srgbClr val="374154"/>
                </a:solidFill>
                <a:latin typeface="Gill Sans MT" panose="020B0502020104020203" pitchFamily="34" charset="0"/>
              </a:rPr>
              <a:t> 新特性</a:t>
            </a:r>
            <a:endParaRPr lang="en-US" altLang="zh-CN" sz="2400" b="1"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2.0</a:t>
            </a:r>
            <a:r>
              <a:rPr lang="zh-CN" altLang="en-US" sz="2000" dirty="0">
                <a:solidFill>
                  <a:srgbClr val="374154"/>
                </a:solidFill>
                <a:latin typeface="Gill Sans MT" panose="020B0502020104020203" pitchFamily="34" charset="0"/>
              </a:rPr>
              <a:t> 新特性回顾</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PyTorch</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2.0</a:t>
            </a:r>
            <a:r>
              <a:rPr lang="zh-CN" altLang="en-US" sz="2000" dirty="0">
                <a:solidFill>
                  <a:srgbClr val="374154"/>
                </a:solidFill>
                <a:latin typeface="Gill Sans MT" panose="020B0502020104020203" pitchFamily="34" charset="0"/>
              </a:rPr>
              <a:t> 安装与新特性使用</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PyTorch</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2.0</a:t>
            </a:r>
            <a:r>
              <a:rPr lang="zh-CN" altLang="en-US" sz="2000" dirty="0">
                <a:solidFill>
                  <a:srgbClr val="374154"/>
                </a:solidFill>
                <a:latin typeface="Gill Sans MT" panose="020B0502020104020203" pitchFamily="34" charset="0"/>
              </a:rPr>
              <a:t> 对厂商的启发和思考</a:t>
            </a:r>
            <a:endParaRPr lang="en-US" altLang="zh-CN" sz="1800" dirty="0">
              <a:solidFill>
                <a:srgbClr val="374154"/>
              </a:solidFill>
              <a:latin typeface="Gill Sans MT" panose="020B0502020104020203" pitchFamily="34" charset="0"/>
            </a:endParaRPr>
          </a:p>
          <a:p>
            <a:pPr marL="457200" indent="-457200">
              <a:buFont typeface="+mj-lt"/>
              <a:buAutoNum type="arabicPeriod"/>
            </a:pPr>
            <a:r>
              <a:rPr lang="en-US" altLang="zh-CN" sz="2400" b="1" dirty="0">
                <a:solidFill>
                  <a:srgbClr val="374154"/>
                </a:solidFill>
                <a:latin typeface="Gill Sans MT" panose="020B0502020104020203" pitchFamily="34" charset="0"/>
              </a:rPr>
              <a:t>TorchDynamo</a:t>
            </a:r>
            <a:r>
              <a:rPr lang="zh-CN" altLang="en-US" sz="2400" b="1" dirty="0">
                <a:solidFill>
                  <a:srgbClr val="374154"/>
                </a:solidFill>
                <a:latin typeface="Gill Sans MT" panose="020B0502020104020203" pitchFamily="34" charset="0"/>
              </a:rPr>
              <a:t> 解读</a:t>
            </a:r>
            <a:endParaRPr lang="en-US" altLang="zh-CN" sz="2400" b="1"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TorchDynamo</a:t>
            </a:r>
            <a:r>
              <a:rPr lang="zh-CN" altLang="en-US" sz="2000" dirty="0">
                <a:solidFill>
                  <a:srgbClr val="374154"/>
                </a:solidFill>
                <a:latin typeface="Gill Sans MT" panose="020B0502020104020203" pitchFamily="34" charset="0"/>
              </a:rPr>
              <a:t> 特性</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TorchDynamo</a:t>
            </a:r>
            <a:r>
              <a:rPr lang="zh-CN" altLang="en-US" sz="2000" dirty="0">
                <a:solidFill>
                  <a:srgbClr val="374154"/>
                </a:solidFill>
                <a:latin typeface="Gill Sans MT" panose="020B0502020104020203" pitchFamily="34" charset="0"/>
              </a:rPr>
              <a:t> 实现方案</a:t>
            </a:r>
            <a:endParaRPr lang="en-US" altLang="zh-CN" sz="2000" dirty="0">
              <a:solidFill>
                <a:srgbClr val="374154"/>
              </a:solidFill>
              <a:latin typeface="Gill Sans MT" panose="020B0502020104020203" pitchFamily="34" charset="0"/>
            </a:endParaRPr>
          </a:p>
        </p:txBody>
      </p:sp>
      <p:sp>
        <p:nvSpPr>
          <p:cNvPr id="4" name="内容占位符 2">
            <a:extLst>
              <a:ext uri="{FF2B5EF4-FFF2-40B4-BE49-F238E27FC236}">
                <a16:creationId xmlns:a16="http://schemas.microsoft.com/office/drawing/2014/main" id="{EB5A57D2-9EA1-C546-9D78-078AE5B22F40}"/>
              </a:ext>
            </a:extLst>
          </p:cNvPr>
          <p:cNvSpPr>
            <a:spLocks noGrp="1"/>
          </p:cNvSpPr>
          <p:nvPr/>
        </p:nvSpPr>
        <p:spPr>
          <a:xfrm>
            <a:off x="6098381" y="1500098"/>
            <a:ext cx="526571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r>
              <a:rPr lang="en-US" altLang="zh-CN" sz="2400" b="1" dirty="0">
                <a:solidFill>
                  <a:srgbClr val="374154"/>
                </a:solidFill>
                <a:latin typeface="Gill Sans MT" panose="020B0502020104020203" pitchFamily="34" charset="0"/>
              </a:rPr>
              <a:t>AOTAutograd</a:t>
            </a:r>
            <a:r>
              <a:rPr lang="zh-CN" altLang="en-US" sz="2400" b="1" dirty="0">
                <a:solidFill>
                  <a:srgbClr val="374154"/>
                </a:solidFill>
                <a:latin typeface="Gill Sans MT" panose="020B0502020104020203" pitchFamily="34" charset="0"/>
              </a:rPr>
              <a:t> 解读</a:t>
            </a:r>
            <a:endParaRPr lang="en-US" altLang="zh-CN" sz="2400" b="1"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AOTAutograd</a:t>
            </a:r>
            <a:r>
              <a:rPr lang="zh-CN" altLang="en-US" sz="2000" dirty="0">
                <a:solidFill>
                  <a:srgbClr val="374154"/>
                </a:solidFill>
                <a:latin typeface="Gill Sans MT" panose="020B0502020104020203" pitchFamily="34" charset="0"/>
              </a:rPr>
              <a:t> 效果</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AOTAutograd</a:t>
            </a:r>
            <a:r>
              <a:rPr lang="zh-CN" altLang="en-US" sz="2000" dirty="0">
                <a:solidFill>
                  <a:srgbClr val="374154"/>
                </a:solidFill>
                <a:latin typeface="Gill Sans MT" panose="020B0502020104020203" pitchFamily="34" charset="0"/>
              </a:rPr>
              <a:t> 实现方案</a:t>
            </a:r>
            <a:endParaRPr lang="en-US" altLang="zh-CN" sz="1800" dirty="0">
              <a:solidFill>
                <a:srgbClr val="374154"/>
              </a:solidFill>
              <a:latin typeface="Gill Sans MT" panose="020B0502020104020203" pitchFamily="34" charset="0"/>
            </a:endParaRPr>
          </a:p>
          <a:p>
            <a:pPr marL="457200" indent="-457200">
              <a:buFont typeface="+mj-lt"/>
              <a:buAutoNum type="arabicPeriod" startAt="4"/>
            </a:pPr>
            <a:r>
              <a:rPr lang="en-US" altLang="zh-CN" sz="2400" b="1" dirty="0">
                <a:solidFill>
                  <a:srgbClr val="374154"/>
                </a:solidFill>
                <a:latin typeface="Gill Sans MT" panose="020B0502020104020203" pitchFamily="34" charset="0"/>
              </a:rPr>
              <a:t>TorchInductor</a:t>
            </a:r>
            <a:r>
              <a:rPr lang="zh-CN" altLang="en-US" sz="2400" b="1" dirty="0">
                <a:solidFill>
                  <a:srgbClr val="374154"/>
                </a:solidFill>
                <a:latin typeface="Gill Sans MT" panose="020B0502020104020203" pitchFamily="34" charset="0"/>
              </a:rPr>
              <a:t> 新特性</a:t>
            </a:r>
            <a:endParaRPr lang="en-US" altLang="zh-CN" sz="2400" b="1"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Triton</a:t>
            </a:r>
            <a:r>
              <a:rPr lang="zh-CN" altLang="en-US" sz="2000" dirty="0">
                <a:solidFill>
                  <a:srgbClr val="374154"/>
                </a:solidFill>
                <a:latin typeface="Gill Sans MT" panose="020B0502020104020203" pitchFamily="34" charset="0"/>
              </a:rPr>
              <a:t> 使用解读</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Triton</a:t>
            </a:r>
            <a:r>
              <a:rPr lang="zh-CN" altLang="en-US" sz="2000" dirty="0">
                <a:solidFill>
                  <a:srgbClr val="374154"/>
                </a:solidFill>
                <a:latin typeface="Gill Sans MT" panose="020B0502020104020203" pitchFamily="34" charset="0"/>
              </a:rPr>
              <a:t> 深度剖析</a:t>
            </a:r>
            <a:endParaRPr lang="en-US" altLang="zh-CN" sz="18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526571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400" b="1" dirty="0">
                <a:solidFill>
                  <a:srgbClr val="374154"/>
                </a:solidFill>
                <a:latin typeface="Gill Sans MT" panose="020B0502020104020203" pitchFamily="34" charset="0"/>
              </a:rPr>
              <a:t>TorchDynamo</a:t>
            </a:r>
            <a:r>
              <a:rPr lang="zh-CN" altLang="en-US" sz="2400" b="1" dirty="0">
                <a:solidFill>
                  <a:srgbClr val="374154"/>
                </a:solidFill>
                <a:latin typeface="Gill Sans MT" panose="020B0502020104020203" pitchFamily="34" charset="0"/>
              </a:rPr>
              <a:t> 解读</a:t>
            </a:r>
            <a:endParaRPr lang="en-US" altLang="zh-CN" sz="2400" b="1"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PyTorch</a:t>
            </a:r>
            <a:r>
              <a:rPr lang="zh-CN" altLang="en-US" sz="2000" dirty="0">
                <a:solidFill>
                  <a:srgbClr val="374154"/>
                </a:solidFill>
                <a:latin typeface="Gill Sans MT" panose="020B0502020104020203" pitchFamily="34" charset="0"/>
              </a:rPr>
              <a:t> 获取计算图的两种方式</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PyTorch</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JIT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Script</a:t>
            </a:r>
            <a:r>
              <a:rPr lang="zh-CN" altLang="en-US" sz="2000" dirty="0">
                <a:solidFill>
                  <a:srgbClr val="374154"/>
                </a:solidFill>
                <a:latin typeface="Gill Sans MT" panose="020B0502020104020203" pitchFamily="34" charset="0"/>
              </a:rPr>
              <a:t> 原理</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PyTorch</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FX</a:t>
            </a:r>
            <a:r>
              <a:rPr lang="zh-CN" altLang="en-US" sz="2000" dirty="0">
                <a:solidFill>
                  <a:srgbClr val="374154"/>
                </a:solidFill>
                <a:latin typeface="Gill Sans MT" panose="020B0502020104020203" pitchFamily="34" charset="0"/>
              </a:rPr>
              <a:t> 原理</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PyTorch</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Lazy</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Tensor</a:t>
            </a:r>
            <a:r>
              <a:rPr lang="zh-CN" altLang="en-US" sz="2000" dirty="0">
                <a:solidFill>
                  <a:srgbClr val="374154"/>
                </a:solidFill>
                <a:latin typeface="Gill Sans MT" panose="020B0502020104020203" pitchFamily="34" charset="0"/>
              </a:rPr>
              <a:t> 原理</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TorchDynamo</a:t>
            </a:r>
            <a:r>
              <a:rPr lang="zh-CN" altLang="en-US" sz="2000" dirty="0">
                <a:solidFill>
                  <a:srgbClr val="374154"/>
                </a:solidFill>
                <a:latin typeface="Gill Sans MT" panose="020B0502020104020203" pitchFamily="34" charset="0"/>
              </a:rPr>
              <a:t> 原理</a:t>
            </a: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980728"/>
            <a:ext cx="10731328" cy="5029792"/>
          </a:xfrm>
        </p:spPr>
        <p:txBody>
          <a:bodyPr anchor="ctr"/>
          <a:lstStyle/>
          <a:p>
            <a:pPr marL="0" indent="0" algn="ctr">
              <a:buNone/>
            </a:pPr>
            <a:r>
              <a:rPr lang="en-US" altLang="zh-CN" sz="9600" dirty="0">
                <a:solidFill>
                  <a:srgbClr val="C00000"/>
                </a:solidFill>
                <a:latin typeface="Futura Medium" panose="020B0602020204020303" pitchFamily="34" charset="-79"/>
                <a:cs typeface="Futura Medium" panose="020B0602020204020303" pitchFamily="34" charset="-79"/>
              </a:rPr>
              <a:t>PyTorch</a:t>
            </a: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获取计算图</a:t>
            </a:r>
          </a:p>
        </p:txBody>
      </p:sp>
    </p:spTree>
    <p:extLst>
      <p:ext uri="{BB962C8B-B14F-4D97-AF65-F5344CB8AC3E}">
        <p14:creationId xmlns:p14="http://schemas.microsoft.com/office/powerpoint/2010/main" val="311015594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59D31CA-E9E7-C44B-9F48-C959D1C3F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 y="0"/>
            <a:ext cx="12192000" cy="6858000"/>
          </a:xfrm>
          <a:prstGeom prst="rect">
            <a:avLst/>
          </a:prstGeom>
        </p:spPr>
      </p:pic>
    </p:spTree>
    <p:extLst>
      <p:ext uri="{BB962C8B-B14F-4D97-AF65-F5344CB8AC3E}">
        <p14:creationId xmlns:p14="http://schemas.microsoft.com/office/powerpoint/2010/main" val="1559326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80D41-7C1C-E64A-AC6F-BF73286BCB26}"/>
              </a:ext>
            </a:extLst>
          </p:cNvPr>
          <p:cNvSpPr>
            <a:spLocks noGrp="1"/>
          </p:cNvSpPr>
          <p:nvPr>
            <p:ph type="title"/>
          </p:nvPr>
        </p:nvSpPr>
        <p:spPr/>
        <p:txBody>
          <a:bodyPr/>
          <a:lstStyle/>
          <a:p>
            <a:r>
              <a:rPr kumimoji="1" lang="en-US" altLang="zh-CN" dirty="0">
                <a:latin typeface="Futura Medium" panose="020B0602020204020303" pitchFamily="34" charset="-79"/>
                <a:cs typeface="Futura Medium" panose="020B0602020204020303" pitchFamily="34" charset="-79"/>
              </a:rPr>
              <a:t>Inference</a:t>
            </a:r>
            <a:endParaRPr kumimoji="1" lang="zh-CN" altLang="en-US" dirty="0">
              <a:latin typeface="Futura Medium" panose="020B0602020204020303" pitchFamily="34" charset="-79"/>
              <a:cs typeface="Futura Medium" panose="020B0602020204020303" pitchFamily="34" charset="-79"/>
            </a:endParaRPr>
          </a:p>
        </p:txBody>
      </p:sp>
      <p:sp>
        <p:nvSpPr>
          <p:cNvPr id="3" name="内容占位符 2">
            <a:extLst>
              <a:ext uri="{FF2B5EF4-FFF2-40B4-BE49-F238E27FC236}">
                <a16:creationId xmlns:a16="http://schemas.microsoft.com/office/drawing/2014/main" id="{A23916FD-6F74-CB48-9481-4B91EC719DC4}"/>
              </a:ext>
            </a:extLst>
          </p:cNvPr>
          <p:cNvSpPr>
            <a:spLocks noGrp="1"/>
          </p:cNvSpPr>
          <p:nvPr>
            <p:ph sz="half" idx="1"/>
          </p:nvPr>
        </p:nvSpPr>
        <p:spPr/>
        <p:txBody>
          <a:bodyPr/>
          <a:lstStyle/>
          <a:p>
            <a:pPr marL="457200" indent="-457200">
              <a:buFont typeface="+mj-lt"/>
              <a:buAutoNum type="arabicPeriod"/>
            </a:pPr>
            <a:endParaRPr kumimoji="1" lang="zh-CN" altLang="en-US" dirty="0"/>
          </a:p>
        </p:txBody>
      </p:sp>
    </p:spTree>
    <p:extLst>
      <p:ext uri="{BB962C8B-B14F-4D97-AF65-F5344CB8AC3E}">
        <p14:creationId xmlns:p14="http://schemas.microsoft.com/office/powerpoint/2010/main" val="3252976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32440</TotalTime>
  <Words>89</Words>
  <Application>Microsoft Macintosh PowerPoint</Application>
  <PresentationFormat>自定义</PresentationFormat>
  <Paragraphs>29</Paragraphs>
  <Slides>7</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7</vt:i4>
      </vt:variant>
    </vt:vector>
  </HeadingPairs>
  <TitlesOfParts>
    <vt:vector size="26" baseType="lpstr">
      <vt:lpstr>黑体</vt:lpstr>
      <vt:lpstr>华文细黑</vt:lpstr>
      <vt:lpstr>微软雅黑</vt:lpstr>
      <vt:lpstr>微软雅黑</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AI编译器-系列之PyTorch</vt:lpstr>
      <vt:lpstr>PowerPoint 演示文稿</vt:lpstr>
      <vt:lpstr>PowerPoint 演示文稿</vt:lpstr>
      <vt:lpstr>PowerPoint 演示文稿</vt:lpstr>
      <vt:lpstr>PowerPoint 演示文稿</vt:lpstr>
      <vt:lpstr>Inference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5069</cp:revision>
  <dcterms:created xsi:type="dcterms:W3CDTF">2015-01-14T10:38:57Z</dcterms:created>
  <dcterms:modified xsi:type="dcterms:W3CDTF">2022-12-09T03:52:43Z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