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861" r:id="rId9"/>
    <p:sldId id="1863" r:id="rId10"/>
    <p:sldId id="1864" r:id="rId11"/>
    <p:sldId id="1878" r:id="rId12"/>
    <p:sldId id="1906" r:id="rId13"/>
    <p:sldId id="1909" r:id="rId14"/>
    <p:sldId id="1911" r:id="rId15"/>
    <p:sldId id="1910" r:id="rId16"/>
    <p:sldId id="1912" r:id="rId17"/>
    <p:sldId id="1939" r:id="rId18"/>
    <p:sldId id="1913" r:id="rId19"/>
    <p:sldId id="1914" r:id="rId20"/>
    <p:sldId id="1923" r:id="rId21"/>
    <p:sldId id="1924" r:id="rId22"/>
    <p:sldId id="1927" r:id="rId23"/>
    <p:sldId id="1926" r:id="rId24"/>
    <p:sldId id="1925"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291"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2022/11/26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llvm.org/docs/Passes.html#constmerge-merge-duplicate-global-constants" TargetMode="External"/><Relationship Id="rId2" Type="http://schemas.openxmlformats.org/officeDocument/2006/relationships/hyperlink" Target="https://llvm.org/docs/Passes.html#adce-aggressive-dead-code-elimina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841313" cy="953563"/>
          </a:xfrm>
          <a:noFill/>
        </p:spPr>
        <p:txBody>
          <a:bodyPr anchor="ctr">
            <a:noAutofit/>
          </a:bodyPr>
          <a:lstStyle/>
          <a:p>
            <a:pPr algn="dist"/>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16652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LLVM</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架构</a:t>
            </a:r>
            <a:r>
              <a:rPr lang="zh-CN" altLang="en-US" sz="9600" dirty="0">
                <a:ln>
                  <a:solidFill>
                    <a:schemeClr val="tx1">
                      <a:lumMod val="65000"/>
                      <a:lumOff val="35000"/>
                    </a:schemeClr>
                  </a:solidFill>
                </a:ln>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和原理</a:t>
            </a:r>
            <a:endParaRPr lang="zh-CN" altLang="en-US" sz="9600" kern="0" dirty="0">
              <a:ln>
                <a:solidFill>
                  <a:schemeClr val="tx1">
                    <a:lumMod val="65000"/>
                    <a:lumOff val="35000"/>
                  </a:schemeClr>
                </a:solidFill>
              </a:ln>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7DF065-F246-324B-AFDA-7D03104A0A17}"/>
              </a:ext>
            </a:extLst>
          </p:cNvPr>
          <p:cNvSpPr>
            <a:spLocks noGrp="1"/>
          </p:cNvSpPr>
          <p:nvPr>
            <p:ph type="title"/>
          </p:nvPr>
        </p:nvSpPr>
        <p:spPr/>
        <p:txBody>
          <a:bodyPr/>
          <a:lstStyle/>
          <a:p>
            <a:r>
              <a:rPr lang="en-US" altLang="zh-CN" dirty="0"/>
              <a:t>Lexical</a:t>
            </a:r>
            <a:r>
              <a:rPr lang="zh-CN" altLang="en-US" dirty="0"/>
              <a:t> </a:t>
            </a:r>
            <a:r>
              <a:rPr lang="en-US" altLang="zh-CN" dirty="0"/>
              <a:t>analysis</a:t>
            </a:r>
            <a:r>
              <a:rPr lang="zh-CN" altLang="en-US" dirty="0"/>
              <a:t> 词法分析</a:t>
            </a:r>
          </a:p>
        </p:txBody>
      </p:sp>
      <p:sp>
        <p:nvSpPr>
          <p:cNvPr id="6" name="内容占位符 5">
            <a:extLst>
              <a:ext uri="{FF2B5EF4-FFF2-40B4-BE49-F238E27FC236}">
                <a16:creationId xmlns:a16="http://schemas.microsoft.com/office/drawing/2014/main" id="{297DCA22-AA8B-EF43-8FFA-B21C60D3C230}"/>
              </a:ext>
            </a:extLst>
          </p:cNvPr>
          <p:cNvSpPr>
            <a:spLocks noGrp="1"/>
          </p:cNvSpPr>
          <p:nvPr>
            <p:ph sz="half" idx="1"/>
          </p:nvPr>
        </p:nvSpPr>
        <p:spPr/>
        <p:txBody>
          <a:bodyPr/>
          <a:lstStyle/>
          <a:p>
            <a:pPr>
              <a:lnSpc>
                <a:spcPct val="150000"/>
              </a:lnSpc>
            </a:pPr>
            <a:r>
              <a:rPr lang="zh-CN" altLang="en-US" sz="1800" dirty="0"/>
              <a:t>前端的第一个步骤处理源代码的文本输入，将语言结构分解为一组单词和标记，去除注释、空白、制表符等。每个单词或者标记必须属于语言子集，语言的保留字被变换为编译器内部表示。</a:t>
            </a:r>
          </a:p>
        </p:txBody>
      </p:sp>
      <p:pic>
        <p:nvPicPr>
          <p:cNvPr id="9" name="图片 8">
            <a:extLst>
              <a:ext uri="{FF2B5EF4-FFF2-40B4-BE49-F238E27FC236}">
                <a16:creationId xmlns:a16="http://schemas.microsoft.com/office/drawing/2014/main" id="{94C0D19D-81AA-274A-ABA1-A83830F2EE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559" y="2381651"/>
            <a:ext cx="8499624" cy="3639637"/>
          </a:xfrm>
          <a:prstGeom prst="rect">
            <a:avLst/>
          </a:prstGeom>
        </p:spPr>
      </p:pic>
      <p:sp>
        <p:nvSpPr>
          <p:cNvPr id="10" name="矩形 9">
            <a:extLst>
              <a:ext uri="{FF2B5EF4-FFF2-40B4-BE49-F238E27FC236}">
                <a16:creationId xmlns:a16="http://schemas.microsoft.com/office/drawing/2014/main" id="{F47FA681-B052-F840-A988-8EB9326F2B34}"/>
              </a:ext>
            </a:extLst>
          </p:cNvPr>
          <p:cNvSpPr/>
          <p:nvPr/>
        </p:nvSpPr>
        <p:spPr>
          <a:xfrm>
            <a:off x="4730229" y="6178430"/>
            <a:ext cx="3372975" cy="369332"/>
          </a:xfrm>
          <a:prstGeom prst="rect">
            <a:avLst/>
          </a:prstGeom>
        </p:spPr>
        <p:txBody>
          <a:bodyPr wrap="none">
            <a:spAutoFit/>
          </a:bodyPr>
          <a:lstStyle/>
          <a:p>
            <a:r>
              <a:rPr lang="en-US" altLang="zh-CN" dirty="0">
                <a:solidFill>
                  <a:srgbClr val="00FA00"/>
                </a:solidFill>
              </a:rPr>
              <a:t>$ clang -cc1 -dump-tokens</a:t>
            </a:r>
            <a:r>
              <a:rPr lang="zh-CN" altLang="en-US" dirty="0">
                <a:solidFill>
                  <a:srgbClr val="00FA00"/>
                </a:solidFill>
              </a:rPr>
              <a:t> </a:t>
            </a:r>
            <a:r>
              <a:rPr lang="en-US" altLang="zh-CN" dirty="0">
                <a:solidFill>
                  <a:srgbClr val="00FA00"/>
                </a:solidFill>
              </a:rPr>
              <a:t>hello.c </a:t>
            </a:r>
            <a:endParaRPr lang="zh-CN" altLang="en-US" dirty="0">
              <a:solidFill>
                <a:srgbClr val="00FA00"/>
              </a:solidFill>
            </a:endParaRPr>
          </a:p>
        </p:txBody>
      </p:sp>
    </p:spTree>
    <p:extLst>
      <p:ext uri="{BB962C8B-B14F-4D97-AF65-F5344CB8AC3E}">
        <p14:creationId xmlns:p14="http://schemas.microsoft.com/office/powerpoint/2010/main" val="173724339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7DF065-F246-324B-AFDA-7D03104A0A17}"/>
              </a:ext>
            </a:extLst>
          </p:cNvPr>
          <p:cNvSpPr>
            <a:spLocks noGrp="1"/>
          </p:cNvSpPr>
          <p:nvPr>
            <p:ph type="title"/>
          </p:nvPr>
        </p:nvSpPr>
        <p:spPr/>
        <p:txBody>
          <a:bodyPr/>
          <a:lstStyle/>
          <a:p>
            <a:r>
              <a:rPr lang="en-US" altLang="zh-CN" dirty="0"/>
              <a:t>Syntactic</a:t>
            </a:r>
            <a:r>
              <a:rPr lang="zh-CN" altLang="en-US" dirty="0"/>
              <a:t> </a:t>
            </a:r>
            <a:r>
              <a:rPr lang="en-US" altLang="zh-CN" dirty="0"/>
              <a:t>analysis</a:t>
            </a:r>
            <a:r>
              <a:rPr lang="zh-CN" altLang="en-US" dirty="0"/>
              <a:t> 语法分析</a:t>
            </a:r>
            <a:br>
              <a:rPr lang="zh-CN" altLang="en-US" dirty="0"/>
            </a:br>
            <a:endParaRPr lang="zh-CN" altLang="en-US" dirty="0"/>
          </a:p>
        </p:txBody>
      </p:sp>
      <p:sp>
        <p:nvSpPr>
          <p:cNvPr id="6" name="内容占位符 5">
            <a:extLst>
              <a:ext uri="{FF2B5EF4-FFF2-40B4-BE49-F238E27FC236}">
                <a16:creationId xmlns:a16="http://schemas.microsoft.com/office/drawing/2014/main" id="{297DCA22-AA8B-EF43-8FFA-B21C60D3C230}"/>
              </a:ext>
            </a:extLst>
          </p:cNvPr>
          <p:cNvSpPr>
            <a:spLocks noGrp="1"/>
          </p:cNvSpPr>
          <p:nvPr>
            <p:ph sz="half" idx="1"/>
          </p:nvPr>
        </p:nvSpPr>
        <p:spPr/>
        <p:txBody>
          <a:bodyPr/>
          <a:lstStyle/>
          <a:p>
            <a:pPr>
              <a:lnSpc>
                <a:spcPct val="150000"/>
              </a:lnSpc>
            </a:pPr>
            <a:r>
              <a:rPr lang="zh-CN" altLang="en-US" sz="1800" dirty="0"/>
              <a:t>分组标记以形成表达式、语句、函数体等。检查一组标记是否有意义，考虑代码物理布局，未分析代码的意思，就像英语中的语法分析，不关心你说了什么，只考虑句子是否正确，并输出语法树（</a:t>
            </a:r>
            <a:r>
              <a:rPr lang="en-US" altLang="zh-CN" sz="1800" dirty="0"/>
              <a:t>AST</a:t>
            </a:r>
            <a:r>
              <a:rPr lang="zh-CN" altLang="en-US" sz="1800" dirty="0"/>
              <a:t>）。</a:t>
            </a:r>
            <a:endParaRPr lang="zh-CN" altLang="en-US" sz="1600" dirty="0"/>
          </a:p>
        </p:txBody>
      </p:sp>
      <p:pic>
        <p:nvPicPr>
          <p:cNvPr id="2" name="图片 1">
            <a:extLst>
              <a:ext uri="{FF2B5EF4-FFF2-40B4-BE49-F238E27FC236}">
                <a16:creationId xmlns:a16="http://schemas.microsoft.com/office/drawing/2014/main" id="{17D676E3-5B44-7646-84B0-4A73C049BE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47933" y="2426887"/>
            <a:ext cx="9500896" cy="3751543"/>
          </a:xfrm>
          <a:prstGeom prst="rect">
            <a:avLst/>
          </a:prstGeom>
        </p:spPr>
      </p:pic>
      <p:sp>
        <p:nvSpPr>
          <p:cNvPr id="3" name="矩形 2">
            <a:extLst>
              <a:ext uri="{FF2B5EF4-FFF2-40B4-BE49-F238E27FC236}">
                <a16:creationId xmlns:a16="http://schemas.microsoft.com/office/drawing/2014/main" id="{94FE4062-E145-F147-B7C6-61A4586A9B96}"/>
              </a:ext>
            </a:extLst>
          </p:cNvPr>
          <p:cNvSpPr/>
          <p:nvPr/>
        </p:nvSpPr>
        <p:spPr>
          <a:xfrm>
            <a:off x="4370189" y="6309320"/>
            <a:ext cx="4511876" cy="369332"/>
          </a:xfrm>
          <a:prstGeom prst="rect">
            <a:avLst/>
          </a:prstGeom>
        </p:spPr>
        <p:txBody>
          <a:bodyPr wrap="none">
            <a:spAutoFit/>
          </a:bodyPr>
          <a:lstStyle/>
          <a:p>
            <a:r>
              <a:rPr lang="en-US" altLang="zh-CN" dirty="0">
                <a:solidFill>
                  <a:srgbClr val="00FA00"/>
                </a:solidFill>
              </a:rPr>
              <a:t>$</a:t>
            </a:r>
            <a:r>
              <a:rPr lang="zh-CN" altLang="en-US" dirty="0">
                <a:solidFill>
                  <a:srgbClr val="00FA00"/>
                </a:solidFill>
              </a:rPr>
              <a:t> clang -fsyntax-only -Xclang -ast-dump hello.c</a:t>
            </a:r>
          </a:p>
        </p:txBody>
      </p:sp>
    </p:spTree>
    <p:extLst>
      <p:ext uri="{BB962C8B-B14F-4D97-AF65-F5344CB8AC3E}">
        <p14:creationId xmlns:p14="http://schemas.microsoft.com/office/powerpoint/2010/main" val="407562165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7DF065-F246-324B-AFDA-7D03104A0A17}"/>
              </a:ext>
            </a:extLst>
          </p:cNvPr>
          <p:cNvSpPr>
            <a:spLocks noGrp="1"/>
          </p:cNvSpPr>
          <p:nvPr>
            <p:ph type="title"/>
          </p:nvPr>
        </p:nvSpPr>
        <p:spPr/>
        <p:txBody>
          <a:bodyPr/>
          <a:lstStyle/>
          <a:p>
            <a:r>
              <a:rPr lang="en-US" altLang="zh-CN" dirty="0"/>
              <a:t>Syntactic</a:t>
            </a:r>
            <a:r>
              <a:rPr lang="zh-CN" altLang="en-US" dirty="0"/>
              <a:t> </a:t>
            </a:r>
            <a:r>
              <a:rPr lang="en-US" altLang="zh-CN" dirty="0"/>
              <a:t>analysis</a:t>
            </a:r>
            <a:r>
              <a:rPr lang="zh-CN" altLang="en-US" dirty="0"/>
              <a:t> 语法分析</a:t>
            </a:r>
            <a:br>
              <a:rPr lang="zh-CN" altLang="en-US" dirty="0"/>
            </a:br>
            <a:endParaRPr lang="zh-CN" altLang="en-US" dirty="0"/>
          </a:p>
        </p:txBody>
      </p:sp>
      <p:sp>
        <p:nvSpPr>
          <p:cNvPr id="6" name="内容占位符 5">
            <a:extLst>
              <a:ext uri="{FF2B5EF4-FFF2-40B4-BE49-F238E27FC236}">
                <a16:creationId xmlns:a16="http://schemas.microsoft.com/office/drawing/2014/main" id="{297DCA22-AA8B-EF43-8FFA-B21C60D3C230}"/>
              </a:ext>
            </a:extLst>
          </p:cNvPr>
          <p:cNvSpPr>
            <a:spLocks noGrp="1"/>
          </p:cNvSpPr>
          <p:nvPr>
            <p:ph sz="half" idx="1"/>
          </p:nvPr>
        </p:nvSpPr>
        <p:spPr/>
        <p:txBody>
          <a:bodyPr/>
          <a:lstStyle/>
          <a:p>
            <a:pPr>
              <a:lnSpc>
                <a:spcPct val="150000"/>
              </a:lnSpc>
            </a:pPr>
            <a:r>
              <a:rPr lang="zh-CN" altLang="en-US" sz="1800" dirty="0"/>
              <a:t>分组标记以形成表达式、语句、函数体等。检查一组标记是否有意义，考虑代码物理布局，未分析代码的意思，就像英语中的语法分析，不关心你说了什么，只考虑句子是否正确，并输出语法树（</a:t>
            </a:r>
            <a:r>
              <a:rPr lang="en-US" altLang="zh-CN" sz="1800" dirty="0"/>
              <a:t>AST</a:t>
            </a:r>
            <a:r>
              <a:rPr lang="zh-CN" altLang="en-US" sz="1800" dirty="0"/>
              <a:t>）。</a:t>
            </a:r>
            <a:endParaRPr lang="zh-CN" altLang="en-US" sz="1600" dirty="0"/>
          </a:p>
        </p:txBody>
      </p:sp>
      <p:sp>
        <p:nvSpPr>
          <p:cNvPr id="3" name="矩形 2">
            <a:extLst>
              <a:ext uri="{FF2B5EF4-FFF2-40B4-BE49-F238E27FC236}">
                <a16:creationId xmlns:a16="http://schemas.microsoft.com/office/drawing/2014/main" id="{94FE4062-E145-F147-B7C6-61A4586A9B96}"/>
              </a:ext>
            </a:extLst>
          </p:cNvPr>
          <p:cNvSpPr/>
          <p:nvPr/>
        </p:nvSpPr>
        <p:spPr>
          <a:xfrm>
            <a:off x="4370189" y="6309320"/>
            <a:ext cx="4511876" cy="369332"/>
          </a:xfrm>
          <a:prstGeom prst="rect">
            <a:avLst/>
          </a:prstGeom>
        </p:spPr>
        <p:txBody>
          <a:bodyPr wrap="none">
            <a:spAutoFit/>
          </a:bodyPr>
          <a:lstStyle/>
          <a:p>
            <a:r>
              <a:rPr lang="en-US" altLang="zh-CN" dirty="0">
                <a:solidFill>
                  <a:srgbClr val="00FA00"/>
                </a:solidFill>
              </a:rPr>
              <a:t>$</a:t>
            </a:r>
            <a:r>
              <a:rPr lang="zh-CN" altLang="en-US" dirty="0">
                <a:solidFill>
                  <a:srgbClr val="00FA00"/>
                </a:solidFill>
              </a:rPr>
              <a:t> clang -fsyntax-only -Xclang -ast-dump hello.c</a:t>
            </a:r>
          </a:p>
        </p:txBody>
      </p:sp>
      <p:pic>
        <p:nvPicPr>
          <p:cNvPr id="7" name="图片 6">
            <a:extLst>
              <a:ext uri="{FF2B5EF4-FFF2-40B4-BE49-F238E27FC236}">
                <a16:creationId xmlns:a16="http://schemas.microsoft.com/office/drawing/2014/main" id="{B1743431-D0C7-164E-B9E3-30A6790419B8}"/>
              </a:ext>
            </a:extLst>
          </p:cNvPr>
          <p:cNvPicPr>
            <a:picLocks noChangeAspect="1"/>
          </p:cNvPicPr>
          <p:nvPr/>
        </p:nvPicPr>
        <p:blipFill>
          <a:blip r:embed="rId2"/>
          <a:stretch>
            <a:fillRect/>
          </a:stretch>
        </p:blipFill>
        <p:spPr>
          <a:xfrm>
            <a:off x="3290069" y="2484304"/>
            <a:ext cx="6111180" cy="3662373"/>
          </a:xfrm>
          <a:prstGeom prst="rect">
            <a:avLst/>
          </a:prstGeom>
        </p:spPr>
      </p:pic>
    </p:spTree>
    <p:extLst>
      <p:ext uri="{BB962C8B-B14F-4D97-AF65-F5344CB8AC3E}">
        <p14:creationId xmlns:p14="http://schemas.microsoft.com/office/powerpoint/2010/main" val="297451686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7DF065-F246-324B-AFDA-7D03104A0A17}"/>
              </a:ext>
            </a:extLst>
          </p:cNvPr>
          <p:cNvSpPr>
            <a:spLocks noGrp="1"/>
          </p:cNvSpPr>
          <p:nvPr>
            <p:ph type="title"/>
          </p:nvPr>
        </p:nvSpPr>
        <p:spPr/>
        <p:txBody>
          <a:bodyPr/>
          <a:lstStyle/>
          <a:p>
            <a:r>
              <a:rPr lang="en-US" altLang="zh-CN" dirty="0"/>
              <a:t>Semantic</a:t>
            </a:r>
            <a:r>
              <a:rPr lang="zh-CN" altLang="en-US" dirty="0"/>
              <a:t> </a:t>
            </a:r>
            <a:r>
              <a:rPr lang="en-US" altLang="zh-CN" dirty="0"/>
              <a:t>analysis</a:t>
            </a:r>
            <a:r>
              <a:rPr lang="zh-CN" altLang="en-US" dirty="0"/>
              <a:t> 语义分析</a:t>
            </a:r>
          </a:p>
        </p:txBody>
      </p:sp>
      <p:sp>
        <p:nvSpPr>
          <p:cNvPr id="6" name="内容占位符 5">
            <a:extLst>
              <a:ext uri="{FF2B5EF4-FFF2-40B4-BE49-F238E27FC236}">
                <a16:creationId xmlns:a16="http://schemas.microsoft.com/office/drawing/2014/main" id="{297DCA22-AA8B-EF43-8FFA-B21C60D3C230}"/>
              </a:ext>
            </a:extLst>
          </p:cNvPr>
          <p:cNvSpPr>
            <a:spLocks noGrp="1"/>
          </p:cNvSpPr>
          <p:nvPr>
            <p:ph sz="half" idx="1"/>
          </p:nvPr>
        </p:nvSpPr>
        <p:spPr/>
        <p:txBody>
          <a:bodyPr/>
          <a:lstStyle/>
          <a:p>
            <a:pPr>
              <a:lnSpc>
                <a:spcPct val="150000"/>
              </a:lnSpc>
            </a:pPr>
            <a:r>
              <a:rPr lang="zh-CN" altLang="en-US" sz="1800" dirty="0"/>
              <a:t>借助符号表检验代码没有违背语言类型系统。符号表存储标识符和其各自的类型之间的映射，以及其它内容。类型检查的一种直觉的方法是，在解析之后，遍历</a:t>
            </a:r>
            <a:r>
              <a:rPr lang="en-US" altLang="zh-CN" sz="1800" dirty="0"/>
              <a:t>AST</a:t>
            </a:r>
            <a:r>
              <a:rPr lang="zh-CN" altLang="en-US" sz="1800" dirty="0"/>
              <a:t>的同时从符号表收集关于类型的信息。</a:t>
            </a:r>
            <a:endParaRPr lang="zh-CN" altLang="en-US" sz="1400" dirty="0"/>
          </a:p>
        </p:txBody>
      </p:sp>
      <p:sp>
        <p:nvSpPr>
          <p:cNvPr id="3" name="矩形 2">
            <a:extLst>
              <a:ext uri="{FF2B5EF4-FFF2-40B4-BE49-F238E27FC236}">
                <a16:creationId xmlns:a16="http://schemas.microsoft.com/office/drawing/2014/main" id="{94FE4062-E145-F147-B7C6-61A4586A9B96}"/>
              </a:ext>
            </a:extLst>
          </p:cNvPr>
          <p:cNvSpPr/>
          <p:nvPr/>
        </p:nvSpPr>
        <p:spPr>
          <a:xfrm>
            <a:off x="5227790" y="5949391"/>
            <a:ext cx="1741182" cy="369332"/>
          </a:xfrm>
          <a:prstGeom prst="rect">
            <a:avLst/>
          </a:prstGeom>
        </p:spPr>
        <p:txBody>
          <a:bodyPr wrap="none">
            <a:spAutoFit/>
          </a:bodyPr>
          <a:lstStyle/>
          <a:p>
            <a:r>
              <a:rPr lang="en-US" altLang="zh-CN" dirty="0">
                <a:solidFill>
                  <a:srgbClr val="00FA00"/>
                </a:solidFill>
              </a:rPr>
              <a:t>$</a:t>
            </a:r>
            <a:r>
              <a:rPr lang="zh-CN" altLang="en-US" dirty="0">
                <a:solidFill>
                  <a:srgbClr val="00FA00"/>
                </a:solidFill>
              </a:rPr>
              <a:t> </a:t>
            </a:r>
            <a:r>
              <a:rPr lang="en-US" altLang="zh-CN" dirty="0">
                <a:solidFill>
                  <a:srgbClr val="00FA00"/>
                </a:solidFill>
              </a:rPr>
              <a:t>clang -c hello.c</a:t>
            </a:r>
            <a:endParaRPr lang="zh-CN" altLang="en-US" dirty="0">
              <a:solidFill>
                <a:srgbClr val="00FA00"/>
              </a:solidFill>
            </a:endParaRPr>
          </a:p>
        </p:txBody>
      </p:sp>
      <p:pic>
        <p:nvPicPr>
          <p:cNvPr id="4" name="图片 3">
            <a:extLst>
              <a:ext uri="{FF2B5EF4-FFF2-40B4-BE49-F238E27FC236}">
                <a16:creationId xmlns:a16="http://schemas.microsoft.com/office/drawing/2014/main" id="{0959787A-1C09-8348-AC5F-DA0170EEC7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7941" y="4365104"/>
            <a:ext cx="8174310" cy="1378166"/>
          </a:xfrm>
          <a:prstGeom prst="rect">
            <a:avLst/>
          </a:prstGeom>
        </p:spPr>
      </p:pic>
      <p:pic>
        <p:nvPicPr>
          <p:cNvPr id="7" name="图片 6">
            <a:extLst>
              <a:ext uri="{FF2B5EF4-FFF2-40B4-BE49-F238E27FC236}">
                <a16:creationId xmlns:a16="http://schemas.microsoft.com/office/drawing/2014/main" id="{66FC0A67-DFDA-8842-A9BD-34141109BA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37941" y="2636912"/>
            <a:ext cx="8174310" cy="1337405"/>
          </a:xfrm>
          <a:prstGeom prst="rect">
            <a:avLst/>
          </a:prstGeom>
        </p:spPr>
      </p:pic>
    </p:spTree>
    <p:extLst>
      <p:ext uri="{BB962C8B-B14F-4D97-AF65-F5344CB8AC3E}">
        <p14:creationId xmlns:p14="http://schemas.microsoft.com/office/powerpoint/2010/main" val="96749338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latin typeface="Futura Medium" panose="020B0602020204020303" pitchFamily="34" charset="-79"/>
                <a:cs typeface="Futura Medium" panose="020B0602020204020303" pitchFamily="34" charset="-79"/>
              </a:rPr>
              <a:t>LLVM</a:t>
            </a:r>
            <a:r>
              <a:rPr lang="zh-CN" altLang="en-US" sz="9600" dirty="0">
                <a:latin typeface="Futura Medium" panose="020B0602020204020303" pitchFamily="34" charset="-79"/>
                <a:cs typeface="Futura Medium" panose="020B0602020204020303" pitchFamily="34" charset="-79"/>
              </a:rPr>
              <a:t> 优化层</a:t>
            </a:r>
          </a:p>
        </p:txBody>
      </p:sp>
    </p:spTree>
    <p:extLst>
      <p:ext uri="{BB962C8B-B14F-4D97-AF65-F5344CB8AC3E}">
        <p14:creationId xmlns:p14="http://schemas.microsoft.com/office/powerpoint/2010/main" val="36536026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50944-03B2-5544-86E7-9115E2792E9C}"/>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LLVM</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Architecture</a:t>
            </a:r>
            <a:endParaRPr kumimoji="1" lang="zh-CN" altLang="en-US" dirty="0"/>
          </a:p>
        </p:txBody>
      </p:sp>
      <p:pic>
        <p:nvPicPr>
          <p:cNvPr id="3" name="图片 2">
            <a:extLst>
              <a:ext uri="{FF2B5EF4-FFF2-40B4-BE49-F238E27FC236}">
                <a16:creationId xmlns:a16="http://schemas.microsoft.com/office/drawing/2014/main" id="{2F420060-9AFB-D144-9A1A-D622F238B080}"/>
              </a:ext>
            </a:extLst>
          </p:cNvPr>
          <p:cNvPicPr>
            <a:picLocks noChangeAspect="1"/>
          </p:cNvPicPr>
          <p:nvPr/>
        </p:nvPicPr>
        <p:blipFill>
          <a:blip r:embed="rId2"/>
          <a:stretch>
            <a:fillRect/>
          </a:stretch>
        </p:blipFill>
        <p:spPr>
          <a:xfrm>
            <a:off x="116138" y="2420888"/>
            <a:ext cx="11964485" cy="3384376"/>
          </a:xfrm>
          <a:prstGeom prst="rect">
            <a:avLst/>
          </a:prstGeom>
        </p:spPr>
      </p:pic>
      <p:sp>
        <p:nvSpPr>
          <p:cNvPr id="4" name="矩形 3">
            <a:extLst>
              <a:ext uri="{FF2B5EF4-FFF2-40B4-BE49-F238E27FC236}">
                <a16:creationId xmlns:a16="http://schemas.microsoft.com/office/drawing/2014/main" id="{347EDDA0-3584-314B-9642-D007E94EE90A}"/>
              </a:ext>
            </a:extLst>
          </p:cNvPr>
          <p:cNvSpPr/>
          <p:nvPr/>
        </p:nvSpPr>
        <p:spPr>
          <a:xfrm>
            <a:off x="658619" y="1270580"/>
            <a:ext cx="10963473" cy="874407"/>
          </a:xfrm>
          <a:prstGeom prst="rect">
            <a:avLst/>
          </a:prstGeom>
        </p:spPr>
        <p:txBody>
          <a:bodyPr wrap="square">
            <a:spAutoFit/>
          </a:bodyPr>
          <a:lstStyle/>
          <a:p>
            <a:pPr>
              <a:lnSpc>
                <a:spcPct val="150000"/>
              </a:lnSpc>
            </a:pPr>
            <a:r>
              <a:rPr lang="zh-CN" altLang="en-US" dirty="0">
                <a:solidFill>
                  <a:srgbClr val="404040"/>
                </a:solidFill>
                <a:latin typeface="+mj-ea"/>
                <a:ea typeface="+mj-ea"/>
              </a:rPr>
              <a:t>目标无关优化，理解优化操作，实际上就是理解 </a:t>
            </a:r>
            <a:r>
              <a:rPr lang="en-US" altLang="zh-CN" dirty="0">
                <a:solidFill>
                  <a:srgbClr val="404040"/>
                </a:solidFill>
                <a:latin typeface="+mj-ea"/>
                <a:ea typeface="+mj-ea"/>
              </a:rPr>
              <a:t>IR </a:t>
            </a:r>
            <a:r>
              <a:rPr lang="zh-CN" altLang="en-US" dirty="0">
                <a:solidFill>
                  <a:srgbClr val="404040"/>
                </a:solidFill>
                <a:latin typeface="+mj-ea"/>
                <a:ea typeface="+mj-ea"/>
              </a:rPr>
              <a:t>如何在 </a:t>
            </a:r>
            <a:r>
              <a:rPr lang="en-US" altLang="zh-CN" dirty="0">
                <a:solidFill>
                  <a:srgbClr val="404040"/>
                </a:solidFill>
                <a:latin typeface="+mj-ea"/>
                <a:ea typeface="+mj-ea"/>
              </a:rPr>
              <a:t>pass </a:t>
            </a:r>
            <a:r>
              <a:rPr lang="zh-CN" altLang="en-US" dirty="0">
                <a:solidFill>
                  <a:srgbClr val="404040"/>
                </a:solidFill>
                <a:latin typeface="+mj-ea"/>
                <a:ea typeface="+mj-ea"/>
              </a:rPr>
              <a:t>流水线中被修改，这需要知道每个 </a:t>
            </a:r>
            <a:r>
              <a:rPr lang="en-US" altLang="zh-CN" dirty="0">
                <a:solidFill>
                  <a:srgbClr val="404040"/>
                </a:solidFill>
                <a:latin typeface="+mj-ea"/>
                <a:ea typeface="+mj-ea"/>
              </a:rPr>
              <a:t>pass </a:t>
            </a:r>
            <a:r>
              <a:rPr lang="zh-CN" altLang="en-US" dirty="0">
                <a:solidFill>
                  <a:srgbClr val="404040"/>
                </a:solidFill>
                <a:latin typeface="+mj-ea"/>
                <a:ea typeface="+mj-ea"/>
              </a:rPr>
              <a:t>执行的修改，还有各个 </a:t>
            </a:r>
            <a:r>
              <a:rPr lang="en-US" altLang="zh-CN" dirty="0">
                <a:solidFill>
                  <a:srgbClr val="404040"/>
                </a:solidFill>
                <a:latin typeface="+mj-ea"/>
                <a:ea typeface="+mj-ea"/>
              </a:rPr>
              <a:t>pass </a:t>
            </a:r>
            <a:r>
              <a:rPr lang="zh-CN" altLang="en-US" dirty="0">
                <a:solidFill>
                  <a:srgbClr val="404040"/>
                </a:solidFill>
                <a:latin typeface="+mj-ea"/>
                <a:ea typeface="+mj-ea"/>
              </a:rPr>
              <a:t>是以什么顺序被执行。</a:t>
            </a:r>
          </a:p>
        </p:txBody>
      </p:sp>
    </p:spTree>
    <p:extLst>
      <p:ext uri="{BB962C8B-B14F-4D97-AF65-F5344CB8AC3E}">
        <p14:creationId xmlns:p14="http://schemas.microsoft.com/office/powerpoint/2010/main" val="249760056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EECA1-C6C4-494E-89AB-3E7C3034364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Finding</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Pass</a:t>
            </a:r>
            <a:endParaRPr kumimoji="1" lang="zh-CN" altLang="en-US" dirty="0">
              <a:latin typeface="Futura Medium" panose="020B0602020204020303" pitchFamily="34" charset="-79"/>
              <a:cs typeface="Futura Medium" panose="020B0602020204020303" pitchFamily="34" charset="-79"/>
            </a:endParaRPr>
          </a:p>
        </p:txBody>
      </p:sp>
      <p:sp>
        <p:nvSpPr>
          <p:cNvPr id="6" name="矩形 5">
            <a:extLst>
              <a:ext uri="{FF2B5EF4-FFF2-40B4-BE49-F238E27FC236}">
                <a16:creationId xmlns:a16="http://schemas.microsoft.com/office/drawing/2014/main" id="{EBC60180-316F-974C-806B-CA0EA30C6F9B}"/>
              </a:ext>
            </a:extLst>
          </p:cNvPr>
          <p:cNvSpPr/>
          <p:nvPr/>
        </p:nvSpPr>
        <p:spPr>
          <a:xfrm>
            <a:off x="815866" y="1268760"/>
            <a:ext cx="10729192" cy="1330685"/>
          </a:xfrm>
          <a:prstGeom prst="rect">
            <a:avLst/>
          </a:prstGeom>
        </p:spPr>
        <p:txBody>
          <a:bodyPr wrap="square">
            <a:spAutoFit/>
          </a:bodyPr>
          <a:lstStyle/>
          <a:p>
            <a:pPr>
              <a:lnSpc>
                <a:spcPct val="150000"/>
              </a:lnSpc>
            </a:pPr>
            <a:r>
              <a:rPr lang="zh-CN" altLang="en-US" dirty="0">
                <a:solidFill>
                  <a:srgbClr val="374154"/>
                </a:solidFill>
                <a:latin typeface="Gill Sans MT" panose="020B0502020104020203" pitchFamily="34" charset="0"/>
                <a:ea typeface="+mj-ea"/>
              </a:rPr>
              <a:t>优化通常由分析 </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 和转换 </a:t>
            </a:r>
            <a:r>
              <a:rPr lang="en-US" altLang="zh-CN" dirty="0">
                <a:solidFill>
                  <a:srgbClr val="374154"/>
                </a:solidFill>
                <a:latin typeface="Gill Sans MT" panose="020B0502020104020203" pitchFamily="34" charset="0"/>
              </a:rPr>
              <a:t>Pass</a:t>
            </a:r>
            <a:r>
              <a:rPr lang="zh-CN" altLang="en-US" dirty="0">
                <a:solidFill>
                  <a:srgbClr val="374154"/>
                </a:solidFill>
                <a:latin typeface="Gill Sans MT" panose="020B0502020104020203" pitchFamily="34" charset="0"/>
              </a:rPr>
              <a:t> </a:t>
            </a:r>
            <a:r>
              <a:rPr lang="zh-CN" altLang="en-US" dirty="0">
                <a:solidFill>
                  <a:srgbClr val="374154"/>
                </a:solidFill>
                <a:latin typeface="Gill Sans MT" panose="020B0502020104020203" pitchFamily="34" charset="0"/>
                <a:ea typeface="+mj-ea"/>
              </a:rPr>
              <a:t>组成。</a:t>
            </a:r>
            <a:endParaRPr lang="en-US" altLang="zh-CN" dirty="0">
              <a:solidFill>
                <a:srgbClr val="374154"/>
              </a:solidFill>
              <a:latin typeface="Gill Sans MT" panose="020B0502020104020203" pitchFamily="34" charset="0"/>
              <a:ea typeface="+mj-ea"/>
            </a:endParaRPr>
          </a:p>
          <a:p>
            <a:pPr marL="285750" indent="-28575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j-ea"/>
              </a:rPr>
              <a:t>分析 </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：负责发掘性质和优化机会；</a:t>
            </a:r>
            <a:endParaRPr lang="en-US" altLang="zh-CN" dirty="0">
              <a:solidFill>
                <a:srgbClr val="374154"/>
              </a:solidFill>
              <a:latin typeface="Gill Sans MT" panose="020B0502020104020203" pitchFamily="34" charset="0"/>
              <a:ea typeface="+mj-ea"/>
            </a:endParaRPr>
          </a:p>
          <a:p>
            <a:pPr marL="285750" indent="-28575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j-ea"/>
              </a:rPr>
              <a:t>转换 </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：生成必需的数据结构，后续为后者所用；</a:t>
            </a:r>
            <a:endParaRPr lang="zh-CN" altLang="en-US" sz="2000" kern="0" dirty="0">
              <a:solidFill>
                <a:srgbClr val="374154"/>
              </a:solidFill>
              <a:latin typeface="Gill Sans MT" panose="020B0502020104020203" pitchFamily="34" charset="0"/>
              <a:ea typeface="+mj-ea"/>
            </a:endParaRPr>
          </a:p>
        </p:txBody>
      </p:sp>
      <p:sp>
        <p:nvSpPr>
          <p:cNvPr id="5" name="矩形 4">
            <a:extLst>
              <a:ext uri="{FF2B5EF4-FFF2-40B4-BE49-F238E27FC236}">
                <a16:creationId xmlns:a16="http://schemas.microsoft.com/office/drawing/2014/main" id="{7CE519AF-C813-354C-B8CA-A0D97ADBEFAF}"/>
              </a:ext>
            </a:extLst>
          </p:cNvPr>
          <p:cNvSpPr/>
          <p:nvPr/>
        </p:nvSpPr>
        <p:spPr>
          <a:xfrm>
            <a:off x="2603837" y="5968544"/>
            <a:ext cx="7153249" cy="369332"/>
          </a:xfrm>
          <a:prstGeom prst="rect">
            <a:avLst/>
          </a:prstGeom>
        </p:spPr>
        <p:txBody>
          <a:bodyPr wrap="square">
            <a:spAutoFit/>
          </a:bodyPr>
          <a:lstStyle/>
          <a:p>
            <a:pPr algn="ctr"/>
            <a:r>
              <a:rPr lang="en-US" altLang="zh-CN" dirty="0">
                <a:solidFill>
                  <a:srgbClr val="00FA00"/>
                </a:solidFill>
              </a:rPr>
              <a:t>$</a:t>
            </a:r>
            <a:r>
              <a:rPr lang="zh-CN" altLang="en-US" dirty="0">
                <a:solidFill>
                  <a:srgbClr val="00FA00"/>
                </a:solidFill>
              </a:rPr>
              <a:t> opt hello.bc -instcount -time-passes -domtree -o hello-tmp.bc -stats</a:t>
            </a:r>
          </a:p>
        </p:txBody>
      </p:sp>
      <p:pic>
        <p:nvPicPr>
          <p:cNvPr id="8" name="图片 7">
            <a:extLst>
              <a:ext uri="{FF2B5EF4-FFF2-40B4-BE49-F238E27FC236}">
                <a16:creationId xmlns:a16="http://schemas.microsoft.com/office/drawing/2014/main" id="{C2FAD097-3BCD-054C-904B-AD55AA4F36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67122" y="2686092"/>
            <a:ext cx="9826677" cy="3183400"/>
          </a:xfrm>
          <a:prstGeom prst="rect">
            <a:avLst/>
          </a:prstGeom>
        </p:spPr>
      </p:pic>
    </p:spTree>
    <p:extLst>
      <p:ext uri="{BB962C8B-B14F-4D97-AF65-F5344CB8AC3E}">
        <p14:creationId xmlns:p14="http://schemas.microsoft.com/office/powerpoint/2010/main" val="289997395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EECA1-C6C4-494E-89AB-3E7C3034364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Finding</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Pass</a:t>
            </a:r>
            <a:endParaRPr kumimoji="1" lang="zh-CN" altLang="en-US" dirty="0">
              <a:latin typeface="Futura Medium" panose="020B0602020204020303" pitchFamily="34" charset="-79"/>
              <a:cs typeface="Futura Medium" panose="020B0602020204020303" pitchFamily="34" charset="-79"/>
            </a:endParaRPr>
          </a:p>
        </p:txBody>
      </p:sp>
      <p:sp>
        <p:nvSpPr>
          <p:cNvPr id="6" name="矩形 5">
            <a:extLst>
              <a:ext uri="{FF2B5EF4-FFF2-40B4-BE49-F238E27FC236}">
                <a16:creationId xmlns:a16="http://schemas.microsoft.com/office/drawing/2014/main" id="{EBC60180-316F-974C-806B-CA0EA30C6F9B}"/>
              </a:ext>
            </a:extLst>
          </p:cNvPr>
          <p:cNvSpPr/>
          <p:nvPr/>
        </p:nvSpPr>
        <p:spPr>
          <a:xfrm>
            <a:off x="796232" y="1407259"/>
            <a:ext cx="10729192" cy="1330685"/>
          </a:xfrm>
          <a:prstGeom prst="rect">
            <a:avLst/>
          </a:prstGeom>
        </p:spPr>
        <p:txBody>
          <a:bodyPr wrap="square">
            <a:spAutoFit/>
          </a:bodyPr>
          <a:lstStyle/>
          <a:p>
            <a:pPr>
              <a:lnSpc>
                <a:spcPct val="150000"/>
              </a:lnSpc>
            </a:pPr>
            <a:r>
              <a:rPr lang="zh-CN" altLang="en-US" dirty="0">
                <a:solidFill>
                  <a:srgbClr val="374154"/>
                </a:solidFill>
                <a:latin typeface="Gill Sans MT" panose="020B0502020104020203" pitchFamily="34" charset="0"/>
                <a:ea typeface="+mj-ea"/>
              </a:rPr>
              <a:t>优化通常由分析 </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 和转换 </a:t>
            </a:r>
            <a:r>
              <a:rPr lang="en-US" altLang="zh-CN" dirty="0">
                <a:solidFill>
                  <a:srgbClr val="374154"/>
                </a:solidFill>
                <a:latin typeface="Gill Sans MT" panose="020B0502020104020203" pitchFamily="34" charset="0"/>
              </a:rPr>
              <a:t>Pass</a:t>
            </a:r>
            <a:r>
              <a:rPr lang="zh-CN" altLang="en-US" dirty="0">
                <a:solidFill>
                  <a:srgbClr val="374154"/>
                </a:solidFill>
                <a:latin typeface="Gill Sans MT" panose="020B0502020104020203" pitchFamily="34" charset="0"/>
              </a:rPr>
              <a:t> </a:t>
            </a:r>
            <a:r>
              <a:rPr lang="zh-CN" altLang="en-US" dirty="0">
                <a:solidFill>
                  <a:srgbClr val="374154"/>
                </a:solidFill>
                <a:latin typeface="Gill Sans MT" panose="020B0502020104020203" pitchFamily="34" charset="0"/>
                <a:ea typeface="+mj-ea"/>
              </a:rPr>
              <a:t>组成。</a:t>
            </a:r>
            <a:endParaRPr lang="en-US" altLang="zh-CN" dirty="0">
              <a:solidFill>
                <a:srgbClr val="374154"/>
              </a:solidFill>
              <a:latin typeface="Gill Sans MT" panose="020B0502020104020203" pitchFamily="34" charset="0"/>
              <a:ea typeface="+mj-ea"/>
            </a:endParaRPr>
          </a:p>
          <a:p>
            <a:pPr marL="285750" indent="-285750">
              <a:lnSpc>
                <a:spcPct val="150000"/>
              </a:lnSpc>
              <a:buFont typeface="Arial" panose="020B0604020202020204" pitchFamily="34" charset="0"/>
              <a:buChar char="•"/>
            </a:pPr>
            <a:r>
              <a:rPr lang="zh-CN" altLang="en-US" b="1" dirty="0">
                <a:solidFill>
                  <a:srgbClr val="374154"/>
                </a:solidFill>
                <a:latin typeface="Gill Sans MT" panose="020B0502020104020203" pitchFamily="34" charset="0"/>
                <a:ea typeface="+mj-ea"/>
              </a:rPr>
              <a:t>分析 </a:t>
            </a:r>
            <a:r>
              <a:rPr lang="en-US" altLang="zh-CN" b="1" dirty="0">
                <a:solidFill>
                  <a:srgbClr val="374154"/>
                </a:solidFill>
                <a:latin typeface="Gill Sans MT" panose="020B0502020104020203" pitchFamily="34" charset="0"/>
                <a:ea typeface="+mj-ea"/>
              </a:rPr>
              <a:t>Pass</a:t>
            </a:r>
            <a:r>
              <a:rPr lang="zh-CN" altLang="en-US" b="1" dirty="0">
                <a:solidFill>
                  <a:srgbClr val="374154"/>
                </a:solidFill>
                <a:latin typeface="Gill Sans MT" panose="020B0502020104020203" pitchFamily="34" charset="0"/>
                <a:ea typeface="+mj-ea"/>
              </a:rPr>
              <a:t>：</a:t>
            </a:r>
            <a:r>
              <a:rPr lang="zh-CN" altLang="en-US" dirty="0">
                <a:solidFill>
                  <a:srgbClr val="374154"/>
                </a:solidFill>
                <a:latin typeface="Gill Sans MT" panose="020B0502020104020203" pitchFamily="34" charset="0"/>
                <a:ea typeface="+mj-ea"/>
              </a:rPr>
              <a:t>负责发掘性质和优化机会；</a:t>
            </a:r>
            <a:endParaRPr lang="en-US" altLang="zh-CN" dirty="0">
              <a:solidFill>
                <a:srgbClr val="374154"/>
              </a:solidFill>
              <a:latin typeface="Gill Sans MT" panose="020B0502020104020203" pitchFamily="34" charset="0"/>
              <a:ea typeface="+mj-ea"/>
            </a:endParaRPr>
          </a:p>
          <a:p>
            <a:pPr marL="285750" indent="-285750">
              <a:lnSpc>
                <a:spcPct val="150000"/>
              </a:lnSpc>
              <a:buFont typeface="Arial" panose="020B0604020202020204" pitchFamily="34" charset="0"/>
              <a:buChar char="•"/>
            </a:pPr>
            <a:r>
              <a:rPr lang="zh-CN" altLang="en-US" b="1" dirty="0">
                <a:solidFill>
                  <a:srgbClr val="374154"/>
                </a:solidFill>
                <a:latin typeface="Gill Sans MT" panose="020B0502020104020203" pitchFamily="34" charset="0"/>
                <a:ea typeface="+mj-ea"/>
              </a:rPr>
              <a:t>转换 </a:t>
            </a:r>
            <a:r>
              <a:rPr lang="en-US" altLang="zh-CN" b="1" dirty="0">
                <a:solidFill>
                  <a:srgbClr val="374154"/>
                </a:solidFill>
                <a:latin typeface="Gill Sans MT" panose="020B0502020104020203" pitchFamily="34" charset="0"/>
                <a:ea typeface="+mj-ea"/>
              </a:rPr>
              <a:t>Pass</a:t>
            </a:r>
            <a:r>
              <a:rPr lang="zh-CN" altLang="en-US" b="1" dirty="0">
                <a:solidFill>
                  <a:srgbClr val="374154"/>
                </a:solidFill>
                <a:latin typeface="Gill Sans MT" panose="020B0502020104020203" pitchFamily="34" charset="0"/>
                <a:ea typeface="+mj-ea"/>
              </a:rPr>
              <a:t>：</a:t>
            </a:r>
            <a:r>
              <a:rPr lang="zh-CN" altLang="en-US" dirty="0">
                <a:solidFill>
                  <a:srgbClr val="374154"/>
                </a:solidFill>
                <a:latin typeface="Gill Sans MT" panose="020B0502020104020203" pitchFamily="34" charset="0"/>
                <a:ea typeface="+mj-ea"/>
              </a:rPr>
              <a:t>生成必需的数据结构，后续为后者所用；</a:t>
            </a:r>
            <a:endParaRPr lang="zh-CN" altLang="en-US" sz="2000" kern="0" dirty="0">
              <a:solidFill>
                <a:srgbClr val="374154"/>
              </a:solidFill>
              <a:latin typeface="Gill Sans MT" panose="020B0502020104020203" pitchFamily="34" charset="0"/>
              <a:ea typeface="+mj-ea"/>
            </a:endParaRPr>
          </a:p>
        </p:txBody>
      </p:sp>
      <p:sp>
        <p:nvSpPr>
          <p:cNvPr id="7" name="矩形 6">
            <a:extLst>
              <a:ext uri="{FF2B5EF4-FFF2-40B4-BE49-F238E27FC236}">
                <a16:creationId xmlns:a16="http://schemas.microsoft.com/office/drawing/2014/main" id="{7C892F8F-45EA-5A4D-B004-57CBD55B2A14}"/>
              </a:ext>
            </a:extLst>
          </p:cNvPr>
          <p:cNvSpPr/>
          <p:nvPr/>
        </p:nvSpPr>
        <p:spPr>
          <a:xfrm>
            <a:off x="6706960" y="679570"/>
            <a:ext cx="4891917" cy="461665"/>
          </a:xfrm>
          <a:prstGeom prst="rect">
            <a:avLst/>
          </a:prstGeom>
        </p:spPr>
        <p:txBody>
          <a:bodyPr wrap="none">
            <a:spAutoFit/>
          </a:bodyPr>
          <a:lstStyle/>
          <a:p>
            <a:r>
              <a:rPr lang="zh-CN" altLang="en-US" sz="2400" dirty="0">
                <a:latin typeface="Futura Medium" panose="020B0602020204020303" pitchFamily="34" charset="-79"/>
                <a:cs typeface="Futura Medium" panose="020B0602020204020303" pitchFamily="34" charset="-79"/>
              </a:rPr>
              <a:t>https://llvm.org/docs/Passes.html</a:t>
            </a:r>
          </a:p>
        </p:txBody>
      </p:sp>
      <p:sp>
        <p:nvSpPr>
          <p:cNvPr id="3" name="矩形 2">
            <a:extLst>
              <a:ext uri="{FF2B5EF4-FFF2-40B4-BE49-F238E27FC236}">
                <a16:creationId xmlns:a16="http://schemas.microsoft.com/office/drawing/2014/main" id="{B9A4008B-141D-A142-AEEC-2A46672C5A70}"/>
              </a:ext>
            </a:extLst>
          </p:cNvPr>
          <p:cNvSpPr/>
          <p:nvPr/>
        </p:nvSpPr>
        <p:spPr>
          <a:xfrm>
            <a:off x="796232" y="3003969"/>
            <a:ext cx="10963473" cy="2495748"/>
          </a:xfrm>
          <a:prstGeom prst="rect">
            <a:avLst/>
          </a:prstGeom>
        </p:spPr>
        <p:txBody>
          <a:bodyPr wrap="square">
            <a:spAutoFit/>
          </a:bodyPr>
          <a:lstStyle/>
          <a:p>
            <a:pPr>
              <a:lnSpc>
                <a:spcPct val="150000"/>
              </a:lnSpc>
              <a:buClr>
                <a:srgbClr val="6FC4F7"/>
              </a:buClr>
              <a:buFont typeface="Arial" panose="020B0604020202020204" pitchFamily="34" charset="0"/>
              <a:buChar char="•"/>
            </a:pPr>
            <a:r>
              <a:rPr lang="zh-CN" altLang="en-US" sz="2400" u="sng" dirty="0">
                <a:solidFill>
                  <a:srgbClr val="CA7900"/>
                </a:solidFill>
                <a:latin typeface="Gill Sans MT" panose="020B0502020104020203" pitchFamily="34" charset="0"/>
                <a:ea typeface="+mj-ea"/>
                <a:cs typeface="Futura Medium" panose="020B0602020204020303" pitchFamily="34" charset="-79"/>
                <a:hlinkClick r:id="rId2"/>
              </a:rPr>
              <a:t>   </a:t>
            </a:r>
            <a:r>
              <a:rPr lang="en-US" altLang="zh-CN" sz="2400" dirty="0">
                <a:solidFill>
                  <a:srgbClr val="CA7900"/>
                </a:solidFill>
                <a:latin typeface="Gill Sans MT" panose="020B0502020104020203" pitchFamily="34" charset="0"/>
                <a:ea typeface="+mj-ea"/>
                <a:cs typeface="Futura Medium" panose="020B0602020204020303" pitchFamily="34" charset="-79"/>
                <a:hlinkClick r:id="rId2"/>
              </a:rPr>
              <a:t>-adce: Aggressive Dead Code Elimination</a:t>
            </a:r>
            <a:r>
              <a:rPr lang="zh-CN" altLang="en-US" sz="2400" dirty="0">
                <a:solidFill>
                  <a:srgbClr val="CA7900"/>
                </a:solidFill>
                <a:latin typeface="Gill Sans MT" panose="020B0502020104020203" pitchFamily="34" charset="0"/>
                <a:ea typeface="+mj-ea"/>
                <a:cs typeface="Futura Medium" panose="020B0602020204020303" pitchFamily="34" charset="-79"/>
              </a:rPr>
              <a:t> </a:t>
            </a:r>
            <a:endParaRPr lang="en-US" altLang="zh-CN" sz="2400" dirty="0">
              <a:solidFill>
                <a:srgbClr val="CA7900"/>
              </a:solidFill>
              <a:latin typeface="Gill Sans MT" panose="020B0502020104020203" pitchFamily="34" charset="0"/>
              <a:ea typeface="+mj-ea"/>
              <a:cs typeface="Futura Medium" panose="020B0602020204020303" pitchFamily="34" charset="-79"/>
            </a:endParaRPr>
          </a:p>
          <a:p>
            <a:pPr>
              <a:lnSpc>
                <a:spcPct val="150000"/>
              </a:lnSpc>
              <a:buClr>
                <a:srgbClr val="6FC4F7"/>
              </a:buClr>
            </a:pPr>
            <a:r>
              <a:rPr lang="zh-CN" altLang="en-US" sz="1600" dirty="0">
                <a:solidFill>
                  <a:srgbClr val="374154"/>
                </a:solidFill>
                <a:latin typeface="Gill Sans MT" panose="020B0502020104020203" pitchFamily="34" charset="0"/>
                <a:ea typeface="+mj-ea"/>
                <a:cs typeface="Futura Medium" panose="020B0602020204020303" pitchFamily="34" charset="-79"/>
              </a:rPr>
              <a:t>积极的死代码消除。</a:t>
            </a:r>
            <a:r>
              <a:rPr lang="zh-CN" altLang="en-US" sz="1600" dirty="0">
                <a:solidFill>
                  <a:srgbClr val="374154"/>
                </a:solidFill>
                <a:latin typeface="Gill Sans MT" panose="020B0502020104020203" pitchFamily="34" charset="0"/>
                <a:ea typeface="+mj-ea"/>
              </a:rPr>
              <a:t>此</a:t>
            </a:r>
            <a:r>
              <a:rPr lang="en-US" altLang="zh-CN" sz="1600" dirty="0">
                <a:solidFill>
                  <a:srgbClr val="374154"/>
                </a:solidFill>
                <a:latin typeface="Gill Sans MT" panose="020B0502020104020203" pitchFamily="34" charset="0"/>
                <a:ea typeface="+mj-ea"/>
              </a:rPr>
              <a:t>pass</a:t>
            </a:r>
            <a:r>
              <a:rPr lang="zh-CN" altLang="en-US" sz="1600" dirty="0">
                <a:solidFill>
                  <a:srgbClr val="374154"/>
                </a:solidFill>
                <a:latin typeface="Gill Sans MT" panose="020B0502020104020203" pitchFamily="34" charset="0"/>
                <a:ea typeface="+mj-ea"/>
              </a:rPr>
              <a:t>类似于</a:t>
            </a:r>
            <a:r>
              <a:rPr lang="en-US" altLang="zh-CN" sz="1600" dirty="0">
                <a:solidFill>
                  <a:srgbClr val="374154"/>
                </a:solidFill>
                <a:latin typeface="Gill Sans MT" panose="020B0502020104020203" pitchFamily="34" charset="0"/>
                <a:ea typeface="+mj-ea"/>
              </a:rPr>
              <a:t>DCE</a:t>
            </a:r>
            <a:r>
              <a:rPr lang="zh-CN" altLang="en-US" sz="1600" dirty="0">
                <a:solidFill>
                  <a:srgbClr val="374154"/>
                </a:solidFill>
                <a:latin typeface="Gill Sans MT" panose="020B0502020104020203" pitchFamily="34" charset="0"/>
                <a:ea typeface="+mj-ea"/>
              </a:rPr>
              <a:t>，但它假定值是死的，除非得到其他证明。这类似于</a:t>
            </a:r>
            <a:r>
              <a:rPr lang="en-US" altLang="zh-CN" sz="1600" dirty="0">
                <a:solidFill>
                  <a:srgbClr val="374154"/>
                </a:solidFill>
                <a:latin typeface="Gill Sans MT" panose="020B0502020104020203" pitchFamily="34" charset="0"/>
                <a:ea typeface="+mj-ea"/>
              </a:rPr>
              <a:t>SCCP</a:t>
            </a:r>
            <a:r>
              <a:rPr lang="zh-CN" altLang="en-US" sz="1600" dirty="0">
                <a:solidFill>
                  <a:srgbClr val="374154"/>
                </a:solidFill>
                <a:latin typeface="Gill Sans MT" panose="020B0502020104020203" pitchFamily="34" charset="0"/>
                <a:ea typeface="+mj-ea"/>
              </a:rPr>
              <a:t>，除了用于值的活动性。</a:t>
            </a:r>
            <a:endParaRPr lang="zh-CN" altLang="en-US" sz="1600" dirty="0">
              <a:solidFill>
                <a:srgbClr val="374154"/>
              </a:solidFill>
              <a:latin typeface="Gill Sans MT" panose="020B0502020104020203" pitchFamily="34" charset="0"/>
              <a:ea typeface="+mj-ea"/>
              <a:cs typeface="Futura Medium" panose="020B0602020204020303" pitchFamily="34" charset="-79"/>
            </a:endParaRPr>
          </a:p>
          <a:p>
            <a:pPr>
              <a:lnSpc>
                <a:spcPct val="150000"/>
              </a:lnSpc>
              <a:buClr>
                <a:srgbClr val="6FC4F7"/>
              </a:buClr>
            </a:pPr>
            <a:endParaRPr lang="en-US" altLang="zh-CN" dirty="0">
              <a:solidFill>
                <a:srgbClr val="000000"/>
              </a:solidFill>
              <a:latin typeface="Gill Sans MT" panose="020B0502020104020203" pitchFamily="34" charset="0"/>
              <a:ea typeface="+mj-ea"/>
              <a:cs typeface="Futura Medium" panose="020B0602020204020303" pitchFamily="34" charset="-79"/>
            </a:endParaRPr>
          </a:p>
          <a:p>
            <a:pPr marL="342900" indent="-342900">
              <a:buClr>
                <a:srgbClr val="6FC4F7"/>
              </a:buClr>
              <a:buFont typeface="Arial" panose="020B0604020202020204" pitchFamily="34" charset="0"/>
              <a:buChar char="•"/>
            </a:pPr>
            <a:r>
              <a:rPr lang="en-US" altLang="zh-CN" sz="2400" dirty="0">
                <a:latin typeface="Gill Sans MT" panose="020B0502020104020203" pitchFamily="34" charset="0"/>
                <a:hlinkClick r:id="rId3"/>
              </a:rPr>
              <a:t>-constmerge: Merge Duplicate Global Constants</a:t>
            </a:r>
            <a:endParaRPr lang="en-US" altLang="zh-CN" sz="2400" dirty="0">
              <a:latin typeface="Gill Sans MT" panose="020B0502020104020203" pitchFamily="34" charset="0"/>
            </a:endParaRPr>
          </a:p>
          <a:p>
            <a:pPr>
              <a:lnSpc>
                <a:spcPct val="150000"/>
              </a:lnSpc>
              <a:buClr>
                <a:srgbClr val="6FC4F7"/>
              </a:buClr>
            </a:pPr>
            <a:r>
              <a:rPr lang="zh-CN" altLang="en-US" sz="1600" dirty="0">
                <a:solidFill>
                  <a:srgbClr val="374154"/>
                </a:solidFill>
                <a:latin typeface="Gill Sans MT" panose="020B0502020104020203" pitchFamily="34" charset="0"/>
                <a:ea typeface="+mj-ea"/>
                <a:cs typeface="Futura Medium" panose="020B0602020204020303" pitchFamily="34" charset="-79"/>
              </a:rPr>
              <a:t>将重复的全局常量合并到一个共享的常量中。这是有用的，一些</a:t>
            </a:r>
            <a:r>
              <a:rPr lang="en-US" altLang="zh-CN" sz="1600" dirty="0">
                <a:solidFill>
                  <a:srgbClr val="374154"/>
                </a:solidFill>
                <a:latin typeface="Gill Sans MT" panose="020B0502020104020203" pitchFamily="34" charset="0"/>
                <a:ea typeface="+mj-ea"/>
                <a:cs typeface="Futura Medium" panose="020B0602020204020303" pitchFamily="34" charset="-79"/>
              </a:rPr>
              <a:t>passes</a:t>
            </a:r>
            <a:r>
              <a:rPr lang="zh-CN" altLang="en-US" sz="1600" dirty="0">
                <a:solidFill>
                  <a:srgbClr val="374154"/>
                </a:solidFill>
                <a:latin typeface="Gill Sans MT" panose="020B0502020104020203" pitchFamily="34" charset="0"/>
                <a:ea typeface="+mj-ea"/>
                <a:cs typeface="Futura Medium" panose="020B0602020204020303" pitchFamily="34" charset="-79"/>
              </a:rPr>
              <a:t>在程序中插入许多字符串常量，不管现有字符串是否可用。</a:t>
            </a:r>
            <a:endParaRPr lang="en-US" altLang="zh-CN" sz="1600" dirty="0">
              <a:solidFill>
                <a:srgbClr val="374154"/>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6310308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EECA1-C6C4-494E-89AB-3E7C3034364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Understand</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Pass</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Relation</a:t>
            </a:r>
            <a:endParaRPr kumimoji="1" lang="zh-CN" altLang="en-US" dirty="0">
              <a:latin typeface="Futura Medium" panose="020B0602020204020303" pitchFamily="34" charset="-79"/>
              <a:cs typeface="Futura Medium" panose="020B0602020204020303" pitchFamily="34" charset="-79"/>
            </a:endParaRPr>
          </a:p>
        </p:txBody>
      </p:sp>
      <p:sp>
        <p:nvSpPr>
          <p:cNvPr id="6" name="矩形 5">
            <a:extLst>
              <a:ext uri="{FF2B5EF4-FFF2-40B4-BE49-F238E27FC236}">
                <a16:creationId xmlns:a16="http://schemas.microsoft.com/office/drawing/2014/main" id="{EBC60180-316F-974C-806B-CA0EA30C6F9B}"/>
              </a:ext>
            </a:extLst>
          </p:cNvPr>
          <p:cNvSpPr/>
          <p:nvPr/>
        </p:nvSpPr>
        <p:spPr>
          <a:xfrm>
            <a:off x="827596" y="1523795"/>
            <a:ext cx="10729192" cy="1746184"/>
          </a:xfrm>
          <a:prstGeom prst="rect">
            <a:avLst/>
          </a:prstGeom>
        </p:spPr>
        <p:txBody>
          <a:bodyPr wrap="square">
            <a:spAutoFit/>
          </a:bodyPr>
          <a:lstStyle/>
          <a:p>
            <a:pPr>
              <a:lnSpc>
                <a:spcPct val="150000"/>
              </a:lnSpc>
            </a:pPr>
            <a:r>
              <a:rPr lang="zh-CN" altLang="en-US" dirty="0">
                <a:solidFill>
                  <a:srgbClr val="374154"/>
                </a:solidFill>
                <a:latin typeface="Gill Sans MT" panose="020B0502020104020203" pitchFamily="34" charset="0"/>
                <a:ea typeface="+mj-ea"/>
              </a:rPr>
              <a:t>在转换</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和分析</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之间，有两种主要的依赖类型：</a:t>
            </a:r>
            <a:endParaRPr lang="en-US" altLang="zh-CN" dirty="0">
              <a:solidFill>
                <a:srgbClr val="374154"/>
              </a:solidFill>
              <a:latin typeface="Gill Sans MT" panose="020B0502020104020203" pitchFamily="34" charset="0"/>
              <a:ea typeface="+mj-ea"/>
            </a:endParaRPr>
          </a:p>
          <a:p>
            <a:pPr>
              <a:lnSpc>
                <a:spcPct val="150000"/>
              </a:lnSpc>
            </a:pPr>
            <a:endParaRPr lang="en-US" altLang="zh-CN" dirty="0">
              <a:solidFill>
                <a:srgbClr val="374154"/>
              </a:solidFill>
              <a:latin typeface="Gill Sans MT" panose="020B0502020104020203" pitchFamily="34" charset="0"/>
              <a:ea typeface="+mj-ea"/>
            </a:endParaRPr>
          </a:p>
          <a:p>
            <a:pPr marL="285750" indent="-285750">
              <a:lnSpc>
                <a:spcPct val="150000"/>
              </a:lnSpc>
              <a:buClr>
                <a:srgbClr val="6FC4F7"/>
              </a:buClr>
              <a:buFont typeface="Arial" panose="020B0604020202020204" pitchFamily="34" charset="0"/>
              <a:buChar char="•"/>
            </a:pPr>
            <a:r>
              <a:rPr lang="zh-CN" altLang="en-US" b="1" dirty="0">
                <a:solidFill>
                  <a:srgbClr val="374154"/>
                </a:solidFill>
                <a:latin typeface="Gill Sans MT" panose="020B0502020104020203" pitchFamily="34" charset="0"/>
                <a:ea typeface="+mj-ea"/>
              </a:rPr>
              <a:t>显式依赖</a:t>
            </a:r>
            <a:r>
              <a:rPr lang="zh-CN" altLang="en-US" dirty="0">
                <a:solidFill>
                  <a:srgbClr val="374154"/>
                </a:solidFill>
                <a:latin typeface="Gill Sans MT" panose="020B0502020104020203" pitchFamily="34" charset="0"/>
                <a:ea typeface="+mj-ea"/>
              </a:rPr>
              <a:t>：转换</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需要一种分析，则</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管理器自动地安排它所依赖的分析</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在它之前运行；</a:t>
            </a:r>
            <a:endParaRPr lang="en-US" altLang="zh-CN" dirty="0">
              <a:solidFill>
                <a:srgbClr val="374154"/>
              </a:solidFill>
              <a:latin typeface="Gill Sans MT" panose="020B0502020104020203" pitchFamily="34" charset="0"/>
              <a:ea typeface="+mj-ea"/>
            </a:endParaRPr>
          </a:p>
          <a:p>
            <a:pPr marL="285750" indent="-285750">
              <a:lnSpc>
                <a:spcPct val="150000"/>
              </a:lnSpc>
              <a:buClr>
                <a:srgbClr val="6FC4F7"/>
              </a:buClr>
              <a:buFont typeface="Arial" panose="020B0604020202020204" pitchFamily="34" charset="0"/>
              <a:buChar char="•"/>
            </a:pPr>
            <a:endParaRPr lang="zh-CN" altLang="en-US" sz="2000" kern="0" dirty="0">
              <a:solidFill>
                <a:srgbClr val="374154"/>
              </a:solidFill>
              <a:latin typeface="Gill Sans MT" panose="020B0502020104020203" pitchFamily="34" charset="0"/>
              <a:ea typeface="+mj-ea"/>
            </a:endParaRPr>
          </a:p>
        </p:txBody>
      </p:sp>
      <p:pic>
        <p:nvPicPr>
          <p:cNvPr id="4" name="图片 3">
            <a:extLst>
              <a:ext uri="{FF2B5EF4-FFF2-40B4-BE49-F238E27FC236}">
                <a16:creationId xmlns:a16="http://schemas.microsoft.com/office/drawing/2014/main" id="{6C03F5BC-6FFC-C64F-A75D-E4CF1F523092}"/>
              </a:ext>
            </a:extLst>
          </p:cNvPr>
          <p:cNvPicPr>
            <a:picLocks noChangeAspect="1"/>
          </p:cNvPicPr>
          <p:nvPr/>
        </p:nvPicPr>
        <p:blipFill>
          <a:blip r:embed="rId2"/>
          <a:stretch>
            <a:fillRect/>
          </a:stretch>
        </p:blipFill>
        <p:spPr>
          <a:xfrm>
            <a:off x="1394885" y="3098800"/>
            <a:ext cx="9156700" cy="660400"/>
          </a:xfrm>
          <a:prstGeom prst="rect">
            <a:avLst/>
          </a:prstGeom>
        </p:spPr>
      </p:pic>
      <p:sp>
        <p:nvSpPr>
          <p:cNvPr id="5" name="矩形 4">
            <a:extLst>
              <a:ext uri="{FF2B5EF4-FFF2-40B4-BE49-F238E27FC236}">
                <a16:creationId xmlns:a16="http://schemas.microsoft.com/office/drawing/2014/main" id="{D77EF54F-281E-284A-A8A3-2A5D4D7D046E}"/>
              </a:ext>
            </a:extLst>
          </p:cNvPr>
          <p:cNvSpPr/>
          <p:nvPr/>
        </p:nvSpPr>
        <p:spPr>
          <a:xfrm>
            <a:off x="853567" y="4028776"/>
            <a:ext cx="10239337" cy="874470"/>
          </a:xfrm>
          <a:prstGeom prst="rect">
            <a:avLst/>
          </a:prstGeom>
        </p:spPr>
        <p:txBody>
          <a:bodyPr wrap="square">
            <a:spAutoFit/>
          </a:bodyPr>
          <a:lstStyle/>
          <a:p>
            <a:pPr marL="285750" indent="-285750">
              <a:lnSpc>
                <a:spcPct val="150000"/>
              </a:lnSpc>
              <a:buClr>
                <a:srgbClr val="6FC4F7"/>
              </a:buClr>
              <a:buFont typeface="Arial" panose="020B0604020202020204" pitchFamily="34" charset="0"/>
              <a:buChar char="•"/>
            </a:pPr>
            <a:r>
              <a:rPr lang="zh-CN" altLang="en-US" b="1" dirty="0">
                <a:solidFill>
                  <a:srgbClr val="374154"/>
                </a:solidFill>
                <a:latin typeface="Gill Sans MT" panose="020B0502020104020203" pitchFamily="34" charset="0"/>
                <a:ea typeface="Microsoft YaHei" panose="020B0503020204020204" pitchFamily="34" charset="-122"/>
              </a:rPr>
              <a:t>隐式依赖</a:t>
            </a:r>
            <a:r>
              <a:rPr lang="zh-CN" altLang="en-US" dirty="0">
                <a:solidFill>
                  <a:srgbClr val="374154"/>
                </a:solidFill>
                <a:latin typeface="Gill Sans MT" panose="020B0502020104020203" pitchFamily="34" charset="0"/>
                <a:ea typeface="Microsoft YaHei" panose="020B0503020204020204" pitchFamily="34" charset="-122"/>
              </a:rPr>
              <a:t>：转换或者分析</a:t>
            </a:r>
            <a:r>
              <a:rPr lang="en-US" altLang="zh-CN" dirty="0">
                <a:solidFill>
                  <a:srgbClr val="374154"/>
                </a:solidFill>
                <a:latin typeface="Gill Sans MT" panose="020B0502020104020203" pitchFamily="34" charset="0"/>
                <a:ea typeface="Microsoft YaHei" panose="020B0503020204020204" pitchFamily="34" charset="-122"/>
              </a:rPr>
              <a:t>Pass</a:t>
            </a:r>
            <a:r>
              <a:rPr lang="zh-CN" altLang="en-US" dirty="0">
                <a:solidFill>
                  <a:srgbClr val="374154"/>
                </a:solidFill>
                <a:latin typeface="Gill Sans MT" panose="020B0502020104020203" pitchFamily="34" charset="0"/>
                <a:ea typeface="Microsoft YaHei" panose="020B0503020204020204" pitchFamily="34" charset="-122"/>
              </a:rPr>
              <a:t>要求</a:t>
            </a:r>
            <a:r>
              <a:rPr lang="en-US" altLang="zh-CN" dirty="0">
                <a:solidFill>
                  <a:srgbClr val="374154"/>
                </a:solidFill>
                <a:latin typeface="Gill Sans MT" panose="020B0502020104020203" pitchFamily="34" charset="0"/>
                <a:ea typeface="Microsoft YaHei" panose="020B0503020204020204" pitchFamily="34" charset="-122"/>
              </a:rPr>
              <a:t>IR</a:t>
            </a:r>
            <a:r>
              <a:rPr lang="zh-CN" altLang="en-US" dirty="0">
                <a:solidFill>
                  <a:srgbClr val="374154"/>
                </a:solidFill>
                <a:latin typeface="Gill Sans MT" panose="020B0502020104020203" pitchFamily="34" charset="0"/>
                <a:ea typeface="Microsoft YaHei" panose="020B0503020204020204" pitchFamily="34" charset="-122"/>
              </a:rPr>
              <a:t>代码运用特定表达式。需要手动地以正确的顺序把这个</a:t>
            </a:r>
            <a:r>
              <a:rPr lang="en-US" altLang="zh-CN" dirty="0">
                <a:solidFill>
                  <a:srgbClr val="374154"/>
                </a:solidFill>
                <a:latin typeface="Gill Sans MT" panose="020B0502020104020203" pitchFamily="34" charset="0"/>
                <a:ea typeface="Microsoft YaHei" panose="020B0503020204020204" pitchFamily="34" charset="-122"/>
              </a:rPr>
              <a:t>Pass</a:t>
            </a:r>
            <a:r>
              <a:rPr lang="zh-CN" altLang="en-US" dirty="0">
                <a:solidFill>
                  <a:srgbClr val="374154"/>
                </a:solidFill>
                <a:latin typeface="Gill Sans MT" panose="020B0502020104020203" pitchFamily="34" charset="0"/>
                <a:ea typeface="Microsoft YaHei" panose="020B0503020204020204" pitchFamily="34" charset="-122"/>
              </a:rPr>
              <a:t>加到</a:t>
            </a:r>
            <a:r>
              <a:rPr lang="en-US" altLang="zh-CN" dirty="0">
                <a:solidFill>
                  <a:srgbClr val="374154"/>
                </a:solidFill>
                <a:latin typeface="Gill Sans MT" panose="020B0502020104020203" pitchFamily="34" charset="0"/>
                <a:ea typeface="Microsoft YaHei" panose="020B0503020204020204" pitchFamily="34" charset="-122"/>
              </a:rPr>
              <a:t>Pass</a:t>
            </a:r>
            <a:r>
              <a:rPr lang="zh-CN" altLang="en-US" dirty="0">
                <a:solidFill>
                  <a:srgbClr val="374154"/>
                </a:solidFill>
                <a:latin typeface="Gill Sans MT" panose="020B0502020104020203" pitchFamily="34" charset="0"/>
                <a:ea typeface="Microsoft YaHei" panose="020B0503020204020204" pitchFamily="34" charset="-122"/>
              </a:rPr>
              <a:t>队列中，通过命令行工具（</a:t>
            </a:r>
            <a:r>
              <a:rPr lang="en-US" altLang="zh-CN" dirty="0">
                <a:solidFill>
                  <a:srgbClr val="374154"/>
                </a:solidFill>
                <a:latin typeface="Gill Sans MT" panose="020B0502020104020203" pitchFamily="34" charset="0"/>
                <a:ea typeface="Microsoft YaHei" panose="020B0503020204020204" pitchFamily="34" charset="-122"/>
              </a:rPr>
              <a:t>clang</a:t>
            </a:r>
            <a:r>
              <a:rPr lang="zh-CN" altLang="en-US" dirty="0">
                <a:solidFill>
                  <a:srgbClr val="374154"/>
                </a:solidFill>
                <a:latin typeface="Gill Sans MT" panose="020B0502020104020203" pitchFamily="34" charset="0"/>
                <a:ea typeface="Microsoft YaHei" panose="020B0503020204020204" pitchFamily="34" charset="-122"/>
              </a:rPr>
              <a:t>或者</a:t>
            </a:r>
            <a:r>
              <a:rPr lang="en-US" altLang="zh-CN" dirty="0">
                <a:solidFill>
                  <a:srgbClr val="374154"/>
                </a:solidFill>
                <a:latin typeface="Gill Sans MT" panose="020B0502020104020203" pitchFamily="34" charset="0"/>
                <a:ea typeface="Microsoft YaHei" panose="020B0503020204020204" pitchFamily="34" charset="-122"/>
              </a:rPr>
              <a:t>opt</a:t>
            </a:r>
            <a:r>
              <a:rPr lang="zh-CN" altLang="en-US" dirty="0">
                <a:solidFill>
                  <a:srgbClr val="374154"/>
                </a:solidFill>
                <a:latin typeface="Gill Sans MT" panose="020B0502020104020203" pitchFamily="34" charset="0"/>
                <a:ea typeface="Microsoft YaHei" panose="020B0503020204020204" pitchFamily="34" charset="-122"/>
              </a:rPr>
              <a:t>）或者</a:t>
            </a:r>
            <a:r>
              <a:rPr lang="en-US" altLang="zh-CN" dirty="0">
                <a:solidFill>
                  <a:srgbClr val="374154"/>
                </a:solidFill>
                <a:latin typeface="Gill Sans MT" panose="020B0502020104020203" pitchFamily="34" charset="0"/>
                <a:ea typeface="Microsoft YaHei" panose="020B0503020204020204" pitchFamily="34" charset="-122"/>
              </a:rPr>
              <a:t>Pass</a:t>
            </a:r>
            <a:r>
              <a:rPr lang="zh-CN" altLang="en-US" dirty="0">
                <a:solidFill>
                  <a:srgbClr val="374154"/>
                </a:solidFill>
                <a:latin typeface="Gill Sans MT" panose="020B0502020104020203" pitchFamily="34" charset="0"/>
                <a:ea typeface="Microsoft YaHei" panose="020B0503020204020204" pitchFamily="34" charset="-122"/>
              </a:rPr>
              <a:t>管理器。</a:t>
            </a:r>
          </a:p>
        </p:txBody>
      </p:sp>
    </p:spTree>
    <p:extLst>
      <p:ext uri="{BB962C8B-B14F-4D97-AF65-F5344CB8AC3E}">
        <p14:creationId xmlns:p14="http://schemas.microsoft.com/office/powerpoint/2010/main" val="9217671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EECA1-C6C4-494E-89AB-3E7C3034364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Pass</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API</a:t>
            </a:r>
            <a:endParaRPr kumimoji="1" lang="zh-CN" altLang="en-US" dirty="0">
              <a:latin typeface="Futura Medium" panose="020B0602020204020303" pitchFamily="34" charset="-79"/>
              <a:cs typeface="Futura Medium" panose="020B0602020204020303" pitchFamily="34" charset="-79"/>
            </a:endParaRPr>
          </a:p>
        </p:txBody>
      </p:sp>
      <p:sp>
        <p:nvSpPr>
          <p:cNvPr id="6" name="矩形 5">
            <a:extLst>
              <a:ext uri="{FF2B5EF4-FFF2-40B4-BE49-F238E27FC236}">
                <a16:creationId xmlns:a16="http://schemas.microsoft.com/office/drawing/2014/main" id="{EBC60180-316F-974C-806B-CA0EA30C6F9B}"/>
              </a:ext>
            </a:extLst>
          </p:cNvPr>
          <p:cNvSpPr/>
          <p:nvPr/>
        </p:nvSpPr>
        <p:spPr>
          <a:xfrm>
            <a:off x="827596" y="1523795"/>
            <a:ext cx="10729192" cy="2674707"/>
          </a:xfrm>
          <a:prstGeom prst="rect">
            <a:avLst/>
          </a:prstGeom>
        </p:spPr>
        <p:txBody>
          <a:bodyPr wrap="square">
            <a:spAutoFit/>
          </a:bodyPr>
          <a:lstStyle/>
          <a:p>
            <a:pPr>
              <a:lnSpc>
                <a:spcPct val="150000"/>
              </a:lnSpc>
            </a:pP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类是实现优化的主要资源。然而，我们从不直接使用它，而是通过清楚的子类使用它。当实现一个</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时，你应该选择适合你的</a:t>
            </a:r>
            <a:r>
              <a:rPr lang="en-US" altLang="zh-CN" dirty="0">
                <a:solidFill>
                  <a:srgbClr val="374154"/>
                </a:solidFill>
                <a:latin typeface="Gill Sans MT" panose="020B0502020104020203" pitchFamily="34" charset="0"/>
                <a:ea typeface="+mj-ea"/>
              </a:rPr>
              <a:t>Pass</a:t>
            </a:r>
            <a:r>
              <a:rPr lang="zh-CN" altLang="en-US" dirty="0">
                <a:solidFill>
                  <a:srgbClr val="374154"/>
                </a:solidFill>
                <a:latin typeface="Gill Sans MT" panose="020B0502020104020203" pitchFamily="34" charset="0"/>
                <a:ea typeface="+mj-ea"/>
              </a:rPr>
              <a:t>的最佳粒度，适合此粒度的最佳子类，例如基于函数、模块、循环、强联通区域，等等。常见的这些子类如下：</a:t>
            </a:r>
            <a:endParaRPr lang="en-US" altLang="zh-CN" dirty="0">
              <a:solidFill>
                <a:srgbClr val="374154"/>
              </a:solidFill>
              <a:latin typeface="Gill Sans MT" panose="020B0502020104020203" pitchFamily="34" charset="0"/>
              <a:ea typeface="+mj-ea"/>
            </a:endParaRPr>
          </a:p>
          <a:p>
            <a:pPr marL="285750" indent="-285750">
              <a:lnSpc>
                <a:spcPct val="150000"/>
              </a:lnSpc>
              <a:buFont typeface="Arial" panose="020B0604020202020204" pitchFamily="34" charset="0"/>
              <a:buChar char="•"/>
            </a:pPr>
            <a:r>
              <a:rPr lang="en-US" altLang="zh-CN" sz="2000" dirty="0" err="1">
                <a:solidFill>
                  <a:srgbClr val="374154"/>
                </a:solidFill>
              </a:rPr>
              <a:t>ModulePass</a:t>
            </a:r>
            <a:endParaRPr lang="en-US" altLang="zh-CN" sz="2000" dirty="0">
              <a:solidFill>
                <a:srgbClr val="374154"/>
              </a:solidFill>
            </a:endParaRPr>
          </a:p>
          <a:p>
            <a:pPr marL="285750" indent="-285750">
              <a:lnSpc>
                <a:spcPct val="150000"/>
              </a:lnSpc>
              <a:buFont typeface="Arial" panose="020B0604020202020204" pitchFamily="34" charset="0"/>
              <a:buChar char="•"/>
            </a:pPr>
            <a:r>
              <a:rPr lang="en-US" altLang="zh-CN" sz="2000" dirty="0" err="1">
                <a:solidFill>
                  <a:srgbClr val="374154"/>
                </a:solidFill>
              </a:rPr>
              <a:t>FunctionPass</a:t>
            </a:r>
            <a:endParaRPr lang="en-US" altLang="zh-CN" sz="2000" dirty="0">
              <a:solidFill>
                <a:srgbClr val="374154"/>
              </a:solidFill>
            </a:endParaRPr>
          </a:p>
          <a:p>
            <a:pPr marL="285750" indent="-285750">
              <a:lnSpc>
                <a:spcPct val="150000"/>
              </a:lnSpc>
              <a:buFont typeface="Arial" panose="020B0604020202020204" pitchFamily="34" charset="0"/>
              <a:buChar char="•"/>
            </a:pPr>
            <a:r>
              <a:rPr lang="en-US" altLang="zh-CN" sz="2000" dirty="0" err="1">
                <a:solidFill>
                  <a:srgbClr val="374154"/>
                </a:solidFill>
              </a:rPr>
              <a:t>BasicBlockPass</a:t>
            </a:r>
            <a:endParaRPr lang="zh-CN" altLang="en-US" sz="2000" kern="0" dirty="0">
              <a:solidFill>
                <a:srgbClr val="374154"/>
              </a:solidFill>
              <a:latin typeface="Gill Sans MT" panose="020B0502020104020203" pitchFamily="34" charset="0"/>
              <a:ea typeface="+mj-ea"/>
            </a:endParaRPr>
          </a:p>
        </p:txBody>
      </p:sp>
    </p:spTree>
    <p:extLst>
      <p:ext uri="{BB962C8B-B14F-4D97-AF65-F5344CB8AC3E}">
        <p14:creationId xmlns:p14="http://schemas.microsoft.com/office/powerpoint/2010/main" val="38348457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buFont typeface="+mj-lt"/>
              <a:buAutoNum type="arabicPeriod"/>
            </a:pPr>
            <a:r>
              <a:rPr lang="zh-CN" altLang="en-US" sz="2400" b="1" dirty="0">
                <a:solidFill>
                  <a:srgbClr val="34393C"/>
                </a:solidFill>
                <a:latin typeface="Gill Sans MT" panose="020B0502020104020203" pitchFamily="34" charset="0"/>
              </a:rPr>
              <a:t>传统编译器</a:t>
            </a:r>
            <a:endParaRPr lang="en-US" altLang="zh-CN" sz="2400" b="1" dirty="0">
              <a:solidFill>
                <a:srgbClr val="34393C"/>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History</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of</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Compiler</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t>
            </a:r>
            <a:r>
              <a:rPr lang="zh-CN" altLang="en-US" sz="1800" dirty="0">
                <a:solidFill>
                  <a:schemeClr val="bg2"/>
                </a:solidFill>
                <a:latin typeface="Gill Sans MT" panose="020B0502020104020203" pitchFamily="34" charset="0"/>
              </a:rPr>
              <a:t> 编译器的发展</a:t>
            </a:r>
            <a:endParaRPr lang="en-US" altLang="zh-CN" sz="2000"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GCC</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process and principle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GCC</a:t>
            </a:r>
            <a:r>
              <a:rPr lang="zh-CN" altLang="en-US" sz="1800" dirty="0">
                <a:solidFill>
                  <a:schemeClr val="bg2"/>
                </a:solidFill>
                <a:latin typeface="Gill Sans MT" panose="020B0502020104020203" pitchFamily="34" charset="0"/>
              </a:rPr>
              <a:t> 编译过程和原理</a:t>
            </a:r>
            <a:endParaRPr lang="en-US" altLang="zh-CN" sz="2000" dirty="0">
              <a:solidFill>
                <a:schemeClr val="bg2"/>
              </a:solidFill>
              <a:latin typeface="Gill Sans MT" panose="020B0502020104020203" pitchFamily="34" charset="0"/>
            </a:endParaRPr>
          </a:p>
          <a:p>
            <a:pPr lvl="1">
              <a:lnSpc>
                <a:spcPct val="130000"/>
              </a:lnSpc>
            </a:pPr>
            <a:r>
              <a:rPr lang="en-US" altLang="zh-CN" sz="2400" dirty="0">
                <a:solidFill>
                  <a:srgbClr val="374154"/>
                </a:solidFill>
                <a:latin typeface="Gill Sans MT" panose="020B0502020104020203" pitchFamily="34" charset="0"/>
              </a:rPr>
              <a:t>LLVM/Clang</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process</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and</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principle</a:t>
            </a:r>
            <a:r>
              <a:rPr lang="zh-CN" altLang="en-US" sz="24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LLVM</a:t>
            </a:r>
            <a:r>
              <a:rPr lang="zh-CN" altLang="en-US" sz="2000" dirty="0">
                <a:solidFill>
                  <a:srgbClr val="374154"/>
                </a:solidFill>
                <a:latin typeface="Gill Sans MT" panose="020B0502020104020203" pitchFamily="34" charset="0"/>
              </a:rPr>
              <a:t> 架构和原理</a:t>
            </a:r>
            <a:endParaRPr lang="en-US" altLang="zh-CN" sz="2400" b="1" dirty="0">
              <a:solidFill>
                <a:srgbClr val="374154"/>
              </a:solidFill>
              <a:latin typeface="Gill Sans MT" panose="020B0502020104020203" pitchFamily="34" charset="0"/>
            </a:endParaRPr>
          </a:p>
          <a:p>
            <a:pPr marL="457200" indent="-457200">
              <a:lnSpc>
                <a:spcPct val="130000"/>
              </a:lnSpc>
              <a:buFont typeface="+mj-lt"/>
              <a:buAutoNum type="arabicPeriod"/>
            </a:pPr>
            <a:r>
              <a:rPr lang="en-US" altLang="zh-CN" sz="2400" b="1" dirty="0">
                <a:solidFill>
                  <a:schemeClr val="bg2"/>
                </a:solidFill>
                <a:latin typeface="Gill Sans MT" panose="020B0502020104020203" pitchFamily="34" charset="0"/>
              </a:rPr>
              <a:t>AI</a:t>
            </a:r>
            <a:r>
              <a:rPr lang="zh-CN" altLang="en-US" sz="2400" b="1" dirty="0">
                <a:solidFill>
                  <a:schemeClr val="bg2"/>
                </a:solidFill>
                <a:latin typeface="Gill Sans MT" panose="020B0502020104020203" pitchFamily="34" charset="0"/>
              </a:rPr>
              <a:t>编译器</a:t>
            </a:r>
          </a:p>
          <a:p>
            <a:pPr lvl="1">
              <a:lnSpc>
                <a:spcPct val="130000"/>
              </a:lnSpc>
            </a:pPr>
            <a:r>
              <a:rPr lang="en-US" altLang="zh-CN" sz="2000" dirty="0">
                <a:solidFill>
                  <a:schemeClr val="bg2"/>
                </a:solidFill>
                <a:latin typeface="Gill Sans MT" panose="020B0502020104020203" pitchFamily="34" charset="0"/>
              </a:rPr>
              <a:t>History</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of</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AI</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Compiler</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t>
            </a:r>
            <a:r>
              <a:rPr lang="zh-CN" altLang="en-US" sz="18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AI</a:t>
            </a:r>
            <a:r>
              <a:rPr lang="zh-CN" altLang="en-US" sz="1800" dirty="0">
                <a:solidFill>
                  <a:schemeClr val="bg2"/>
                </a:solidFill>
                <a:latin typeface="Gill Sans MT" panose="020B0502020104020203" pitchFamily="34" charset="0"/>
              </a:rPr>
              <a:t>编译器的发展</a:t>
            </a:r>
            <a:endParaRPr lang="en-US" altLang="zh-CN" sz="2000"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Base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Common architecture</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t>
            </a:r>
            <a:r>
              <a:rPr lang="zh-CN" altLang="en-US" sz="18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AI</a:t>
            </a:r>
            <a:r>
              <a:rPr lang="zh-CN" altLang="en-US" sz="1800" dirty="0">
                <a:solidFill>
                  <a:schemeClr val="bg2"/>
                </a:solidFill>
                <a:latin typeface="Gill Sans MT" panose="020B0502020104020203" pitchFamily="34" charset="0"/>
              </a:rPr>
              <a:t>编译器的通用架构</a:t>
            </a:r>
            <a:endParaRPr lang="en-US" altLang="zh-CN" sz="1800"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Different</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and</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challenge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of</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the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future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t>
            </a:r>
            <a:r>
              <a:rPr lang="zh-CN" altLang="en-US" sz="2000" dirty="0">
                <a:solidFill>
                  <a:schemeClr val="bg2"/>
                </a:solidFill>
                <a:latin typeface="Gill Sans MT" panose="020B0502020104020203" pitchFamily="34" charset="0"/>
              </a:rPr>
              <a:t> </a:t>
            </a:r>
            <a:r>
              <a:rPr lang="zh-CN" altLang="en-US" sz="1800" dirty="0">
                <a:solidFill>
                  <a:schemeClr val="bg2"/>
                </a:solidFill>
                <a:latin typeface="Gill Sans MT" panose="020B0502020104020203" pitchFamily="34" charset="0"/>
              </a:rPr>
              <a:t>与传统编译器的区别，未来的挑战与思考</a:t>
            </a:r>
            <a:endParaRPr lang="en-US" altLang="zh-CN" sz="2400" b="1" dirty="0">
              <a:solidFill>
                <a:schemeClr val="bg2"/>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30000"/>
              </a:lnSpc>
              <a:buNone/>
            </a:pPr>
            <a:r>
              <a:rPr lang="en-US" altLang="zh-CN" sz="2400" dirty="0">
                <a:solidFill>
                  <a:srgbClr val="374154"/>
                </a:solidFill>
                <a:latin typeface="Gill Sans MT" panose="020B0502020104020203" pitchFamily="34" charset="0"/>
              </a:rPr>
              <a:t>LLVM/Clang</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process</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and</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principle</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LLVM</a:t>
            </a:r>
            <a:r>
              <a:rPr lang="zh-CN" altLang="en-US" sz="2400" dirty="0">
                <a:solidFill>
                  <a:srgbClr val="374154"/>
                </a:solidFill>
                <a:latin typeface="Gill Sans MT" panose="020B0502020104020203" pitchFamily="34" charset="0"/>
              </a:rPr>
              <a:t> 架构和原理</a:t>
            </a:r>
            <a:endParaRPr lang="en-US" altLang="zh-CN" sz="2400" dirty="0">
              <a:solidFill>
                <a:srgbClr val="374154"/>
              </a:solidFill>
              <a:latin typeface="Gill Sans MT" panose="020B0502020104020203" pitchFamily="34" charset="0"/>
            </a:endParaRPr>
          </a:p>
          <a:p>
            <a:pPr lvl="1">
              <a:lnSpc>
                <a:spcPct val="130000"/>
              </a:lnSpc>
            </a:pPr>
            <a:r>
              <a:rPr lang="en-US" altLang="zh-CN" sz="2000" dirty="0">
                <a:solidFill>
                  <a:schemeClr val="bg2">
                    <a:lumMod val="90000"/>
                  </a:schemeClr>
                </a:solidFill>
                <a:latin typeface="Gill Sans MT" panose="020B0502020104020203" pitchFamily="34" charset="0"/>
              </a:rPr>
              <a:t>LLVM</a:t>
            </a:r>
            <a:r>
              <a:rPr lang="zh-CN" altLang="en-US" sz="2000" dirty="0">
                <a:solidFill>
                  <a:schemeClr val="bg2">
                    <a:lumMod val="90000"/>
                  </a:schemeClr>
                </a:solidFill>
                <a:latin typeface="Gill Sans MT" panose="020B0502020104020203" pitchFamily="34" charset="0"/>
              </a:rPr>
              <a:t> 项目发展历史</a:t>
            </a:r>
            <a:endParaRPr lang="en-US" altLang="zh-CN" sz="2000" dirty="0">
              <a:solidFill>
                <a:schemeClr val="bg2">
                  <a:lumMod val="90000"/>
                </a:schemeClr>
              </a:solidFill>
              <a:latin typeface="Gill Sans MT" panose="020B0502020104020203" pitchFamily="34" charset="0"/>
            </a:endParaRPr>
          </a:p>
          <a:p>
            <a:pPr lvl="1">
              <a:lnSpc>
                <a:spcPct val="130000"/>
              </a:lnSpc>
            </a:pPr>
            <a:r>
              <a:rPr lang="en-US" altLang="zh-CN" sz="2000" dirty="0">
                <a:solidFill>
                  <a:schemeClr val="bg2">
                    <a:lumMod val="90000"/>
                  </a:schemeClr>
                </a:solidFill>
                <a:latin typeface="Gill Sans MT" panose="020B0502020104020203" pitchFamily="34" charset="0"/>
              </a:rPr>
              <a:t>LLVM</a:t>
            </a:r>
            <a:r>
              <a:rPr lang="zh-CN" altLang="en-US" sz="2000" dirty="0">
                <a:solidFill>
                  <a:schemeClr val="bg2">
                    <a:lumMod val="90000"/>
                  </a:schemeClr>
                </a:solidFill>
                <a:latin typeface="Gill Sans MT" panose="020B0502020104020203" pitchFamily="34" charset="0"/>
              </a:rPr>
              <a:t> 基本设计原则和架构</a:t>
            </a:r>
            <a:endParaRPr lang="en-US" altLang="zh-CN" sz="2000" dirty="0">
              <a:solidFill>
                <a:schemeClr val="bg2">
                  <a:lumMod val="90000"/>
                </a:schemeClr>
              </a:solidFill>
              <a:latin typeface="Gill Sans MT" panose="020B0502020104020203" pitchFamily="34" charset="0"/>
            </a:endParaRPr>
          </a:p>
          <a:p>
            <a:pPr lvl="1">
              <a:lnSpc>
                <a:spcPct val="130000"/>
              </a:lnSpc>
            </a:pPr>
            <a:r>
              <a:rPr lang="en-US" altLang="zh-CN" sz="2000" dirty="0">
                <a:solidFill>
                  <a:schemeClr val="bg2">
                    <a:lumMod val="90000"/>
                  </a:schemeClr>
                </a:solidFill>
                <a:latin typeface="Gill Sans MT" panose="020B0502020104020203" pitchFamily="34" charset="0"/>
              </a:rPr>
              <a:t>LLVM</a:t>
            </a:r>
            <a:r>
              <a:rPr lang="zh-CN" altLang="en-US" sz="2000" dirty="0">
                <a:solidFill>
                  <a:schemeClr val="bg2">
                    <a:lumMod val="90000"/>
                  </a:schemeClr>
                </a:solidFill>
                <a:latin typeface="Gill Sans MT" panose="020B0502020104020203" pitchFamily="34" charset="0"/>
              </a:rPr>
              <a:t> 中间表示 </a:t>
            </a:r>
            <a:r>
              <a:rPr lang="en-US" altLang="zh-CN" sz="2000" dirty="0">
                <a:solidFill>
                  <a:schemeClr val="bg2">
                    <a:lumMod val="90000"/>
                  </a:schemeClr>
                </a:solidFill>
                <a:latin typeface="Gill Sans MT" panose="020B0502020104020203" pitchFamily="34" charset="0"/>
              </a:rPr>
              <a:t>LLVM</a:t>
            </a:r>
            <a:r>
              <a:rPr lang="zh-CN" altLang="en-US" sz="2000" dirty="0">
                <a:solidFill>
                  <a:schemeClr val="bg2">
                    <a:lumMod val="90000"/>
                  </a:schemeClr>
                </a:solidFill>
                <a:latin typeface="Gill Sans MT" panose="020B0502020104020203" pitchFamily="34" charset="0"/>
              </a:rPr>
              <a:t> </a:t>
            </a:r>
            <a:r>
              <a:rPr lang="en-US" altLang="zh-CN" sz="2000" dirty="0">
                <a:solidFill>
                  <a:schemeClr val="bg2">
                    <a:lumMod val="90000"/>
                  </a:schemeClr>
                </a:solidFill>
                <a:latin typeface="Gill Sans MT" panose="020B0502020104020203" pitchFamily="34" charset="0"/>
              </a:rPr>
              <a:t>IR</a:t>
            </a:r>
          </a:p>
          <a:p>
            <a:pPr lvl="1">
              <a:lnSpc>
                <a:spcPct val="130000"/>
              </a:lnSpc>
            </a:pPr>
            <a:r>
              <a:rPr lang="en-US" altLang="zh-CN" sz="2000" dirty="0">
                <a:solidFill>
                  <a:srgbClr val="374154"/>
                </a:solidFill>
                <a:latin typeface="Gill Sans MT" panose="020B0502020104020203" pitchFamily="34" charset="0"/>
              </a:rPr>
              <a:t>LLVM</a:t>
            </a:r>
            <a:r>
              <a:rPr lang="zh-CN" altLang="en-US" sz="2000" dirty="0">
                <a:solidFill>
                  <a:srgbClr val="374154"/>
                </a:solidFill>
                <a:latin typeface="Gill Sans MT" panose="020B0502020104020203" pitchFamily="34" charset="0"/>
              </a:rPr>
              <a:t> 前端过程</a:t>
            </a:r>
            <a:endParaRPr lang="en-US" altLang="zh-CN" sz="2000" dirty="0">
              <a:solidFill>
                <a:srgbClr val="374154"/>
              </a:solidFill>
              <a:latin typeface="Gill Sans MT" panose="020B0502020104020203" pitchFamily="34" charset="0"/>
            </a:endParaRPr>
          </a:p>
          <a:p>
            <a:pPr lvl="1">
              <a:lnSpc>
                <a:spcPct val="130000"/>
              </a:lnSpc>
            </a:pPr>
            <a:r>
              <a:rPr lang="en-US" altLang="zh-CN" sz="2000" dirty="0">
                <a:solidFill>
                  <a:srgbClr val="374154"/>
                </a:solidFill>
                <a:latin typeface="Gill Sans MT" panose="020B0502020104020203" pitchFamily="34" charset="0"/>
              </a:rPr>
              <a:t>LLVM</a:t>
            </a:r>
            <a:r>
              <a:rPr lang="zh-CN" altLang="en-US" sz="2000" dirty="0">
                <a:solidFill>
                  <a:srgbClr val="374154"/>
                </a:solidFill>
                <a:latin typeface="Gill Sans MT" panose="020B0502020104020203" pitchFamily="34" charset="0"/>
              </a:rPr>
              <a:t> 中间优化</a:t>
            </a:r>
            <a:endParaRPr lang="en-US" altLang="zh-CN" sz="2000" dirty="0">
              <a:solidFill>
                <a:srgbClr val="374154"/>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LLVM</a:t>
            </a:r>
            <a:r>
              <a:rPr lang="zh-CN" altLang="en-US" sz="2000" dirty="0">
                <a:solidFill>
                  <a:schemeClr val="bg2"/>
                </a:solidFill>
                <a:latin typeface="Gill Sans MT" panose="020B0502020104020203" pitchFamily="34" charset="0"/>
              </a:rPr>
              <a:t> 后端生成</a:t>
            </a:r>
            <a:endParaRPr lang="en-US" altLang="zh-CN" sz="2000" dirty="0">
              <a:solidFill>
                <a:schemeClr val="bg2"/>
              </a:solidFill>
              <a:latin typeface="Gill Sans MT" panose="020B0502020104020203" pitchFamily="34" charset="0"/>
            </a:endParaRPr>
          </a:p>
          <a:p>
            <a:pPr lvl="1">
              <a:lnSpc>
                <a:spcPct val="130000"/>
              </a:lnSpc>
            </a:pPr>
            <a:r>
              <a:rPr lang="zh-CN" altLang="en-US" sz="2000" dirty="0">
                <a:solidFill>
                  <a:schemeClr val="bg2"/>
                </a:solidFill>
                <a:latin typeface="Gill Sans MT" panose="020B0502020104020203" pitchFamily="34" charset="0"/>
              </a:rPr>
              <a:t>基于 </a:t>
            </a:r>
            <a:r>
              <a:rPr lang="en-US" altLang="zh-CN" sz="2000" dirty="0">
                <a:solidFill>
                  <a:schemeClr val="bg2"/>
                </a:solidFill>
                <a:latin typeface="Gill Sans MT" panose="020B0502020104020203" pitchFamily="34" charset="0"/>
              </a:rPr>
              <a:t>LLVM</a:t>
            </a:r>
            <a:r>
              <a:rPr lang="zh-CN" altLang="en-US" sz="2000" dirty="0">
                <a:solidFill>
                  <a:schemeClr val="bg2"/>
                </a:solidFill>
                <a:latin typeface="Gill Sans MT" panose="020B0502020104020203" pitchFamily="34" charset="0"/>
              </a:rPr>
              <a:t> 项目</a:t>
            </a:r>
            <a:endParaRPr lang="en-US" altLang="zh-CN" sz="2000" dirty="0">
              <a:solidFill>
                <a:schemeClr val="bg2"/>
              </a:solidFill>
              <a:latin typeface="Gill Sans MT" panose="020B0502020104020203" pitchFamily="34" charset="0"/>
            </a:endParaRPr>
          </a:p>
          <a:p>
            <a:pPr lvl="1">
              <a:lnSpc>
                <a:spcPct val="130000"/>
              </a:lnSpc>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9033765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50944-03B2-5544-86E7-9115E2792E9C}"/>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LLVM</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Architecture</a:t>
            </a:r>
            <a:endParaRPr kumimoji="1" lang="zh-CN" altLang="en-US" dirty="0"/>
          </a:p>
        </p:txBody>
      </p:sp>
      <p:pic>
        <p:nvPicPr>
          <p:cNvPr id="3" name="图片 2">
            <a:extLst>
              <a:ext uri="{FF2B5EF4-FFF2-40B4-BE49-F238E27FC236}">
                <a16:creationId xmlns:a16="http://schemas.microsoft.com/office/drawing/2014/main" id="{2F420060-9AFB-D144-9A1A-D622F238B080}"/>
              </a:ext>
            </a:extLst>
          </p:cNvPr>
          <p:cNvPicPr>
            <a:picLocks noChangeAspect="1"/>
          </p:cNvPicPr>
          <p:nvPr/>
        </p:nvPicPr>
        <p:blipFill>
          <a:blip r:embed="rId2"/>
          <a:stretch>
            <a:fillRect/>
          </a:stretch>
        </p:blipFill>
        <p:spPr>
          <a:xfrm>
            <a:off x="116138" y="2060848"/>
            <a:ext cx="11964485" cy="3384376"/>
          </a:xfrm>
          <a:prstGeom prst="rect">
            <a:avLst/>
          </a:prstGeom>
        </p:spPr>
      </p:pic>
    </p:spTree>
    <p:extLst>
      <p:ext uri="{BB962C8B-B14F-4D97-AF65-F5344CB8AC3E}">
        <p14:creationId xmlns:p14="http://schemas.microsoft.com/office/powerpoint/2010/main" val="27394151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latin typeface="Futura Medium" panose="020B0602020204020303" pitchFamily="34" charset="-79"/>
                <a:cs typeface="Futura Medium" panose="020B0602020204020303" pitchFamily="34" charset="-79"/>
              </a:rPr>
              <a:t>LLVM</a:t>
            </a:r>
            <a:r>
              <a:rPr lang="zh-CN" altLang="en-US" sz="9600" dirty="0">
                <a:latin typeface="Futura Medium" panose="020B0602020204020303" pitchFamily="34" charset="-79"/>
                <a:cs typeface="Futura Medium" panose="020B0602020204020303" pitchFamily="34" charset="-79"/>
              </a:rPr>
              <a:t> </a:t>
            </a:r>
            <a:r>
              <a:rPr lang="en-US" altLang="zh-CN" sz="9600" dirty="0">
                <a:latin typeface="Futura Medium" panose="020B0602020204020303" pitchFamily="34" charset="-79"/>
                <a:cs typeface="Futura Medium" panose="020B0602020204020303" pitchFamily="34" charset="-79"/>
              </a:rPr>
              <a:t>IR</a:t>
            </a:r>
          </a:p>
          <a:p>
            <a:pPr marL="0" indent="0" algn="ctr">
              <a:buNone/>
            </a:pPr>
            <a:r>
              <a:rPr lang="zh-CN" altLang="en-US" sz="9600" dirty="0">
                <a:latin typeface="Futura Medium" panose="020B0602020204020303" pitchFamily="34" charset="-79"/>
                <a:cs typeface="Futura Medium" panose="020B0602020204020303" pitchFamily="34" charset="-79"/>
              </a:rPr>
              <a:t>中间表达</a:t>
            </a:r>
          </a:p>
        </p:txBody>
      </p:sp>
    </p:spTree>
    <p:extLst>
      <p:ext uri="{BB962C8B-B14F-4D97-AF65-F5344CB8AC3E}">
        <p14:creationId xmlns:p14="http://schemas.microsoft.com/office/powerpoint/2010/main" val="408523404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5F231-4AB7-9947-B827-09F83EE49D72}"/>
              </a:ext>
            </a:extLst>
          </p:cNvPr>
          <p:cNvSpPr>
            <a:spLocks noGrp="1"/>
          </p:cNvSpPr>
          <p:nvPr>
            <p:ph type="title"/>
          </p:nvPr>
        </p:nvSpPr>
        <p:spPr/>
        <p:txBody>
          <a:bodyPr/>
          <a:lstStyle/>
          <a:p>
            <a:r>
              <a:rPr kumimoji="1" lang="en-US" altLang="zh-CN" sz="3200" dirty="0"/>
              <a:t>LLVM</a:t>
            </a:r>
            <a:r>
              <a:rPr kumimoji="1" lang="zh-CN" altLang="en-US" sz="3200" dirty="0"/>
              <a:t> </a:t>
            </a:r>
            <a:r>
              <a:rPr kumimoji="1" lang="en-US" altLang="zh-CN" sz="3200" dirty="0"/>
              <a:t>IR</a:t>
            </a:r>
            <a:endParaRPr kumimoji="1" lang="zh-CN" altLang="en-US" sz="3200" dirty="0"/>
          </a:p>
        </p:txBody>
      </p:sp>
      <p:sp>
        <p:nvSpPr>
          <p:cNvPr id="3" name="内容占位符 2">
            <a:extLst>
              <a:ext uri="{FF2B5EF4-FFF2-40B4-BE49-F238E27FC236}">
                <a16:creationId xmlns:a16="http://schemas.microsoft.com/office/drawing/2014/main" id="{EFCF24CA-A531-8844-833B-4F9FCA7C1C1C}"/>
              </a:ext>
            </a:extLst>
          </p:cNvPr>
          <p:cNvSpPr>
            <a:spLocks noGrp="1"/>
          </p:cNvSpPr>
          <p:nvPr>
            <p:ph sz="half" idx="1"/>
          </p:nvPr>
        </p:nvSpPr>
        <p:spPr/>
        <p:txBody>
          <a:bodyPr/>
          <a:lstStyle/>
          <a:p>
            <a:pPr marL="0" indent="0">
              <a:lnSpc>
                <a:spcPct val="150000"/>
              </a:lnSpc>
              <a:buNone/>
            </a:pPr>
            <a:r>
              <a:rPr lang="zh-CN" altLang="en-US" dirty="0"/>
              <a:t>这并不意味着</a:t>
            </a:r>
            <a:r>
              <a:rPr lang="en-US" altLang="zh-CN" dirty="0"/>
              <a:t>LLVM</a:t>
            </a:r>
            <a:r>
              <a:rPr lang="zh-CN" altLang="en-US" dirty="0"/>
              <a:t>使用单一 </a:t>
            </a:r>
            <a:r>
              <a:rPr lang="en-US" altLang="zh-CN" dirty="0"/>
              <a:t>IR</a:t>
            </a:r>
            <a:r>
              <a:rPr lang="zh-CN" altLang="en-US" dirty="0"/>
              <a:t> 表示方式，</a:t>
            </a:r>
            <a:r>
              <a:rPr lang="en-US" altLang="zh-CN" dirty="0"/>
              <a:t> </a:t>
            </a:r>
            <a:r>
              <a:rPr lang="zh-CN" altLang="en-US" dirty="0"/>
              <a:t>在编译不同阶段会采用不同的数据结构：</a:t>
            </a:r>
          </a:p>
        </p:txBody>
      </p:sp>
      <p:pic>
        <p:nvPicPr>
          <p:cNvPr id="7" name="图片 6">
            <a:extLst>
              <a:ext uri="{FF2B5EF4-FFF2-40B4-BE49-F238E27FC236}">
                <a16:creationId xmlns:a16="http://schemas.microsoft.com/office/drawing/2014/main" id="{E7321D7B-086D-A445-8CBB-8664FF2CCFDD}"/>
              </a:ext>
            </a:extLst>
          </p:cNvPr>
          <p:cNvPicPr>
            <a:picLocks noChangeAspect="1"/>
          </p:cNvPicPr>
          <p:nvPr/>
        </p:nvPicPr>
        <p:blipFill>
          <a:blip r:embed="rId2"/>
          <a:stretch>
            <a:fillRect/>
          </a:stretch>
        </p:blipFill>
        <p:spPr>
          <a:xfrm>
            <a:off x="891381" y="2924944"/>
            <a:ext cx="10414000" cy="2730500"/>
          </a:xfrm>
          <a:prstGeom prst="rect">
            <a:avLst/>
          </a:prstGeom>
        </p:spPr>
      </p:pic>
    </p:spTree>
    <p:extLst>
      <p:ext uri="{BB962C8B-B14F-4D97-AF65-F5344CB8AC3E}">
        <p14:creationId xmlns:p14="http://schemas.microsoft.com/office/powerpoint/2010/main" val="35852031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CA356-DDCA-8247-B0B7-2C559A428DB9}"/>
              </a:ext>
            </a:extLst>
          </p:cNvPr>
          <p:cNvSpPr>
            <a:spLocks noGrp="1"/>
          </p:cNvSpPr>
          <p:nvPr>
            <p:ph type="title"/>
          </p:nvPr>
        </p:nvSpPr>
        <p:spPr/>
        <p:txBody>
          <a:bodyPr/>
          <a:lstStyle/>
          <a:p>
            <a:r>
              <a:rPr lang="en-US" altLang="zh-CN" dirty="0"/>
              <a:t>LLVM IR</a:t>
            </a:r>
            <a:r>
              <a:rPr lang="zh-CN" altLang="en-US" dirty="0"/>
              <a:t> 内存模型</a:t>
            </a:r>
            <a:endParaRPr kumimoji="1" lang="zh-CN" altLang="en-US" dirty="0"/>
          </a:p>
        </p:txBody>
      </p:sp>
      <p:graphicFrame>
        <p:nvGraphicFramePr>
          <p:cNvPr id="6" name="表格 5">
            <a:extLst>
              <a:ext uri="{FF2B5EF4-FFF2-40B4-BE49-F238E27FC236}">
                <a16:creationId xmlns:a16="http://schemas.microsoft.com/office/drawing/2014/main" id="{5878CA24-569A-354C-82A1-5D150BF27271}"/>
              </a:ext>
            </a:extLst>
          </p:cNvPr>
          <p:cNvGraphicFramePr>
            <a:graphicFrameLocks noGrp="1"/>
          </p:cNvGraphicFramePr>
          <p:nvPr>
            <p:extLst>
              <p:ext uri="{D42A27DB-BD31-4B8C-83A1-F6EECF244321}">
                <p14:modId xmlns:p14="http://schemas.microsoft.com/office/powerpoint/2010/main" val="2508710172"/>
              </p:ext>
            </p:extLst>
          </p:nvPr>
        </p:nvGraphicFramePr>
        <p:xfrm>
          <a:off x="623636" y="1574800"/>
          <a:ext cx="10963472" cy="4518496"/>
        </p:xfrm>
        <a:graphic>
          <a:graphicData uri="http://schemas.openxmlformats.org/drawingml/2006/table">
            <a:tbl>
              <a:tblPr firstRow="1" bandRow="1">
                <a:tableStyleId>{5940675A-B579-460E-94D1-54222C63F5DA}</a:tableStyleId>
              </a:tblPr>
              <a:tblGrid>
                <a:gridCol w="1946353">
                  <a:extLst>
                    <a:ext uri="{9D8B030D-6E8A-4147-A177-3AD203B41FA5}">
                      <a16:colId xmlns:a16="http://schemas.microsoft.com/office/drawing/2014/main" val="621182710"/>
                    </a:ext>
                  </a:extLst>
                </a:gridCol>
                <a:gridCol w="9017119">
                  <a:extLst>
                    <a:ext uri="{9D8B030D-6E8A-4147-A177-3AD203B41FA5}">
                      <a16:colId xmlns:a16="http://schemas.microsoft.com/office/drawing/2014/main" val="138421941"/>
                    </a:ext>
                  </a:extLst>
                </a:gridCol>
              </a:tblGrid>
              <a:tr h="1041566">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Module</a:t>
                      </a:r>
                      <a:endParaRPr kumimoji="0" lang="zh-CN" altLang="en-US"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endParaRPr>
                    </a:p>
                  </a:txBody>
                  <a:tcPr anchor="ctr"/>
                </a:tc>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Module</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类聚合了整个翻译单元用到的所有数据，它是</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LLVM</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术语中的“</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module”</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的同义词。它声明了</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Module::iterator typedef</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，作为遍历这个模块中的函数的简便方法。你可以用</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begin()</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和</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end()</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方法获取这些迭代器。</a:t>
                      </a:r>
                    </a:p>
                  </a:txBody>
                  <a:tcPr anchor="ctr"/>
                </a:tc>
                <a:extLst>
                  <a:ext uri="{0D108BD9-81ED-4DB2-BD59-A6C34878D82A}">
                    <a16:rowId xmlns:a16="http://schemas.microsoft.com/office/drawing/2014/main" val="1327324656"/>
                  </a:ext>
                </a:extLst>
              </a:tr>
              <a:tr h="1376696">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Function</a:t>
                      </a:r>
                      <a:endParaRPr kumimoji="0" lang="zh-CN" altLang="en-US"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endParaRPr>
                    </a:p>
                  </a:txBody>
                  <a:tcPr anchor="ctr"/>
                </a:tc>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Function</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类包含有关函数定义和声明的所有对象。对于声明来说（用</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isDeclaration</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检查它是否为声明），它仅包含函数原型。无论定义或者声明，它都包含函数参数的列表，可通过</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getArgumentList</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方法或者</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arg_begin</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和</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arg_end</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这对方法访问它。你可以通过</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Function::</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arg_iterator</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 typedef</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遍历它们。如果</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Function</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对象代表函数定义，你可以通过这样的语句遍历它的内容：</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for (Function::iterator i = </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function.begin</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 e = </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function.end</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 i != e; ++i)</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，你将遍历它的基本块。</a:t>
                      </a:r>
                    </a:p>
                  </a:txBody>
                  <a:tcPr anchor="ctr"/>
                </a:tc>
                <a:extLst>
                  <a:ext uri="{0D108BD9-81ED-4DB2-BD59-A6C34878D82A}">
                    <a16:rowId xmlns:a16="http://schemas.microsoft.com/office/drawing/2014/main" val="1214531188"/>
                  </a:ext>
                </a:extLst>
              </a:tr>
              <a:tr h="1050117">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1"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BasicBlock</a:t>
                      </a:r>
                      <a:endParaRPr kumimoji="0" lang="zh-CN" altLang="en-US"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endParaRPr>
                    </a:p>
                  </a:txBody>
                  <a:tcPr anchor="ctr"/>
                </a:tc>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BasicBlock</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类封装了</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LLVM</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指令序列，可通过</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begin()/end()</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访问它们。你可以利用</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getTerminator</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方法直接访问它的最后一条指令，你还可以用一些辅助函数遍历</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CFG</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，例如通过</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getSinglePredecessor</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访问前驱基本块，当一个基本块有单一前驱时。然而，如果它有多个前驱基本块，就需要自己遍历前驱列表，这也不难，你只要逐个遍历基本块，查看它们的终结指令的目标基本块。</a:t>
                      </a:r>
                    </a:p>
                  </a:txBody>
                  <a:tcPr anchor="ctr"/>
                </a:tc>
                <a:extLst>
                  <a:ext uri="{0D108BD9-81ED-4DB2-BD59-A6C34878D82A}">
                    <a16:rowId xmlns:a16="http://schemas.microsoft.com/office/drawing/2014/main" val="61681289"/>
                  </a:ext>
                </a:extLst>
              </a:tr>
              <a:tr h="1050117">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Instruction</a:t>
                      </a:r>
                      <a:endParaRPr kumimoji="0" lang="zh-CN" altLang="en-US" sz="1200" b="1" i="0" u="none" strike="noStrike" kern="0" cap="none" spc="0" normalizeH="0" baseline="0" dirty="0">
                        <a:ln>
                          <a:noFill/>
                        </a:ln>
                        <a:solidFill>
                          <a:srgbClr val="374154"/>
                        </a:solidFill>
                        <a:effectLst/>
                        <a:uLnTx/>
                        <a:uFillTx/>
                        <a:latin typeface="微软雅黑" pitchFamily="34" charset="-122"/>
                        <a:ea typeface="微软雅黑" pitchFamily="34" charset="-122"/>
                        <a:cs typeface="+mn-cs"/>
                      </a:endParaRPr>
                    </a:p>
                  </a:txBody>
                  <a:tcPr anchor="ctr"/>
                </a:tc>
                <a:tc>
                  <a:txBody>
                    <a:bodyPr/>
                    <a:lstStyle/>
                    <a:p>
                      <a:pPr marL="0" marR="0" indent="0" algn="l" defTabSz="1218804" rtl="0" eaLnBrk="0" fontAlgn="base" latinLnBrk="0" hangingPunct="0">
                        <a:lnSpc>
                          <a:spcPct val="150000"/>
                        </a:lnSpc>
                        <a:spcBef>
                          <a:spcPts val="0"/>
                        </a:spcBef>
                        <a:spcAft>
                          <a:spcPct val="0"/>
                        </a:spcAft>
                        <a:buClr>
                          <a:srgbClr val="71B2FF"/>
                        </a:buClr>
                        <a:buNone/>
                        <a:tabLst/>
                      </a:pP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Instruction</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类表示</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LLVM IR</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的运算原子，一个单一的指令。利用一些方法可获得高层级的断言，例如</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isAssociative</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isCommutative</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isIdempotent</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，和</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isTerminator</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，但是它的精确的功能可通过</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getOpcode</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获知，它返回</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llvm</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::Instruction</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枚举的一个成员，代表了</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LLVM IR opcode</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。可通过</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op_begin</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和</a:t>
                      </a:r>
                      <a:r>
                        <a:rPr kumimoji="0" lang="en-US" altLang="zh-CN" sz="1200" b="0" i="0" u="none" strike="noStrike" kern="0" cap="none" spc="0" normalizeH="0" baseline="0" dirty="0" err="1">
                          <a:ln>
                            <a:noFill/>
                          </a:ln>
                          <a:solidFill>
                            <a:srgbClr val="374154"/>
                          </a:solidFill>
                          <a:effectLst/>
                          <a:uLnTx/>
                          <a:uFillTx/>
                          <a:latin typeface="微软雅黑" pitchFamily="34" charset="-122"/>
                          <a:ea typeface="微软雅黑" pitchFamily="34" charset="-122"/>
                          <a:cs typeface="+mn-cs"/>
                        </a:rPr>
                        <a:t>op_end</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这对方法访问它的操作数，它从</a:t>
                      </a:r>
                      <a:r>
                        <a:rPr kumimoji="0" lang="en-US" altLang="zh-CN"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User</a:t>
                      </a:r>
                      <a:r>
                        <a: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rPr>
                        <a:t>超类继承得到。</a:t>
                      </a:r>
                    </a:p>
                  </a:txBody>
                  <a:tcPr anchor="ctr"/>
                </a:tc>
                <a:extLst>
                  <a:ext uri="{0D108BD9-81ED-4DB2-BD59-A6C34878D82A}">
                    <a16:rowId xmlns:a16="http://schemas.microsoft.com/office/drawing/2014/main" val="1135993155"/>
                  </a:ext>
                </a:extLst>
              </a:tr>
            </a:tbl>
          </a:graphicData>
        </a:graphic>
      </p:graphicFrame>
    </p:spTree>
    <p:extLst>
      <p:ext uri="{BB962C8B-B14F-4D97-AF65-F5344CB8AC3E}">
        <p14:creationId xmlns:p14="http://schemas.microsoft.com/office/powerpoint/2010/main" val="128631665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latin typeface="Futura Medium" panose="020B0602020204020303" pitchFamily="34" charset="-79"/>
                <a:cs typeface="Futura Medium" panose="020B0602020204020303" pitchFamily="34" charset="-79"/>
              </a:rPr>
              <a:t>LLVM</a:t>
            </a:r>
            <a:r>
              <a:rPr lang="zh-CN" altLang="en-US" sz="9600" dirty="0">
                <a:latin typeface="Futura Medium" panose="020B0602020204020303" pitchFamily="34" charset="-79"/>
                <a:cs typeface="Futura Medium" panose="020B0602020204020303" pitchFamily="34" charset="-79"/>
              </a:rPr>
              <a:t> 前端</a:t>
            </a:r>
          </a:p>
        </p:txBody>
      </p:sp>
    </p:spTree>
    <p:extLst>
      <p:ext uri="{BB962C8B-B14F-4D97-AF65-F5344CB8AC3E}">
        <p14:creationId xmlns:p14="http://schemas.microsoft.com/office/powerpoint/2010/main" val="313999857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50944-03B2-5544-86E7-9115E2792E9C}"/>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LLVM</a:t>
            </a:r>
            <a:r>
              <a:rPr kumimoji="1" lang="zh-CN" altLang="en-US" dirty="0">
                <a:latin typeface="Futura Medium" panose="020B0602020204020303" pitchFamily="34" charset="-79"/>
                <a:cs typeface="Futura Medium" panose="020B0602020204020303" pitchFamily="34" charset="-79"/>
              </a:rPr>
              <a:t> </a:t>
            </a:r>
            <a:r>
              <a:rPr kumimoji="1" lang="en-US" altLang="zh-CN" dirty="0">
                <a:latin typeface="Futura Medium" panose="020B0602020204020303" pitchFamily="34" charset="-79"/>
                <a:cs typeface="Futura Medium" panose="020B0602020204020303" pitchFamily="34" charset="-79"/>
              </a:rPr>
              <a:t>Architecture</a:t>
            </a:r>
            <a:endParaRPr kumimoji="1" lang="zh-CN" altLang="en-US" dirty="0"/>
          </a:p>
        </p:txBody>
      </p:sp>
      <p:pic>
        <p:nvPicPr>
          <p:cNvPr id="3" name="图片 2">
            <a:extLst>
              <a:ext uri="{FF2B5EF4-FFF2-40B4-BE49-F238E27FC236}">
                <a16:creationId xmlns:a16="http://schemas.microsoft.com/office/drawing/2014/main" id="{2F420060-9AFB-D144-9A1A-D622F238B080}"/>
              </a:ext>
            </a:extLst>
          </p:cNvPr>
          <p:cNvPicPr>
            <a:picLocks noChangeAspect="1"/>
          </p:cNvPicPr>
          <p:nvPr/>
        </p:nvPicPr>
        <p:blipFill>
          <a:blip r:embed="rId2"/>
          <a:stretch>
            <a:fillRect/>
          </a:stretch>
        </p:blipFill>
        <p:spPr>
          <a:xfrm>
            <a:off x="123129" y="2564904"/>
            <a:ext cx="11964485" cy="3384376"/>
          </a:xfrm>
          <a:prstGeom prst="rect">
            <a:avLst/>
          </a:prstGeom>
        </p:spPr>
      </p:pic>
      <p:sp>
        <p:nvSpPr>
          <p:cNvPr id="4" name="矩形 3">
            <a:extLst>
              <a:ext uri="{FF2B5EF4-FFF2-40B4-BE49-F238E27FC236}">
                <a16:creationId xmlns:a16="http://schemas.microsoft.com/office/drawing/2014/main" id="{4E96E571-88B8-A44B-B1D2-0AC29AC2174D}"/>
              </a:ext>
            </a:extLst>
          </p:cNvPr>
          <p:cNvSpPr/>
          <p:nvPr/>
        </p:nvSpPr>
        <p:spPr>
          <a:xfrm>
            <a:off x="623635" y="1588920"/>
            <a:ext cx="10875345" cy="369332"/>
          </a:xfrm>
          <a:prstGeom prst="rect">
            <a:avLst/>
          </a:prstGeom>
        </p:spPr>
        <p:txBody>
          <a:bodyPr wrap="square">
            <a:spAutoFit/>
          </a:bodyPr>
          <a:lstStyle/>
          <a:p>
            <a:r>
              <a:rPr lang="zh-CN" altLang="en-US" dirty="0">
                <a:solidFill>
                  <a:srgbClr val="374154"/>
                </a:solidFill>
                <a:latin typeface="Gill Sans MT" panose="020B0502020104020203" pitchFamily="34" charset="0"/>
                <a:ea typeface="+mj-ea"/>
              </a:rPr>
              <a:t>编译器前端将源代码变换为编译器的中间表示 </a:t>
            </a:r>
            <a:r>
              <a:rPr lang="en-US" altLang="zh-CN" dirty="0">
                <a:solidFill>
                  <a:srgbClr val="374154"/>
                </a:solidFill>
                <a:latin typeface="Gill Sans MT" panose="020B0502020104020203" pitchFamily="34" charset="0"/>
                <a:ea typeface="+mj-ea"/>
              </a:rPr>
              <a:t>LLVM</a:t>
            </a:r>
            <a:r>
              <a:rPr lang="zh-CN" altLang="en-US" dirty="0">
                <a:solidFill>
                  <a:srgbClr val="374154"/>
                </a:solidFill>
                <a:latin typeface="Gill Sans MT" panose="020B0502020104020203" pitchFamily="34" charset="0"/>
                <a:ea typeface="+mj-ea"/>
              </a:rPr>
              <a:t> </a:t>
            </a:r>
            <a:r>
              <a:rPr lang="en-US" altLang="zh-CN" dirty="0">
                <a:solidFill>
                  <a:srgbClr val="374154"/>
                </a:solidFill>
                <a:latin typeface="Gill Sans MT" panose="020B0502020104020203" pitchFamily="34" charset="0"/>
                <a:ea typeface="+mj-ea"/>
              </a:rPr>
              <a:t>IR</a:t>
            </a:r>
            <a:r>
              <a:rPr lang="zh-CN" altLang="en-US" dirty="0">
                <a:solidFill>
                  <a:srgbClr val="374154"/>
                </a:solidFill>
                <a:latin typeface="Gill Sans MT" panose="020B0502020104020203" pitchFamily="34" charset="0"/>
                <a:ea typeface="+mj-ea"/>
              </a:rPr>
              <a:t>，它处于代码生成之前，后者是针对具体目标的。</a:t>
            </a:r>
          </a:p>
        </p:txBody>
      </p:sp>
    </p:spTree>
    <p:extLst>
      <p:ext uri="{BB962C8B-B14F-4D97-AF65-F5344CB8AC3E}">
        <p14:creationId xmlns:p14="http://schemas.microsoft.com/office/powerpoint/2010/main" val="250868752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28479</TotalTime>
  <Words>1275</Words>
  <Application>Microsoft Macintosh PowerPoint</Application>
  <PresentationFormat>自定义</PresentationFormat>
  <Paragraphs>80</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20</vt:i4>
      </vt:variant>
    </vt:vector>
  </HeadingPairs>
  <TitlesOfParts>
    <vt:vector size="39"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Futura Medium</vt:lpstr>
      <vt:lpstr>Gill Sans MT</vt:lpstr>
      <vt:lpstr>Wingdings</vt:lpstr>
      <vt:lpstr>Title1</vt:lpstr>
      <vt:lpstr>Title2</vt:lpstr>
      <vt:lpstr>content01</vt:lpstr>
      <vt:lpstr>Content02</vt:lpstr>
      <vt:lpstr>code01</vt:lpstr>
      <vt:lpstr>Thankyou</vt:lpstr>
      <vt:lpstr>AI编译器系列</vt:lpstr>
      <vt:lpstr>PowerPoint 演示文稿</vt:lpstr>
      <vt:lpstr>PowerPoint 演示文稿</vt:lpstr>
      <vt:lpstr>LLVM Architecture</vt:lpstr>
      <vt:lpstr>PowerPoint 演示文稿</vt:lpstr>
      <vt:lpstr>LLVM IR</vt:lpstr>
      <vt:lpstr>LLVM IR 内存模型</vt:lpstr>
      <vt:lpstr>PowerPoint 演示文稿</vt:lpstr>
      <vt:lpstr>LLVM Architecture</vt:lpstr>
      <vt:lpstr>Lexical analysis 词法分析</vt:lpstr>
      <vt:lpstr>Syntactic analysis 语法分析 </vt:lpstr>
      <vt:lpstr>Syntactic analysis 语法分析 </vt:lpstr>
      <vt:lpstr>Semantic analysis 语义分析</vt:lpstr>
      <vt:lpstr>PowerPoint 演示文稿</vt:lpstr>
      <vt:lpstr>LLVM Architecture</vt:lpstr>
      <vt:lpstr>Finding Pass</vt:lpstr>
      <vt:lpstr>Finding Pass</vt:lpstr>
      <vt:lpstr>Understand Pass Relation</vt:lpstr>
      <vt:lpstr>Pass API</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4023</cp:revision>
  <dcterms:created xsi:type="dcterms:W3CDTF">2015-01-14T10:38:57Z</dcterms:created>
  <dcterms:modified xsi:type="dcterms:W3CDTF">2022-11-25T18:00:57Z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