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30"/>
  </p:notesMasterIdLst>
  <p:handoutMasterIdLst>
    <p:handoutMasterId r:id="rId31"/>
  </p:handoutMasterIdLst>
  <p:sldIdLst>
    <p:sldId id="1779" r:id="rId7"/>
    <p:sldId id="1792" r:id="rId8"/>
    <p:sldId id="1821" r:id="rId9"/>
    <p:sldId id="1812" r:id="rId10"/>
    <p:sldId id="1814" r:id="rId11"/>
    <p:sldId id="1827" r:id="rId12"/>
    <p:sldId id="1815" r:id="rId13"/>
    <p:sldId id="1822" r:id="rId14"/>
    <p:sldId id="1823" r:id="rId15"/>
    <p:sldId id="1824" r:id="rId16"/>
    <p:sldId id="1825" r:id="rId17"/>
    <p:sldId id="1826" r:id="rId18"/>
    <p:sldId id="1828" r:id="rId19"/>
    <p:sldId id="1819" r:id="rId20"/>
    <p:sldId id="1832" r:id="rId21"/>
    <p:sldId id="1833" r:id="rId22"/>
    <p:sldId id="1834" r:id="rId23"/>
    <p:sldId id="1835" r:id="rId24"/>
    <p:sldId id="1831" r:id="rId25"/>
    <p:sldId id="1830" r:id="rId26"/>
    <p:sldId id="1718" r:id="rId27"/>
    <p:sldId id="1809" r:id="rId28"/>
    <p:sldId id="680" r:id="rId29"/>
  </p:sldIdLst>
  <p:sldSz cx="12196763" cy="6858000"/>
  <p:notesSz cx="6805613" cy="9939338"/>
  <p:custDataLst>
    <p:tags r:id="rId32"/>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59595A"/>
    <a:srgbClr val="00FA00"/>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3" autoAdjust="0"/>
    <p:restoredTop sz="96223" autoAdjust="0"/>
  </p:normalViewPr>
  <p:slideViewPr>
    <p:cSldViewPr showGuides="1">
      <p:cViewPr varScale="1">
        <p:scale>
          <a:sx n="117" d="100"/>
          <a:sy n="117" d="100"/>
        </p:scale>
        <p:origin x="448" y="184"/>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2023/1/27</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1/27/23 8:47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820433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23</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23</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55100625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hyperlink" Target="http://www.mindspore.cn/" TargetMode="External"/><Relationship Id="rId5" Type="http://schemas.openxmlformats.org/officeDocument/2006/relationships/slideLayout" Target="../slideLayouts/slideLayout7.xml"/><Relationship Id="rId10" Type="http://schemas.openxmlformats.org/officeDocument/2006/relationships/hyperlink" Target="http://www.hiascend.com/" TargetMode="External"/><Relationship Id="rId4" Type="http://schemas.openxmlformats.org/officeDocument/2006/relationships/slideLayout" Target="../slideLayouts/slideLayout6.xml"/><Relationship Id="rId9"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2.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3.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8"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9"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1">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 id="2147483919" r:id="rId6"/>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tiff"/><Relationship Id="rId2" Type="http://schemas.openxmlformats.org/officeDocument/2006/relationships/image" Target="../media/image10.tiff"/><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8729745" cy="953563"/>
          </a:xfrm>
          <a:noFill/>
        </p:spPr>
        <p:txBody>
          <a:bodyPr anchor="ctr">
            <a:noAutofit/>
          </a:bodyPr>
          <a:lstStyle/>
          <a:p>
            <a:r>
              <a:rPr lang="zh-CN" altLang="en-US" sz="6600" dirty="0">
                <a:solidFill>
                  <a:schemeClr val="bg1"/>
                </a:solidFill>
                <a:latin typeface="Microsoft YaHei" panose="020B0503020204020204" pitchFamily="34" charset="-122"/>
                <a:ea typeface="Microsoft YaHei" panose="020B0503020204020204" pitchFamily="34" charset="-122"/>
              </a:rPr>
              <a:t>推理引擎</a:t>
            </a:r>
            <a:r>
              <a:rPr lang="zh-CN" altLang="en-US" sz="4000" dirty="0">
                <a:solidFill>
                  <a:schemeClr val="bg1"/>
                </a:solidFill>
                <a:latin typeface="Microsoft YaHei" panose="020B0503020204020204" pitchFamily="34" charset="-122"/>
                <a:ea typeface="Microsoft YaHei" panose="020B0503020204020204" pitchFamily="34" charset="-122"/>
              </a:rPr>
              <a:t> </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 模型转换与优化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6984776"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架构与流程</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EE43E42-0F5F-8144-A3DF-E8EDD0648BA6}"/>
              </a:ext>
            </a:extLst>
          </p:cNvPr>
          <p:cNvSpPr>
            <a:spLocks noGrp="1"/>
          </p:cNvSpPr>
          <p:nvPr>
            <p:ph type="title"/>
          </p:nvPr>
        </p:nvSpPr>
        <p:spPr/>
        <p:txBody>
          <a:bodyPr/>
          <a:lstStyle/>
          <a:p>
            <a:r>
              <a:rPr lang="en-US" altLang="zh-CN" dirty="0"/>
              <a:t>Converter</a:t>
            </a:r>
            <a:r>
              <a:rPr lang="zh-CN" altLang="en-US" dirty="0"/>
              <a:t> </a:t>
            </a:r>
            <a:r>
              <a:rPr lang="en-US" altLang="zh-CN" dirty="0"/>
              <a:t>Challenge</a:t>
            </a:r>
            <a:r>
              <a:rPr lang="zh-CN" altLang="en-US" dirty="0"/>
              <a:t> 转换模块挑战</a:t>
            </a:r>
          </a:p>
        </p:txBody>
      </p:sp>
      <p:sp>
        <p:nvSpPr>
          <p:cNvPr id="6" name="内容占位符 5">
            <a:extLst>
              <a:ext uri="{FF2B5EF4-FFF2-40B4-BE49-F238E27FC236}">
                <a16:creationId xmlns:a16="http://schemas.microsoft.com/office/drawing/2014/main" id="{B9AA1024-FF61-AD4A-87F4-5C067193FEE8}"/>
              </a:ext>
            </a:extLst>
          </p:cNvPr>
          <p:cNvSpPr>
            <a:spLocks noGrp="1"/>
          </p:cNvSpPr>
          <p:nvPr>
            <p:ph sz="half" idx="1"/>
          </p:nvPr>
        </p:nvSpPr>
        <p:spPr/>
        <p:txBody>
          <a:bodyPr/>
          <a:lstStyle/>
          <a:p>
            <a:pPr marL="457200" indent="-457200">
              <a:lnSpc>
                <a:spcPct val="150000"/>
              </a:lnSpc>
              <a:buFont typeface="+mj-lt"/>
              <a:buAutoNum type="arabicPeriod"/>
            </a:pPr>
            <a:r>
              <a:rPr lang="en-US" altLang="zh-CN" dirty="0">
                <a:latin typeface="Gill Sans MT" panose="020B0502020104020203" pitchFamily="34" charset="0"/>
              </a:rPr>
              <a:t>AI </a:t>
            </a:r>
            <a:r>
              <a:rPr lang="zh-CN" altLang="en-US" dirty="0">
                <a:latin typeface="Gill Sans MT" panose="020B0502020104020203" pitchFamily="34" charset="0"/>
              </a:rPr>
              <a:t>模型本身包含众多算子，推理引擎需要用有限算子实现不同 </a:t>
            </a:r>
            <a:r>
              <a:rPr lang="en-US" altLang="zh-CN" dirty="0">
                <a:latin typeface="Gill Sans MT" panose="020B0502020104020203" pitchFamily="34" charset="0"/>
              </a:rPr>
              <a:t>AI</a:t>
            </a:r>
            <a:r>
              <a:rPr lang="zh-CN" altLang="en-US" dirty="0">
                <a:latin typeface="Gill Sans MT" panose="020B0502020104020203" pitchFamily="34" charset="0"/>
              </a:rPr>
              <a:t> 框架所需要的算子。</a:t>
            </a:r>
            <a:endParaRPr lang="en-US" altLang="zh-CN" dirty="0">
              <a:latin typeface="Gill Sans MT" panose="020B0502020104020203" pitchFamily="34" charset="0"/>
            </a:endParaRPr>
          </a:p>
          <a:p>
            <a:pPr marL="457200" indent="-457200">
              <a:lnSpc>
                <a:spcPct val="150000"/>
              </a:lnSpc>
              <a:buFont typeface="+mj-lt"/>
              <a:buAutoNum type="arabicPeriod"/>
            </a:pPr>
            <a:r>
              <a:rPr lang="zh-CN" altLang="en-US" dirty="0">
                <a:latin typeface="Gill Sans MT" panose="020B0502020104020203" pitchFamily="34" charset="0"/>
              </a:rPr>
              <a:t>支持不同框架 </a:t>
            </a:r>
            <a:r>
              <a:rPr lang="en-US" altLang="zh-CN" dirty="0">
                <a:latin typeface="Gill Sans MT" panose="020B0502020104020203" pitchFamily="34" charset="0"/>
              </a:rPr>
              <a:t>Tensorflow</a:t>
            </a:r>
            <a:r>
              <a:rPr lang="zh-CN" altLang="en-US" dirty="0">
                <a:latin typeface="Gill Sans MT" panose="020B0502020104020203" pitchFamily="34" charset="0"/>
              </a:rPr>
              <a:t>、</a:t>
            </a:r>
            <a:r>
              <a:rPr lang="en-US" altLang="zh-CN" dirty="0">
                <a:latin typeface="Gill Sans MT" panose="020B0502020104020203" pitchFamily="34" charset="0"/>
              </a:rPr>
              <a:t>PyTorch</a:t>
            </a:r>
            <a:r>
              <a:rPr lang="zh-CN" altLang="en-US" dirty="0">
                <a:latin typeface="Gill Sans MT" panose="020B0502020104020203" pitchFamily="34" charset="0"/>
              </a:rPr>
              <a:t>、</a:t>
            </a:r>
            <a:r>
              <a:rPr lang="en-US" altLang="zh-CN" dirty="0">
                <a:latin typeface="Gill Sans MT" panose="020B0502020104020203" pitchFamily="34" charset="0"/>
              </a:rPr>
              <a:t>MindSpore</a:t>
            </a:r>
            <a:r>
              <a:rPr lang="zh-CN" altLang="en-US" dirty="0">
                <a:latin typeface="Gill Sans MT" panose="020B0502020104020203" pitchFamily="34" charset="0"/>
              </a:rPr>
              <a:t>、</a:t>
            </a:r>
            <a:r>
              <a:rPr lang="en-US" altLang="zh-CN" dirty="0">
                <a:latin typeface="Gill Sans MT" panose="020B0502020104020203" pitchFamily="34" charset="0"/>
              </a:rPr>
              <a:t>ONNX </a:t>
            </a:r>
            <a:r>
              <a:rPr lang="zh-CN" altLang="en-US" dirty="0">
                <a:latin typeface="Gill Sans MT" panose="020B0502020104020203" pitchFamily="34" charset="0"/>
              </a:rPr>
              <a:t>等主流模型文件格式。</a:t>
            </a:r>
            <a:endParaRPr lang="en-US" altLang="zh-CN" dirty="0">
              <a:latin typeface="Gill Sans MT" panose="020B0502020104020203" pitchFamily="34" charset="0"/>
            </a:endParaRPr>
          </a:p>
          <a:p>
            <a:pPr marL="457200" indent="-457200">
              <a:lnSpc>
                <a:spcPct val="150000"/>
              </a:lnSpc>
              <a:buFont typeface="+mj-lt"/>
              <a:buAutoNum type="arabicPeriod"/>
            </a:pPr>
            <a:r>
              <a:rPr lang="zh-CN" altLang="en-US" dirty="0">
                <a:latin typeface="Gill Sans MT" panose="020B0502020104020203" pitchFamily="34" charset="0"/>
              </a:rPr>
              <a:t>支持 </a:t>
            </a:r>
            <a:r>
              <a:rPr lang="en-US" altLang="zh-CN" dirty="0">
                <a:latin typeface="Gill Sans MT" panose="020B0502020104020203" pitchFamily="34" charset="0"/>
              </a:rPr>
              <a:t>CNN / RNN / GAN / Transformer </a:t>
            </a:r>
            <a:r>
              <a:rPr lang="zh-CN" altLang="en-US" dirty="0">
                <a:latin typeface="Gill Sans MT" panose="020B0502020104020203" pitchFamily="34" charset="0"/>
              </a:rPr>
              <a:t>等主流网络结构。</a:t>
            </a:r>
          </a:p>
          <a:p>
            <a:pPr marL="457200" indent="-457200">
              <a:lnSpc>
                <a:spcPct val="150000"/>
              </a:lnSpc>
              <a:buFont typeface="+mj-lt"/>
              <a:buAutoNum type="arabicPeriod"/>
            </a:pPr>
            <a:r>
              <a:rPr lang="zh-CN" altLang="en-US" dirty="0">
                <a:latin typeface="Gill Sans MT" panose="020B0502020104020203" pitchFamily="34" charset="0"/>
              </a:rPr>
              <a:t>支持多输入多输出，任意维度输入输出，支持动态输入，支持带控制流的模型</a:t>
            </a:r>
            <a:r>
              <a:rPr lang="zh-CN" altLang="en-US" dirty="0">
                <a:solidFill>
                  <a:schemeClr val="bg1">
                    <a:lumMod val="75000"/>
                  </a:schemeClr>
                </a:solidFill>
                <a:latin typeface="Gill Sans MT" panose="020B0502020104020203" pitchFamily="34" charset="0"/>
              </a:rPr>
              <a:t>。</a:t>
            </a:r>
            <a:endParaRPr lang="en-US" altLang="zh-CN" dirty="0">
              <a:solidFill>
                <a:schemeClr val="bg1">
                  <a:lumMod val="75000"/>
                </a:schemeClr>
              </a:solidFill>
              <a:latin typeface="Gill Sans MT" panose="020B0502020104020203" pitchFamily="34" charset="0"/>
            </a:endParaRPr>
          </a:p>
          <a:p>
            <a:pPr marL="457200" indent="-457200">
              <a:lnSpc>
                <a:spcPct val="150000"/>
              </a:lnSpc>
              <a:buFont typeface="+mj-lt"/>
              <a:buAutoNum type="arabicPeriod"/>
            </a:pPr>
            <a:endParaRPr lang="en-US" altLang="zh-CN" dirty="0">
              <a:latin typeface="Gill Sans MT" panose="020B0502020104020203" pitchFamily="34" charset="0"/>
            </a:endParaRPr>
          </a:p>
          <a:p>
            <a:pPr marL="457200" indent="-457200">
              <a:lnSpc>
                <a:spcPct val="150000"/>
              </a:lnSpc>
              <a:buFont typeface="+mj-lt"/>
              <a:buAutoNum type="arabicPeriod"/>
            </a:pPr>
            <a:endParaRPr lang="zh-CN" altLang="en-US" dirty="0">
              <a:latin typeface="Gill Sans MT" panose="020B0502020104020203" pitchFamily="34" charset="0"/>
            </a:endParaRPr>
          </a:p>
          <a:p>
            <a:pPr marL="457200" indent="-457200">
              <a:lnSpc>
                <a:spcPct val="150000"/>
              </a:lnSpc>
              <a:buFont typeface="+mj-lt"/>
              <a:buAutoNum type="arabicPeriod"/>
            </a:pPr>
            <a:endParaRPr lang="zh-CN" altLang="en-US" dirty="0"/>
          </a:p>
        </p:txBody>
      </p:sp>
      <p:sp>
        <p:nvSpPr>
          <p:cNvPr id="2" name="矩形标注 1">
            <a:extLst>
              <a:ext uri="{FF2B5EF4-FFF2-40B4-BE49-F238E27FC236}">
                <a16:creationId xmlns:a16="http://schemas.microsoft.com/office/drawing/2014/main" id="{4223E6F7-8AB8-1D4B-9DE2-234AF89FD62C}"/>
              </a:ext>
            </a:extLst>
          </p:cNvPr>
          <p:cNvSpPr/>
          <p:nvPr/>
        </p:nvSpPr>
        <p:spPr bwMode="auto">
          <a:xfrm>
            <a:off x="5738341" y="2869670"/>
            <a:ext cx="3312368" cy="1118659"/>
          </a:xfrm>
          <a:prstGeom prst="wedgeRectCallout">
            <a:avLst>
              <a:gd name="adj1" fmla="val -38074"/>
              <a:gd name="adj2" fmla="val -92785"/>
            </a:avLst>
          </a:prstGeom>
          <a:solidFill>
            <a:srgbClr val="FFC000"/>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
                <a:srgbClr val="CC9900"/>
              </a:buClr>
              <a:buSzTx/>
              <a:tabLst/>
            </a:pPr>
            <a:r>
              <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rPr>
              <a:t>自定义</a:t>
            </a:r>
            <a:r>
              <a:rPr lang="zh-CN" altLang="en-US" sz="2000" b="1" dirty="0">
                <a:solidFill>
                  <a:schemeClr val="bg1"/>
                </a:solidFill>
                <a:latin typeface="Gill Sans MT" panose="020B0502020104020203" pitchFamily="34" charset="0"/>
                <a:ea typeface="Microsoft YaHei" panose="020B0503020204020204" pitchFamily="34" charset="-122"/>
              </a:rPr>
              <a:t>计算图</a:t>
            </a:r>
            <a:r>
              <a:rPr kumimoji="0" lang="en-US" altLang="zh-CN"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rPr>
              <a:t>IR</a:t>
            </a:r>
            <a:endParaRPr lang="en-US" altLang="zh-CN" sz="2000" b="1" dirty="0">
              <a:solidFill>
                <a:schemeClr val="bg1"/>
              </a:solidFill>
              <a:latin typeface="Gill Sans MT" panose="020B0502020104020203" pitchFamily="34" charset="0"/>
              <a:ea typeface="Microsoft YaHei" panose="020B0503020204020204" pitchFamily="34" charset="-122"/>
            </a:endParaRPr>
          </a:p>
          <a:p>
            <a:pPr marL="0" marR="0" indent="0" algn="ctr" defTabSz="914400" rtl="0" eaLnBrk="1" fontAlgn="base" latinLnBrk="0" hangingPunct="1">
              <a:lnSpc>
                <a:spcPct val="150000"/>
              </a:lnSpc>
              <a:spcBef>
                <a:spcPct val="0"/>
              </a:spcBef>
              <a:spcAft>
                <a:spcPct val="0"/>
              </a:spcAft>
              <a:buClr>
                <a:srgbClr val="CC9900"/>
              </a:buClr>
              <a:buSzTx/>
              <a:tabLst/>
            </a:pPr>
            <a:r>
              <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rPr>
              <a:t>对接不同</a:t>
            </a:r>
            <a:r>
              <a:rPr kumimoji="0" lang="en-US" altLang="zh-CN"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rPr>
              <a:t>AI</a:t>
            </a:r>
            <a:r>
              <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rPr>
              <a:t>框架及其版本</a:t>
            </a:r>
          </a:p>
        </p:txBody>
      </p:sp>
    </p:spTree>
    <p:extLst>
      <p:ext uri="{BB962C8B-B14F-4D97-AF65-F5344CB8AC3E}">
        <p14:creationId xmlns:p14="http://schemas.microsoft.com/office/powerpoint/2010/main" val="207495360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EE43E42-0F5F-8144-A3DF-E8EDD0648BA6}"/>
              </a:ext>
            </a:extLst>
          </p:cNvPr>
          <p:cNvSpPr>
            <a:spLocks noGrp="1"/>
          </p:cNvSpPr>
          <p:nvPr>
            <p:ph type="title"/>
          </p:nvPr>
        </p:nvSpPr>
        <p:spPr/>
        <p:txBody>
          <a:bodyPr/>
          <a:lstStyle/>
          <a:p>
            <a:r>
              <a:rPr lang="en-US" altLang="zh-CN" dirty="0"/>
              <a:t>Converter</a:t>
            </a:r>
            <a:r>
              <a:rPr lang="zh-CN" altLang="en-US" dirty="0"/>
              <a:t> </a:t>
            </a:r>
            <a:r>
              <a:rPr lang="en-US" altLang="zh-CN" dirty="0"/>
              <a:t>Challenge</a:t>
            </a:r>
            <a:r>
              <a:rPr lang="zh-CN" altLang="en-US" dirty="0"/>
              <a:t> 转换模块挑战</a:t>
            </a:r>
          </a:p>
        </p:txBody>
      </p:sp>
      <p:sp>
        <p:nvSpPr>
          <p:cNvPr id="6" name="内容占位符 5">
            <a:extLst>
              <a:ext uri="{FF2B5EF4-FFF2-40B4-BE49-F238E27FC236}">
                <a16:creationId xmlns:a16="http://schemas.microsoft.com/office/drawing/2014/main" id="{B9AA1024-FF61-AD4A-87F4-5C067193FEE8}"/>
              </a:ext>
            </a:extLst>
          </p:cNvPr>
          <p:cNvSpPr>
            <a:spLocks noGrp="1"/>
          </p:cNvSpPr>
          <p:nvPr>
            <p:ph sz="half" idx="1"/>
          </p:nvPr>
        </p:nvSpPr>
        <p:spPr/>
        <p:txBody>
          <a:bodyPr/>
          <a:lstStyle/>
          <a:p>
            <a:pPr marL="457200" indent="-457200">
              <a:lnSpc>
                <a:spcPct val="150000"/>
              </a:lnSpc>
              <a:buFont typeface="+mj-lt"/>
              <a:buAutoNum type="arabicPeriod"/>
            </a:pPr>
            <a:r>
              <a:rPr lang="en-US" altLang="zh-CN" dirty="0">
                <a:latin typeface="Gill Sans MT" panose="020B0502020104020203" pitchFamily="34" charset="0"/>
              </a:rPr>
              <a:t>AI </a:t>
            </a:r>
            <a:r>
              <a:rPr lang="zh-CN" altLang="en-US" dirty="0">
                <a:latin typeface="Gill Sans MT" panose="020B0502020104020203" pitchFamily="34" charset="0"/>
              </a:rPr>
              <a:t>模型本身包含众多算子，推理引擎需要用有限算子实现不同 </a:t>
            </a:r>
            <a:r>
              <a:rPr lang="en-US" altLang="zh-CN" dirty="0">
                <a:latin typeface="Gill Sans MT" panose="020B0502020104020203" pitchFamily="34" charset="0"/>
              </a:rPr>
              <a:t>AI</a:t>
            </a:r>
            <a:r>
              <a:rPr lang="zh-CN" altLang="en-US" dirty="0">
                <a:latin typeface="Gill Sans MT" panose="020B0502020104020203" pitchFamily="34" charset="0"/>
              </a:rPr>
              <a:t> 框架所需要的算子。</a:t>
            </a:r>
            <a:endParaRPr lang="en-US" altLang="zh-CN" dirty="0">
              <a:latin typeface="Gill Sans MT" panose="020B0502020104020203" pitchFamily="34" charset="0"/>
            </a:endParaRPr>
          </a:p>
          <a:p>
            <a:pPr marL="457200" indent="-457200">
              <a:lnSpc>
                <a:spcPct val="150000"/>
              </a:lnSpc>
              <a:buFont typeface="+mj-lt"/>
              <a:buAutoNum type="arabicPeriod"/>
            </a:pPr>
            <a:r>
              <a:rPr lang="zh-CN" altLang="en-US" dirty="0">
                <a:latin typeface="Gill Sans MT" panose="020B0502020104020203" pitchFamily="34" charset="0"/>
              </a:rPr>
              <a:t>支持不同框架 </a:t>
            </a:r>
            <a:r>
              <a:rPr lang="en-US" altLang="zh-CN" dirty="0">
                <a:latin typeface="Gill Sans MT" panose="020B0502020104020203" pitchFamily="34" charset="0"/>
              </a:rPr>
              <a:t>Tensorflow</a:t>
            </a:r>
            <a:r>
              <a:rPr lang="zh-CN" altLang="en-US" dirty="0">
                <a:latin typeface="Gill Sans MT" panose="020B0502020104020203" pitchFamily="34" charset="0"/>
              </a:rPr>
              <a:t>、</a:t>
            </a:r>
            <a:r>
              <a:rPr lang="en-US" altLang="zh-CN" dirty="0">
                <a:latin typeface="Gill Sans MT" panose="020B0502020104020203" pitchFamily="34" charset="0"/>
              </a:rPr>
              <a:t>PyTorch</a:t>
            </a:r>
            <a:r>
              <a:rPr lang="zh-CN" altLang="en-US" dirty="0">
                <a:latin typeface="Gill Sans MT" panose="020B0502020104020203" pitchFamily="34" charset="0"/>
              </a:rPr>
              <a:t>、</a:t>
            </a:r>
            <a:r>
              <a:rPr lang="en-US" altLang="zh-CN" dirty="0">
                <a:latin typeface="Gill Sans MT" panose="020B0502020104020203" pitchFamily="34" charset="0"/>
              </a:rPr>
              <a:t>MindSpore</a:t>
            </a:r>
            <a:r>
              <a:rPr lang="zh-CN" altLang="en-US" dirty="0">
                <a:latin typeface="Gill Sans MT" panose="020B0502020104020203" pitchFamily="34" charset="0"/>
              </a:rPr>
              <a:t>、</a:t>
            </a:r>
            <a:r>
              <a:rPr lang="en-US" altLang="zh-CN" dirty="0">
                <a:latin typeface="Gill Sans MT" panose="020B0502020104020203" pitchFamily="34" charset="0"/>
              </a:rPr>
              <a:t>ONNX </a:t>
            </a:r>
            <a:r>
              <a:rPr lang="zh-CN" altLang="en-US" dirty="0">
                <a:latin typeface="Gill Sans MT" panose="020B0502020104020203" pitchFamily="34" charset="0"/>
              </a:rPr>
              <a:t>等主流模型文件格式。</a:t>
            </a:r>
            <a:endParaRPr lang="en-US" altLang="zh-CN" dirty="0">
              <a:latin typeface="Gill Sans MT" panose="020B0502020104020203" pitchFamily="34" charset="0"/>
            </a:endParaRPr>
          </a:p>
          <a:p>
            <a:pPr marL="457200" indent="-457200">
              <a:lnSpc>
                <a:spcPct val="150000"/>
              </a:lnSpc>
              <a:buFont typeface="+mj-lt"/>
              <a:buAutoNum type="arabicPeriod"/>
            </a:pPr>
            <a:r>
              <a:rPr lang="zh-CN" altLang="en-US" dirty="0">
                <a:latin typeface="Gill Sans MT" panose="020B0502020104020203" pitchFamily="34" charset="0"/>
              </a:rPr>
              <a:t>支持 </a:t>
            </a:r>
            <a:r>
              <a:rPr lang="en-US" altLang="zh-CN" dirty="0">
                <a:latin typeface="Gill Sans MT" panose="020B0502020104020203" pitchFamily="34" charset="0"/>
              </a:rPr>
              <a:t>CNN / RNN / GAN / Transformer </a:t>
            </a:r>
            <a:r>
              <a:rPr lang="zh-CN" altLang="en-US" dirty="0">
                <a:latin typeface="Gill Sans MT" panose="020B0502020104020203" pitchFamily="34" charset="0"/>
              </a:rPr>
              <a:t>等主流网络结构。</a:t>
            </a:r>
          </a:p>
          <a:p>
            <a:pPr marL="457200" indent="-457200">
              <a:lnSpc>
                <a:spcPct val="150000"/>
              </a:lnSpc>
              <a:buFont typeface="+mj-lt"/>
              <a:buAutoNum type="arabicPeriod"/>
            </a:pPr>
            <a:r>
              <a:rPr lang="zh-CN" altLang="en-US" dirty="0">
                <a:latin typeface="Gill Sans MT" panose="020B0502020104020203" pitchFamily="34" charset="0"/>
              </a:rPr>
              <a:t>支持多输入多输出，任意维度输入输出，支持动态输入，支持带控制流的模型</a:t>
            </a:r>
            <a:r>
              <a:rPr lang="zh-CN" altLang="en-US" dirty="0">
                <a:solidFill>
                  <a:schemeClr val="bg1">
                    <a:lumMod val="75000"/>
                  </a:schemeClr>
                </a:solidFill>
                <a:latin typeface="Gill Sans MT" panose="020B0502020104020203" pitchFamily="34" charset="0"/>
              </a:rPr>
              <a:t>。</a:t>
            </a:r>
            <a:endParaRPr lang="en-US" altLang="zh-CN" dirty="0">
              <a:solidFill>
                <a:schemeClr val="bg1">
                  <a:lumMod val="75000"/>
                </a:schemeClr>
              </a:solidFill>
              <a:latin typeface="Gill Sans MT" panose="020B0502020104020203" pitchFamily="34" charset="0"/>
            </a:endParaRPr>
          </a:p>
          <a:p>
            <a:pPr marL="457200" indent="-457200">
              <a:lnSpc>
                <a:spcPct val="150000"/>
              </a:lnSpc>
              <a:buFont typeface="+mj-lt"/>
              <a:buAutoNum type="arabicPeriod"/>
            </a:pPr>
            <a:endParaRPr lang="en-US" altLang="zh-CN" dirty="0">
              <a:latin typeface="Gill Sans MT" panose="020B0502020104020203" pitchFamily="34" charset="0"/>
            </a:endParaRPr>
          </a:p>
          <a:p>
            <a:pPr marL="457200" indent="-457200">
              <a:lnSpc>
                <a:spcPct val="150000"/>
              </a:lnSpc>
              <a:buFont typeface="+mj-lt"/>
              <a:buAutoNum type="arabicPeriod"/>
            </a:pPr>
            <a:endParaRPr lang="zh-CN" altLang="en-US" dirty="0">
              <a:latin typeface="Gill Sans MT" panose="020B0502020104020203" pitchFamily="34" charset="0"/>
            </a:endParaRPr>
          </a:p>
          <a:p>
            <a:pPr marL="457200" indent="-457200">
              <a:lnSpc>
                <a:spcPct val="150000"/>
              </a:lnSpc>
              <a:buFont typeface="+mj-lt"/>
              <a:buAutoNum type="arabicPeriod"/>
            </a:pPr>
            <a:endParaRPr lang="zh-CN" altLang="en-US" dirty="0"/>
          </a:p>
        </p:txBody>
      </p:sp>
      <p:sp>
        <p:nvSpPr>
          <p:cNvPr id="2" name="矩形标注 1">
            <a:extLst>
              <a:ext uri="{FF2B5EF4-FFF2-40B4-BE49-F238E27FC236}">
                <a16:creationId xmlns:a16="http://schemas.microsoft.com/office/drawing/2014/main" id="{4223E6F7-8AB8-1D4B-9DE2-234AF89FD62C}"/>
              </a:ext>
            </a:extLst>
          </p:cNvPr>
          <p:cNvSpPr/>
          <p:nvPr/>
        </p:nvSpPr>
        <p:spPr bwMode="auto">
          <a:xfrm>
            <a:off x="1417861" y="3356992"/>
            <a:ext cx="3888432" cy="1118659"/>
          </a:xfrm>
          <a:prstGeom prst="wedgeRectCallout">
            <a:avLst>
              <a:gd name="adj1" fmla="val -4553"/>
              <a:gd name="adj2" fmla="val -98624"/>
            </a:avLst>
          </a:prstGeom>
          <a:solidFill>
            <a:srgbClr val="FFC000"/>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
                <a:srgbClr val="CC9900"/>
              </a:buClr>
              <a:buSzTx/>
              <a:tabLst/>
            </a:pPr>
            <a:r>
              <a:rPr lang="zh-CN" altLang="en-US" sz="2000" b="1" dirty="0">
                <a:solidFill>
                  <a:schemeClr val="bg1"/>
                </a:solidFill>
                <a:latin typeface="Gill Sans MT" panose="020B0502020104020203" pitchFamily="34" charset="0"/>
                <a:ea typeface="Microsoft YaHei" panose="020B0503020204020204" pitchFamily="34" charset="-122"/>
              </a:rPr>
              <a:t>丰富</a:t>
            </a:r>
            <a:r>
              <a:rPr lang="en-US" altLang="zh-CN" sz="2000" b="1" dirty="0">
                <a:solidFill>
                  <a:schemeClr val="bg1"/>
                </a:solidFill>
                <a:latin typeface="Gill Sans MT" panose="020B0502020104020203" pitchFamily="34" charset="0"/>
                <a:ea typeface="Microsoft YaHei" panose="020B0503020204020204" pitchFamily="34" charset="-122"/>
              </a:rPr>
              <a:t>Demo</a:t>
            </a:r>
            <a:r>
              <a:rPr lang="zh-CN" altLang="en-US" sz="2000" b="1" dirty="0">
                <a:solidFill>
                  <a:schemeClr val="bg1"/>
                </a:solidFill>
                <a:latin typeface="Gill Sans MT" panose="020B0502020104020203" pitchFamily="34" charset="0"/>
                <a:ea typeface="Microsoft YaHei" panose="020B0503020204020204" pitchFamily="34" charset="-122"/>
              </a:rPr>
              <a:t>和</a:t>
            </a:r>
            <a:r>
              <a:rPr lang="en-US" altLang="zh-CN" sz="2000" b="1" dirty="0">
                <a:solidFill>
                  <a:schemeClr val="bg1"/>
                </a:solidFill>
                <a:latin typeface="Gill Sans MT" panose="020B0502020104020203" pitchFamily="34" charset="0"/>
                <a:ea typeface="Microsoft YaHei" panose="020B0503020204020204" pitchFamily="34" charset="-122"/>
              </a:rPr>
              <a:t>Benchmark</a:t>
            </a:r>
          </a:p>
          <a:p>
            <a:pPr marL="0" marR="0" indent="0" algn="ctr" defTabSz="914400" rtl="0" eaLnBrk="1" fontAlgn="base" latinLnBrk="0" hangingPunct="1">
              <a:lnSpc>
                <a:spcPct val="150000"/>
              </a:lnSpc>
              <a:spcBef>
                <a:spcPct val="0"/>
              </a:spcBef>
              <a:spcAft>
                <a:spcPct val="0"/>
              </a:spcAft>
              <a:buClr>
                <a:srgbClr val="CC9900"/>
              </a:buClr>
              <a:buSzTx/>
              <a:tabLst/>
            </a:pPr>
            <a:r>
              <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rPr>
              <a:t>提供主流模型性能和功能基准</a:t>
            </a:r>
          </a:p>
        </p:txBody>
      </p:sp>
    </p:spTree>
    <p:extLst>
      <p:ext uri="{BB962C8B-B14F-4D97-AF65-F5344CB8AC3E}">
        <p14:creationId xmlns:p14="http://schemas.microsoft.com/office/powerpoint/2010/main" val="15153784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EE43E42-0F5F-8144-A3DF-E8EDD0648BA6}"/>
              </a:ext>
            </a:extLst>
          </p:cNvPr>
          <p:cNvSpPr>
            <a:spLocks noGrp="1"/>
          </p:cNvSpPr>
          <p:nvPr>
            <p:ph type="title"/>
          </p:nvPr>
        </p:nvSpPr>
        <p:spPr/>
        <p:txBody>
          <a:bodyPr/>
          <a:lstStyle/>
          <a:p>
            <a:r>
              <a:rPr lang="en-US" altLang="zh-CN" dirty="0"/>
              <a:t>Converter</a:t>
            </a:r>
            <a:r>
              <a:rPr lang="zh-CN" altLang="en-US" dirty="0"/>
              <a:t> </a:t>
            </a:r>
            <a:r>
              <a:rPr lang="en-US" altLang="zh-CN" dirty="0"/>
              <a:t>Challenge</a:t>
            </a:r>
            <a:r>
              <a:rPr lang="zh-CN" altLang="en-US" dirty="0"/>
              <a:t> 转换模块挑战</a:t>
            </a:r>
          </a:p>
        </p:txBody>
      </p:sp>
      <p:sp>
        <p:nvSpPr>
          <p:cNvPr id="6" name="内容占位符 5">
            <a:extLst>
              <a:ext uri="{FF2B5EF4-FFF2-40B4-BE49-F238E27FC236}">
                <a16:creationId xmlns:a16="http://schemas.microsoft.com/office/drawing/2014/main" id="{B9AA1024-FF61-AD4A-87F4-5C067193FEE8}"/>
              </a:ext>
            </a:extLst>
          </p:cNvPr>
          <p:cNvSpPr>
            <a:spLocks noGrp="1"/>
          </p:cNvSpPr>
          <p:nvPr>
            <p:ph sz="half" idx="1"/>
          </p:nvPr>
        </p:nvSpPr>
        <p:spPr/>
        <p:txBody>
          <a:bodyPr/>
          <a:lstStyle/>
          <a:p>
            <a:pPr marL="457200" indent="-457200">
              <a:lnSpc>
                <a:spcPct val="150000"/>
              </a:lnSpc>
              <a:buFont typeface="+mj-lt"/>
              <a:buAutoNum type="arabicPeriod"/>
            </a:pPr>
            <a:r>
              <a:rPr lang="en-US" altLang="zh-CN" dirty="0">
                <a:latin typeface="Gill Sans MT" panose="020B0502020104020203" pitchFamily="34" charset="0"/>
              </a:rPr>
              <a:t>AI </a:t>
            </a:r>
            <a:r>
              <a:rPr lang="zh-CN" altLang="en-US" dirty="0">
                <a:latin typeface="Gill Sans MT" panose="020B0502020104020203" pitchFamily="34" charset="0"/>
              </a:rPr>
              <a:t>模型本身包含众多算子，推理引擎需要用有限算子实现不同 </a:t>
            </a:r>
            <a:r>
              <a:rPr lang="en-US" altLang="zh-CN" dirty="0">
                <a:latin typeface="Gill Sans MT" panose="020B0502020104020203" pitchFamily="34" charset="0"/>
              </a:rPr>
              <a:t>AI</a:t>
            </a:r>
            <a:r>
              <a:rPr lang="zh-CN" altLang="en-US" dirty="0">
                <a:latin typeface="Gill Sans MT" panose="020B0502020104020203" pitchFamily="34" charset="0"/>
              </a:rPr>
              <a:t> 框架所需要的算子。</a:t>
            </a:r>
            <a:endParaRPr lang="en-US" altLang="zh-CN" dirty="0">
              <a:latin typeface="Gill Sans MT" panose="020B0502020104020203" pitchFamily="34" charset="0"/>
            </a:endParaRPr>
          </a:p>
          <a:p>
            <a:pPr marL="457200" indent="-457200">
              <a:lnSpc>
                <a:spcPct val="150000"/>
              </a:lnSpc>
              <a:buFont typeface="+mj-lt"/>
              <a:buAutoNum type="arabicPeriod"/>
            </a:pPr>
            <a:r>
              <a:rPr lang="zh-CN" altLang="en-US" dirty="0">
                <a:latin typeface="Gill Sans MT" panose="020B0502020104020203" pitchFamily="34" charset="0"/>
              </a:rPr>
              <a:t>支持不同框架 </a:t>
            </a:r>
            <a:r>
              <a:rPr lang="en-US" altLang="zh-CN" dirty="0">
                <a:latin typeface="Gill Sans MT" panose="020B0502020104020203" pitchFamily="34" charset="0"/>
              </a:rPr>
              <a:t>Tensorflow</a:t>
            </a:r>
            <a:r>
              <a:rPr lang="zh-CN" altLang="en-US" dirty="0">
                <a:latin typeface="Gill Sans MT" panose="020B0502020104020203" pitchFamily="34" charset="0"/>
              </a:rPr>
              <a:t>、</a:t>
            </a:r>
            <a:r>
              <a:rPr lang="en-US" altLang="zh-CN" dirty="0">
                <a:latin typeface="Gill Sans MT" panose="020B0502020104020203" pitchFamily="34" charset="0"/>
              </a:rPr>
              <a:t>PyTorch</a:t>
            </a:r>
            <a:r>
              <a:rPr lang="zh-CN" altLang="en-US" dirty="0">
                <a:latin typeface="Gill Sans MT" panose="020B0502020104020203" pitchFamily="34" charset="0"/>
              </a:rPr>
              <a:t>、</a:t>
            </a:r>
            <a:r>
              <a:rPr lang="en-US" altLang="zh-CN" dirty="0">
                <a:latin typeface="Gill Sans MT" panose="020B0502020104020203" pitchFamily="34" charset="0"/>
              </a:rPr>
              <a:t>MindSpore</a:t>
            </a:r>
            <a:r>
              <a:rPr lang="zh-CN" altLang="en-US" dirty="0">
                <a:latin typeface="Gill Sans MT" panose="020B0502020104020203" pitchFamily="34" charset="0"/>
              </a:rPr>
              <a:t>、</a:t>
            </a:r>
            <a:r>
              <a:rPr lang="en-US" altLang="zh-CN" dirty="0">
                <a:latin typeface="Gill Sans MT" panose="020B0502020104020203" pitchFamily="34" charset="0"/>
              </a:rPr>
              <a:t>ONNX </a:t>
            </a:r>
            <a:r>
              <a:rPr lang="zh-CN" altLang="en-US" dirty="0">
                <a:latin typeface="Gill Sans MT" panose="020B0502020104020203" pitchFamily="34" charset="0"/>
              </a:rPr>
              <a:t>等主流模型文件格式。</a:t>
            </a:r>
            <a:endParaRPr lang="en-US" altLang="zh-CN" dirty="0">
              <a:latin typeface="Gill Sans MT" panose="020B0502020104020203" pitchFamily="34" charset="0"/>
            </a:endParaRPr>
          </a:p>
          <a:p>
            <a:pPr marL="457200" indent="-457200">
              <a:lnSpc>
                <a:spcPct val="150000"/>
              </a:lnSpc>
              <a:buFont typeface="+mj-lt"/>
              <a:buAutoNum type="arabicPeriod"/>
            </a:pPr>
            <a:r>
              <a:rPr lang="zh-CN" altLang="en-US" dirty="0">
                <a:latin typeface="Gill Sans MT" panose="020B0502020104020203" pitchFamily="34" charset="0"/>
              </a:rPr>
              <a:t>支持 </a:t>
            </a:r>
            <a:r>
              <a:rPr lang="en-US" altLang="zh-CN" dirty="0">
                <a:latin typeface="Gill Sans MT" panose="020B0502020104020203" pitchFamily="34" charset="0"/>
              </a:rPr>
              <a:t>CNN / RNN / GAN / Transformer </a:t>
            </a:r>
            <a:r>
              <a:rPr lang="zh-CN" altLang="en-US" dirty="0">
                <a:latin typeface="Gill Sans MT" panose="020B0502020104020203" pitchFamily="34" charset="0"/>
              </a:rPr>
              <a:t>等主流网络结构。</a:t>
            </a:r>
          </a:p>
          <a:p>
            <a:pPr marL="457200" indent="-457200">
              <a:lnSpc>
                <a:spcPct val="150000"/>
              </a:lnSpc>
              <a:buFont typeface="+mj-lt"/>
              <a:buAutoNum type="arabicPeriod"/>
            </a:pPr>
            <a:r>
              <a:rPr lang="zh-CN" altLang="en-US" dirty="0">
                <a:latin typeface="Gill Sans MT" panose="020B0502020104020203" pitchFamily="34" charset="0"/>
              </a:rPr>
              <a:t>支持多输入多输出，任意维度输入输出，支持动态输入，支持带控制流的模型</a:t>
            </a:r>
            <a:r>
              <a:rPr lang="zh-CN" altLang="en-US" dirty="0">
                <a:solidFill>
                  <a:schemeClr val="bg1">
                    <a:lumMod val="75000"/>
                  </a:schemeClr>
                </a:solidFill>
                <a:latin typeface="Gill Sans MT" panose="020B0502020104020203" pitchFamily="34" charset="0"/>
              </a:rPr>
              <a:t>。</a:t>
            </a:r>
            <a:endParaRPr lang="en-US" altLang="zh-CN" dirty="0">
              <a:solidFill>
                <a:schemeClr val="bg1">
                  <a:lumMod val="75000"/>
                </a:schemeClr>
              </a:solidFill>
              <a:latin typeface="Gill Sans MT" panose="020B0502020104020203" pitchFamily="34" charset="0"/>
            </a:endParaRPr>
          </a:p>
          <a:p>
            <a:pPr marL="457200" indent="-457200">
              <a:lnSpc>
                <a:spcPct val="150000"/>
              </a:lnSpc>
              <a:buFont typeface="+mj-lt"/>
              <a:buAutoNum type="arabicPeriod"/>
            </a:pPr>
            <a:endParaRPr lang="en-US" altLang="zh-CN" dirty="0">
              <a:latin typeface="Gill Sans MT" panose="020B0502020104020203" pitchFamily="34" charset="0"/>
            </a:endParaRPr>
          </a:p>
          <a:p>
            <a:pPr marL="457200" indent="-457200">
              <a:lnSpc>
                <a:spcPct val="150000"/>
              </a:lnSpc>
              <a:buFont typeface="+mj-lt"/>
              <a:buAutoNum type="arabicPeriod"/>
            </a:pPr>
            <a:endParaRPr lang="zh-CN" altLang="en-US" dirty="0">
              <a:latin typeface="Gill Sans MT" panose="020B0502020104020203" pitchFamily="34" charset="0"/>
            </a:endParaRPr>
          </a:p>
          <a:p>
            <a:pPr marL="457200" indent="-457200">
              <a:lnSpc>
                <a:spcPct val="150000"/>
              </a:lnSpc>
              <a:buFont typeface="+mj-lt"/>
              <a:buAutoNum type="arabicPeriod"/>
            </a:pPr>
            <a:endParaRPr lang="zh-CN" altLang="en-US" dirty="0"/>
          </a:p>
        </p:txBody>
      </p:sp>
      <p:sp>
        <p:nvSpPr>
          <p:cNvPr id="2" name="矩形标注 1">
            <a:extLst>
              <a:ext uri="{FF2B5EF4-FFF2-40B4-BE49-F238E27FC236}">
                <a16:creationId xmlns:a16="http://schemas.microsoft.com/office/drawing/2014/main" id="{4223E6F7-8AB8-1D4B-9DE2-234AF89FD62C}"/>
              </a:ext>
            </a:extLst>
          </p:cNvPr>
          <p:cNvSpPr/>
          <p:nvPr/>
        </p:nvSpPr>
        <p:spPr bwMode="auto">
          <a:xfrm>
            <a:off x="5810349" y="3717032"/>
            <a:ext cx="3888432" cy="1118659"/>
          </a:xfrm>
          <a:prstGeom prst="wedgeRectCallout">
            <a:avLst>
              <a:gd name="adj1" fmla="val -31148"/>
              <a:gd name="adj2" fmla="val -89866"/>
            </a:avLst>
          </a:prstGeom>
          <a:solidFill>
            <a:srgbClr val="FFC000"/>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
                <a:srgbClr val="CC9900"/>
              </a:buClr>
              <a:buSzTx/>
              <a:tabLst/>
            </a:pPr>
            <a:r>
              <a:rPr lang="zh-CN" altLang="en-US" sz="2000" b="1" dirty="0">
                <a:solidFill>
                  <a:schemeClr val="bg1"/>
                </a:solidFill>
                <a:latin typeface="Gill Sans MT" panose="020B0502020104020203" pitchFamily="34" charset="0"/>
                <a:ea typeface="Microsoft YaHei" panose="020B0503020204020204" pitchFamily="34" charset="-122"/>
              </a:rPr>
              <a:t>支持可扩展性和</a:t>
            </a:r>
            <a:r>
              <a:rPr lang="en-US" altLang="zh-CN" sz="2000" b="1" dirty="0">
                <a:solidFill>
                  <a:schemeClr val="bg1"/>
                </a:solidFill>
                <a:latin typeface="Gill Sans MT" panose="020B0502020104020203" pitchFamily="34" charset="0"/>
                <a:ea typeface="Microsoft YaHei" panose="020B0503020204020204" pitchFamily="34" charset="-122"/>
              </a:rPr>
              <a:t>AI</a:t>
            </a:r>
            <a:r>
              <a:rPr lang="zh-CN" altLang="en-US" sz="2000" b="1" dirty="0">
                <a:solidFill>
                  <a:schemeClr val="bg1"/>
                </a:solidFill>
                <a:latin typeface="Gill Sans MT" panose="020B0502020104020203" pitchFamily="34" charset="0"/>
                <a:ea typeface="Microsoft YaHei" panose="020B0503020204020204" pitchFamily="34" charset="-122"/>
              </a:rPr>
              <a:t>特性</a:t>
            </a:r>
            <a:endParaRPr lang="en-US" altLang="zh-CN" sz="2000" b="1" dirty="0">
              <a:solidFill>
                <a:schemeClr val="bg1"/>
              </a:solidFill>
              <a:latin typeface="Gill Sans MT" panose="020B0502020104020203" pitchFamily="34" charset="0"/>
              <a:ea typeface="Microsoft YaHei" panose="020B0503020204020204" pitchFamily="34" charset="-122"/>
            </a:endParaRPr>
          </a:p>
          <a:p>
            <a:pPr marL="0" marR="0" indent="0" algn="ctr" defTabSz="914400" rtl="0" eaLnBrk="1" fontAlgn="base" latinLnBrk="0" hangingPunct="1">
              <a:lnSpc>
                <a:spcPct val="150000"/>
              </a:lnSpc>
              <a:spcBef>
                <a:spcPct val="0"/>
              </a:spcBef>
              <a:spcAft>
                <a:spcPct val="0"/>
              </a:spcAft>
              <a:buClr>
                <a:srgbClr val="CC9900"/>
              </a:buClr>
              <a:buSzTx/>
              <a:tabLst/>
            </a:pPr>
            <a:r>
              <a:rPr lang="zh-CN" altLang="en-US" sz="2000" b="1" dirty="0">
                <a:solidFill>
                  <a:schemeClr val="bg1"/>
                </a:solidFill>
                <a:latin typeface="Gill Sans MT" panose="020B0502020104020203" pitchFamily="34" charset="0"/>
                <a:ea typeface="Microsoft YaHei" panose="020B0503020204020204" pitchFamily="34" charset="-122"/>
              </a:rPr>
              <a:t>对不同任务、大量集成测试验证</a:t>
            </a:r>
            <a:endPar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238746368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lnSpc>
                <a:spcPct val="130000"/>
              </a:lnSpc>
            </a:pPr>
            <a:r>
              <a:rPr lang="zh-CN" altLang="en-US" sz="9600" dirty="0">
                <a:solidFill>
                  <a:srgbClr val="C00000"/>
                </a:solidFill>
              </a:rPr>
              <a:t>优化模块</a:t>
            </a:r>
            <a:endParaRPr lang="en-US" altLang="zh-CN" sz="9600" dirty="0">
              <a:solidFill>
                <a:srgbClr val="C00000"/>
              </a:solidFill>
            </a:endParaRPr>
          </a:p>
          <a:p>
            <a:pPr algn="ctr">
              <a:lnSpc>
                <a:spcPct val="130000"/>
              </a:lnSpc>
            </a:pPr>
            <a:r>
              <a:rPr lang="zh-CN" altLang="en-US"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挑战与目标</a:t>
            </a:r>
            <a:endParaRPr kumimoji="1" lang="zh-CN" altLang="en-US"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26377051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9702073-7081-F241-B011-FE2CDD09310E}"/>
              </a:ext>
            </a:extLst>
          </p:cNvPr>
          <p:cNvSpPr>
            <a:spLocks noGrp="1"/>
          </p:cNvSpPr>
          <p:nvPr>
            <p:ph type="title"/>
          </p:nvPr>
        </p:nvSpPr>
        <p:spPr/>
        <p:txBody>
          <a:bodyPr/>
          <a:lstStyle/>
          <a:p>
            <a:r>
              <a:rPr lang="en-US" altLang="zh-CN" dirty="0"/>
              <a:t>Optimizer</a:t>
            </a:r>
            <a:r>
              <a:rPr lang="zh-CN" altLang="en-US" dirty="0"/>
              <a:t> </a:t>
            </a:r>
            <a:r>
              <a:rPr lang="en-US" altLang="zh-CN" dirty="0"/>
              <a:t>Challenge</a:t>
            </a:r>
            <a:r>
              <a:rPr lang="zh-CN" altLang="en-US" dirty="0"/>
              <a:t> 优化模块挑战</a:t>
            </a:r>
          </a:p>
        </p:txBody>
      </p:sp>
      <p:sp>
        <p:nvSpPr>
          <p:cNvPr id="6" name="内容占位符 5">
            <a:extLst>
              <a:ext uri="{FF2B5EF4-FFF2-40B4-BE49-F238E27FC236}">
                <a16:creationId xmlns:a16="http://schemas.microsoft.com/office/drawing/2014/main" id="{D6E33219-0D41-2B42-9187-0FD10E15F22B}"/>
              </a:ext>
            </a:extLst>
          </p:cNvPr>
          <p:cNvSpPr>
            <a:spLocks noGrp="1"/>
          </p:cNvSpPr>
          <p:nvPr>
            <p:ph sz="half" idx="1"/>
          </p:nvPr>
        </p:nvSpPr>
        <p:spPr/>
        <p:txBody>
          <a:bodyPr/>
          <a:lstStyle/>
          <a:p>
            <a:pPr>
              <a:lnSpc>
                <a:spcPct val="150000"/>
              </a:lnSpc>
            </a:pPr>
            <a:r>
              <a:rPr lang="zh-CN" altLang="en-US" b="1" dirty="0">
                <a:latin typeface="Gill Sans MT" panose="020B0502020104020203" pitchFamily="34" charset="0"/>
              </a:rPr>
              <a:t>结构冗余</a:t>
            </a:r>
            <a:r>
              <a:rPr lang="zh-CN" altLang="en-US" dirty="0">
                <a:latin typeface="Gill Sans MT" panose="020B0502020104020203" pitchFamily="34" charset="0"/>
              </a:rPr>
              <a:t>：深度学习网络模型结构中的无效计算节点、重复的计算子图、相同的结构模块，可以在保留相同计算图语义情况下无损去除的冗余类型；</a:t>
            </a:r>
          </a:p>
          <a:p>
            <a:pPr>
              <a:lnSpc>
                <a:spcPct val="150000"/>
              </a:lnSpc>
            </a:pPr>
            <a:r>
              <a:rPr lang="zh-CN" altLang="en-US" b="1" dirty="0">
                <a:latin typeface="Gill Sans MT" panose="020B0502020104020203" pitchFamily="34" charset="0"/>
              </a:rPr>
              <a:t>精度冗余</a:t>
            </a:r>
            <a:r>
              <a:rPr lang="zh-CN" altLang="en-US" dirty="0">
                <a:latin typeface="Gill Sans MT" panose="020B0502020104020203" pitchFamily="34" charset="0"/>
              </a:rPr>
              <a:t>：推理引擎数据单元是张量，一般为</a:t>
            </a:r>
            <a:r>
              <a:rPr lang="en-US" altLang="zh-CN" dirty="0">
                <a:latin typeface="Gill Sans MT" panose="020B0502020104020203" pitchFamily="34" charset="0"/>
              </a:rPr>
              <a:t>FP32</a:t>
            </a:r>
            <a:r>
              <a:rPr lang="zh-CN" altLang="en-US" dirty="0">
                <a:latin typeface="Gill Sans MT" panose="020B0502020104020203" pitchFamily="34" charset="0"/>
              </a:rPr>
              <a:t>浮点数，</a:t>
            </a:r>
            <a:r>
              <a:rPr lang="en-US" altLang="zh-CN" dirty="0">
                <a:latin typeface="Gill Sans MT" panose="020B0502020104020203" pitchFamily="34" charset="0"/>
              </a:rPr>
              <a:t>FP32</a:t>
            </a:r>
            <a:r>
              <a:rPr lang="zh-CN" altLang="en-US" dirty="0">
                <a:latin typeface="Gill Sans MT" panose="020B0502020104020203" pitchFamily="34" charset="0"/>
              </a:rPr>
              <a:t>表示的特征范围在某些场景存在冗余，可压缩到 </a:t>
            </a:r>
            <a:r>
              <a:rPr lang="en-US" altLang="zh-CN" dirty="0">
                <a:latin typeface="Gill Sans MT" panose="020B0502020104020203" pitchFamily="34" charset="0"/>
              </a:rPr>
              <a:t>FP16/INT8</a:t>
            </a:r>
            <a:r>
              <a:rPr lang="zh-CN" altLang="en-US" dirty="0">
                <a:latin typeface="Gill Sans MT" panose="020B0502020104020203" pitchFamily="34" charset="0"/>
              </a:rPr>
              <a:t> 甚至更低；数据中可能存大量</a:t>
            </a:r>
            <a:r>
              <a:rPr lang="en-US" altLang="zh-CN" dirty="0">
                <a:latin typeface="Gill Sans MT" panose="020B0502020104020203" pitchFamily="34" charset="0"/>
              </a:rPr>
              <a:t>0</a:t>
            </a:r>
            <a:r>
              <a:rPr lang="zh-CN" altLang="en-US" dirty="0">
                <a:latin typeface="Gill Sans MT" panose="020B0502020104020203" pitchFamily="34" charset="0"/>
              </a:rPr>
              <a:t>或者重复数据。</a:t>
            </a:r>
          </a:p>
          <a:p>
            <a:pPr>
              <a:lnSpc>
                <a:spcPct val="150000"/>
              </a:lnSpc>
            </a:pPr>
            <a:r>
              <a:rPr lang="zh-CN" altLang="en-US" b="1" dirty="0">
                <a:latin typeface="Gill Sans MT" panose="020B0502020104020203" pitchFamily="34" charset="0"/>
              </a:rPr>
              <a:t>算法冗余</a:t>
            </a:r>
            <a:r>
              <a:rPr lang="zh-CN" altLang="en-US" dirty="0">
                <a:latin typeface="Gill Sans MT" panose="020B0502020104020203" pitchFamily="34" charset="0"/>
              </a:rPr>
              <a:t>：算子或者</a:t>
            </a:r>
            <a:r>
              <a:rPr lang="en-US" altLang="zh-CN" dirty="0">
                <a:latin typeface="Gill Sans MT" panose="020B0502020104020203" pitchFamily="34" charset="0"/>
              </a:rPr>
              <a:t>Kernel</a:t>
            </a:r>
            <a:r>
              <a:rPr lang="zh-CN" altLang="en-US" dirty="0">
                <a:latin typeface="Gill Sans MT" panose="020B0502020104020203" pitchFamily="34" charset="0"/>
              </a:rPr>
              <a:t>层面的实现算法本身存在计算冗余，比如均值模糊的滑窗与拉普拉斯的滑窗实现方式相同。</a:t>
            </a:r>
            <a:endParaRPr lang="en-US" altLang="zh-CN" dirty="0">
              <a:latin typeface="Gill Sans MT" panose="020B0502020104020203" pitchFamily="34" charset="0"/>
            </a:endParaRPr>
          </a:p>
          <a:p>
            <a:pPr>
              <a:lnSpc>
                <a:spcPct val="150000"/>
              </a:lnSpc>
            </a:pPr>
            <a:r>
              <a:rPr lang="zh-CN" altLang="en-US" b="1" dirty="0">
                <a:latin typeface="Gill Sans MT" panose="020B0502020104020203" pitchFamily="34" charset="0"/>
              </a:rPr>
              <a:t>读写冗余</a:t>
            </a:r>
            <a:r>
              <a:rPr lang="zh-CN" altLang="en-US" dirty="0">
                <a:latin typeface="Gill Sans MT" panose="020B0502020104020203" pitchFamily="34" charset="0"/>
              </a:rPr>
              <a:t>：在一些计算场景重复读写内存，或者内存访问不连续导致不能充分利用硬件缓存，产生多余的内存传输。</a:t>
            </a:r>
          </a:p>
          <a:p>
            <a:pPr>
              <a:lnSpc>
                <a:spcPct val="150000"/>
              </a:lnSpc>
            </a:pPr>
            <a:endParaRPr lang="zh-CN" altLang="en-US" dirty="0">
              <a:latin typeface="Gill Sans MT" panose="020B0502020104020203" pitchFamily="34" charset="0"/>
            </a:endParaRPr>
          </a:p>
        </p:txBody>
      </p:sp>
    </p:spTree>
    <p:extLst>
      <p:ext uri="{BB962C8B-B14F-4D97-AF65-F5344CB8AC3E}">
        <p14:creationId xmlns:p14="http://schemas.microsoft.com/office/powerpoint/2010/main" val="170827073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9702073-7081-F241-B011-FE2CDD09310E}"/>
              </a:ext>
            </a:extLst>
          </p:cNvPr>
          <p:cNvSpPr>
            <a:spLocks noGrp="1"/>
          </p:cNvSpPr>
          <p:nvPr>
            <p:ph type="title"/>
          </p:nvPr>
        </p:nvSpPr>
        <p:spPr/>
        <p:txBody>
          <a:bodyPr/>
          <a:lstStyle/>
          <a:p>
            <a:r>
              <a:rPr lang="en-US" altLang="zh-CN" dirty="0"/>
              <a:t>Optimizer</a:t>
            </a:r>
            <a:r>
              <a:rPr lang="zh-CN" altLang="en-US" dirty="0"/>
              <a:t> </a:t>
            </a:r>
            <a:r>
              <a:rPr lang="en-US" altLang="zh-CN" dirty="0"/>
              <a:t>Challenge</a:t>
            </a:r>
            <a:r>
              <a:rPr lang="zh-CN" altLang="en-US" dirty="0"/>
              <a:t> 优化模块挑战</a:t>
            </a:r>
          </a:p>
        </p:txBody>
      </p:sp>
      <p:sp>
        <p:nvSpPr>
          <p:cNvPr id="6" name="内容占位符 5">
            <a:extLst>
              <a:ext uri="{FF2B5EF4-FFF2-40B4-BE49-F238E27FC236}">
                <a16:creationId xmlns:a16="http://schemas.microsoft.com/office/drawing/2014/main" id="{D6E33219-0D41-2B42-9187-0FD10E15F22B}"/>
              </a:ext>
            </a:extLst>
          </p:cNvPr>
          <p:cNvSpPr>
            <a:spLocks noGrp="1"/>
          </p:cNvSpPr>
          <p:nvPr>
            <p:ph sz="half" idx="1"/>
          </p:nvPr>
        </p:nvSpPr>
        <p:spPr/>
        <p:txBody>
          <a:bodyPr/>
          <a:lstStyle/>
          <a:p>
            <a:pPr>
              <a:lnSpc>
                <a:spcPct val="150000"/>
              </a:lnSpc>
            </a:pPr>
            <a:r>
              <a:rPr lang="zh-CN" altLang="en-US" b="1" dirty="0">
                <a:latin typeface="Gill Sans MT" panose="020B0502020104020203" pitchFamily="34" charset="0"/>
              </a:rPr>
              <a:t>结构冗余</a:t>
            </a:r>
            <a:r>
              <a:rPr lang="zh-CN" altLang="en-US" dirty="0">
                <a:latin typeface="Gill Sans MT" panose="020B0502020104020203" pitchFamily="34" charset="0"/>
              </a:rPr>
              <a:t>：深度学习网络模型结构中的无效计算节点、重复的计算子图、相同的结构模块，可以在保留相同计算图语义情况下无损去除的冗余类型；</a:t>
            </a:r>
          </a:p>
          <a:p>
            <a:pPr>
              <a:lnSpc>
                <a:spcPct val="150000"/>
              </a:lnSpc>
            </a:pPr>
            <a:r>
              <a:rPr lang="zh-CN" altLang="en-US" b="1" dirty="0">
                <a:solidFill>
                  <a:schemeClr val="bg1">
                    <a:lumMod val="75000"/>
                  </a:schemeClr>
                </a:solidFill>
                <a:latin typeface="Gill Sans MT" panose="020B0502020104020203" pitchFamily="34" charset="0"/>
              </a:rPr>
              <a:t>精度冗余</a:t>
            </a:r>
            <a:r>
              <a:rPr lang="zh-CN" altLang="en-US" dirty="0">
                <a:solidFill>
                  <a:schemeClr val="bg1">
                    <a:lumMod val="75000"/>
                  </a:schemeClr>
                </a:solidFill>
                <a:latin typeface="Gill Sans MT" panose="020B0502020104020203" pitchFamily="34" charset="0"/>
              </a:rPr>
              <a:t>：推理引擎数据单元是张量，一般为</a:t>
            </a:r>
            <a:r>
              <a:rPr lang="en-US" altLang="zh-CN" dirty="0">
                <a:solidFill>
                  <a:schemeClr val="bg1">
                    <a:lumMod val="75000"/>
                  </a:schemeClr>
                </a:solidFill>
                <a:latin typeface="Gill Sans MT" panose="020B0502020104020203" pitchFamily="34" charset="0"/>
              </a:rPr>
              <a:t>FP32</a:t>
            </a:r>
            <a:r>
              <a:rPr lang="zh-CN" altLang="en-US" dirty="0">
                <a:solidFill>
                  <a:schemeClr val="bg1">
                    <a:lumMod val="75000"/>
                  </a:schemeClr>
                </a:solidFill>
                <a:latin typeface="Gill Sans MT" panose="020B0502020104020203" pitchFamily="34" charset="0"/>
              </a:rPr>
              <a:t>浮点数，</a:t>
            </a:r>
            <a:r>
              <a:rPr lang="en-US" altLang="zh-CN" dirty="0">
                <a:solidFill>
                  <a:schemeClr val="bg1">
                    <a:lumMod val="75000"/>
                  </a:schemeClr>
                </a:solidFill>
                <a:latin typeface="Gill Sans MT" panose="020B0502020104020203" pitchFamily="34" charset="0"/>
              </a:rPr>
              <a:t>FP32</a:t>
            </a:r>
            <a:r>
              <a:rPr lang="zh-CN" altLang="en-US" dirty="0">
                <a:solidFill>
                  <a:schemeClr val="bg1">
                    <a:lumMod val="75000"/>
                  </a:schemeClr>
                </a:solidFill>
                <a:latin typeface="Gill Sans MT" panose="020B0502020104020203" pitchFamily="34" charset="0"/>
              </a:rPr>
              <a:t>表示的特征范围在某些场景存在冗余，可压缩到 </a:t>
            </a:r>
            <a:r>
              <a:rPr lang="en-US" altLang="zh-CN" dirty="0">
                <a:solidFill>
                  <a:schemeClr val="bg1">
                    <a:lumMod val="75000"/>
                  </a:schemeClr>
                </a:solidFill>
                <a:latin typeface="Gill Sans MT" panose="020B0502020104020203" pitchFamily="34" charset="0"/>
              </a:rPr>
              <a:t>FP16/INT8</a:t>
            </a:r>
            <a:r>
              <a:rPr lang="zh-CN" altLang="en-US" dirty="0">
                <a:solidFill>
                  <a:schemeClr val="bg1">
                    <a:lumMod val="75000"/>
                  </a:schemeClr>
                </a:solidFill>
                <a:latin typeface="Gill Sans MT" panose="020B0502020104020203" pitchFamily="34" charset="0"/>
              </a:rPr>
              <a:t> 甚至更低；数据中可能存大量</a:t>
            </a:r>
            <a:r>
              <a:rPr lang="en-US" altLang="zh-CN" dirty="0">
                <a:solidFill>
                  <a:schemeClr val="bg1">
                    <a:lumMod val="75000"/>
                  </a:schemeClr>
                </a:solidFill>
                <a:latin typeface="Gill Sans MT" panose="020B0502020104020203" pitchFamily="34" charset="0"/>
              </a:rPr>
              <a:t>0</a:t>
            </a:r>
            <a:r>
              <a:rPr lang="zh-CN" altLang="en-US" dirty="0">
                <a:solidFill>
                  <a:schemeClr val="bg1">
                    <a:lumMod val="75000"/>
                  </a:schemeClr>
                </a:solidFill>
                <a:latin typeface="Gill Sans MT" panose="020B0502020104020203" pitchFamily="34" charset="0"/>
              </a:rPr>
              <a:t>或者重复数据。</a:t>
            </a:r>
          </a:p>
          <a:p>
            <a:pPr>
              <a:lnSpc>
                <a:spcPct val="150000"/>
              </a:lnSpc>
            </a:pPr>
            <a:r>
              <a:rPr lang="zh-CN" altLang="en-US" b="1" dirty="0">
                <a:solidFill>
                  <a:schemeClr val="bg1">
                    <a:lumMod val="75000"/>
                  </a:schemeClr>
                </a:solidFill>
                <a:latin typeface="Gill Sans MT" panose="020B0502020104020203" pitchFamily="34" charset="0"/>
              </a:rPr>
              <a:t>算法冗余</a:t>
            </a:r>
            <a:r>
              <a:rPr lang="zh-CN" altLang="en-US" dirty="0">
                <a:solidFill>
                  <a:schemeClr val="bg1">
                    <a:lumMod val="75000"/>
                  </a:schemeClr>
                </a:solidFill>
                <a:latin typeface="Gill Sans MT" panose="020B0502020104020203" pitchFamily="34" charset="0"/>
              </a:rPr>
              <a:t>：算子或者</a:t>
            </a:r>
            <a:r>
              <a:rPr lang="en-US" altLang="zh-CN" dirty="0">
                <a:solidFill>
                  <a:schemeClr val="bg1">
                    <a:lumMod val="75000"/>
                  </a:schemeClr>
                </a:solidFill>
                <a:latin typeface="Gill Sans MT" panose="020B0502020104020203" pitchFamily="34" charset="0"/>
              </a:rPr>
              <a:t>Kernel</a:t>
            </a:r>
            <a:r>
              <a:rPr lang="zh-CN" altLang="en-US" dirty="0">
                <a:solidFill>
                  <a:schemeClr val="bg1">
                    <a:lumMod val="75000"/>
                  </a:schemeClr>
                </a:solidFill>
                <a:latin typeface="Gill Sans MT" panose="020B0502020104020203" pitchFamily="34" charset="0"/>
              </a:rPr>
              <a:t>层面的实现算法本身存在计算冗余，比如均值模糊的滑窗与拉普拉斯的滑窗实现方式相同。</a:t>
            </a:r>
            <a:endParaRPr lang="en-US" altLang="zh-CN" dirty="0">
              <a:solidFill>
                <a:schemeClr val="bg1">
                  <a:lumMod val="75000"/>
                </a:schemeClr>
              </a:solidFill>
              <a:latin typeface="Gill Sans MT" panose="020B0502020104020203" pitchFamily="34" charset="0"/>
            </a:endParaRPr>
          </a:p>
          <a:p>
            <a:pPr>
              <a:lnSpc>
                <a:spcPct val="150000"/>
              </a:lnSpc>
            </a:pPr>
            <a:r>
              <a:rPr lang="zh-CN" altLang="en-US" b="1" dirty="0">
                <a:solidFill>
                  <a:schemeClr val="bg1">
                    <a:lumMod val="75000"/>
                  </a:schemeClr>
                </a:solidFill>
                <a:latin typeface="Gill Sans MT" panose="020B0502020104020203" pitchFamily="34" charset="0"/>
              </a:rPr>
              <a:t>读写冗余</a:t>
            </a:r>
            <a:r>
              <a:rPr lang="zh-CN" altLang="en-US" dirty="0">
                <a:solidFill>
                  <a:schemeClr val="bg1">
                    <a:lumMod val="75000"/>
                  </a:schemeClr>
                </a:solidFill>
                <a:latin typeface="Gill Sans MT" panose="020B0502020104020203" pitchFamily="34" charset="0"/>
              </a:rPr>
              <a:t>：在一些计算场景重复读写内存，或者内存访问不连续导致不能充分利用硬件缓存，产生多余的内存传输。</a:t>
            </a:r>
          </a:p>
        </p:txBody>
      </p:sp>
      <p:sp>
        <p:nvSpPr>
          <p:cNvPr id="4" name="矩形标注 3">
            <a:extLst>
              <a:ext uri="{FF2B5EF4-FFF2-40B4-BE49-F238E27FC236}">
                <a16:creationId xmlns:a16="http://schemas.microsoft.com/office/drawing/2014/main" id="{36D00921-DBF0-D148-A8F0-703F48F0CE22}"/>
              </a:ext>
            </a:extLst>
          </p:cNvPr>
          <p:cNvSpPr/>
          <p:nvPr/>
        </p:nvSpPr>
        <p:spPr bwMode="auto">
          <a:xfrm>
            <a:off x="6674445" y="2492896"/>
            <a:ext cx="3888432" cy="1118659"/>
          </a:xfrm>
          <a:prstGeom prst="wedgeRectCallout">
            <a:avLst>
              <a:gd name="adj1" fmla="val -31148"/>
              <a:gd name="adj2" fmla="val -89866"/>
            </a:avLst>
          </a:prstGeom>
          <a:solidFill>
            <a:srgbClr val="FFC000"/>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
                <a:srgbClr val="CC9900"/>
              </a:buClr>
              <a:buSzTx/>
              <a:tabLst/>
            </a:pPr>
            <a:r>
              <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rPr>
              <a:t>计算图优化</a:t>
            </a:r>
            <a:endParaRPr kumimoji="0" lang="en-US" altLang="zh-CN"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endParaRPr>
          </a:p>
          <a:p>
            <a:pPr marL="0" marR="0" indent="0" algn="ctr" defTabSz="914400" rtl="0" eaLnBrk="1" fontAlgn="base" latinLnBrk="0" hangingPunct="1">
              <a:lnSpc>
                <a:spcPct val="150000"/>
              </a:lnSpc>
              <a:spcBef>
                <a:spcPct val="0"/>
              </a:spcBef>
              <a:spcAft>
                <a:spcPct val="0"/>
              </a:spcAft>
              <a:buClr>
                <a:srgbClr val="CC9900"/>
              </a:buClr>
              <a:buSzTx/>
              <a:tabLst/>
            </a:pPr>
            <a:r>
              <a:rPr lang="zh-CN" altLang="en-US" sz="2000" b="1" dirty="0">
                <a:solidFill>
                  <a:schemeClr val="bg1"/>
                </a:solidFill>
                <a:latin typeface="Gill Sans MT" panose="020B0502020104020203" pitchFamily="34" charset="0"/>
                <a:ea typeface="Microsoft YaHei" panose="020B0503020204020204" pitchFamily="34" charset="-122"/>
              </a:rPr>
              <a:t>算子融合、算子替换、常量折叠</a:t>
            </a:r>
            <a:endPar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373401696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9702073-7081-F241-B011-FE2CDD09310E}"/>
              </a:ext>
            </a:extLst>
          </p:cNvPr>
          <p:cNvSpPr>
            <a:spLocks noGrp="1"/>
          </p:cNvSpPr>
          <p:nvPr>
            <p:ph type="title"/>
          </p:nvPr>
        </p:nvSpPr>
        <p:spPr/>
        <p:txBody>
          <a:bodyPr/>
          <a:lstStyle/>
          <a:p>
            <a:r>
              <a:rPr lang="en-US" altLang="zh-CN" dirty="0"/>
              <a:t>Optimizer</a:t>
            </a:r>
            <a:r>
              <a:rPr lang="zh-CN" altLang="en-US" dirty="0"/>
              <a:t> </a:t>
            </a:r>
            <a:r>
              <a:rPr lang="en-US" altLang="zh-CN" dirty="0"/>
              <a:t>Challenge</a:t>
            </a:r>
            <a:r>
              <a:rPr lang="zh-CN" altLang="en-US" dirty="0"/>
              <a:t> 优化模块挑战</a:t>
            </a:r>
          </a:p>
        </p:txBody>
      </p:sp>
      <p:sp>
        <p:nvSpPr>
          <p:cNvPr id="6" name="内容占位符 5">
            <a:extLst>
              <a:ext uri="{FF2B5EF4-FFF2-40B4-BE49-F238E27FC236}">
                <a16:creationId xmlns:a16="http://schemas.microsoft.com/office/drawing/2014/main" id="{D6E33219-0D41-2B42-9187-0FD10E15F22B}"/>
              </a:ext>
            </a:extLst>
          </p:cNvPr>
          <p:cNvSpPr>
            <a:spLocks noGrp="1"/>
          </p:cNvSpPr>
          <p:nvPr>
            <p:ph sz="half" idx="1"/>
          </p:nvPr>
        </p:nvSpPr>
        <p:spPr/>
        <p:txBody>
          <a:bodyPr/>
          <a:lstStyle/>
          <a:p>
            <a:pPr>
              <a:lnSpc>
                <a:spcPct val="150000"/>
              </a:lnSpc>
            </a:pPr>
            <a:r>
              <a:rPr lang="zh-CN" altLang="en-US" b="1" dirty="0">
                <a:solidFill>
                  <a:schemeClr val="bg1">
                    <a:lumMod val="75000"/>
                  </a:schemeClr>
                </a:solidFill>
                <a:latin typeface="Gill Sans MT" panose="020B0502020104020203" pitchFamily="34" charset="0"/>
              </a:rPr>
              <a:t>结构冗余</a:t>
            </a:r>
            <a:r>
              <a:rPr lang="zh-CN" altLang="en-US" dirty="0">
                <a:solidFill>
                  <a:schemeClr val="bg1">
                    <a:lumMod val="75000"/>
                  </a:schemeClr>
                </a:solidFill>
                <a:latin typeface="Gill Sans MT" panose="020B0502020104020203" pitchFamily="34" charset="0"/>
              </a:rPr>
              <a:t>：深度学习网络模型结构中的无效计算节点、重复的计算子图、相同的结构模块，可以在保留相同计算图语义情况下无损去除的冗余类型；</a:t>
            </a:r>
          </a:p>
          <a:p>
            <a:pPr>
              <a:lnSpc>
                <a:spcPct val="150000"/>
              </a:lnSpc>
            </a:pPr>
            <a:r>
              <a:rPr lang="zh-CN" altLang="en-US" b="1" dirty="0">
                <a:latin typeface="Gill Sans MT" panose="020B0502020104020203" pitchFamily="34" charset="0"/>
              </a:rPr>
              <a:t>精度冗余</a:t>
            </a:r>
            <a:r>
              <a:rPr lang="zh-CN" altLang="en-US" dirty="0">
                <a:latin typeface="Gill Sans MT" panose="020B0502020104020203" pitchFamily="34" charset="0"/>
              </a:rPr>
              <a:t>：推理引擎数据单元是张量，一般为</a:t>
            </a:r>
            <a:r>
              <a:rPr lang="en-US" altLang="zh-CN" dirty="0">
                <a:latin typeface="Gill Sans MT" panose="020B0502020104020203" pitchFamily="34" charset="0"/>
              </a:rPr>
              <a:t>FP32</a:t>
            </a:r>
            <a:r>
              <a:rPr lang="zh-CN" altLang="en-US" dirty="0">
                <a:latin typeface="Gill Sans MT" panose="020B0502020104020203" pitchFamily="34" charset="0"/>
              </a:rPr>
              <a:t>浮点数，</a:t>
            </a:r>
            <a:r>
              <a:rPr lang="en-US" altLang="zh-CN" dirty="0">
                <a:latin typeface="Gill Sans MT" panose="020B0502020104020203" pitchFamily="34" charset="0"/>
              </a:rPr>
              <a:t>FP32</a:t>
            </a:r>
            <a:r>
              <a:rPr lang="zh-CN" altLang="en-US" dirty="0">
                <a:latin typeface="Gill Sans MT" panose="020B0502020104020203" pitchFamily="34" charset="0"/>
              </a:rPr>
              <a:t>表示的特征范围在某些场景存在冗余，可压缩到 </a:t>
            </a:r>
            <a:r>
              <a:rPr lang="en-US" altLang="zh-CN" dirty="0">
                <a:latin typeface="Gill Sans MT" panose="020B0502020104020203" pitchFamily="34" charset="0"/>
              </a:rPr>
              <a:t>FP16/INT8</a:t>
            </a:r>
            <a:r>
              <a:rPr lang="zh-CN" altLang="en-US" dirty="0">
                <a:latin typeface="Gill Sans MT" panose="020B0502020104020203" pitchFamily="34" charset="0"/>
              </a:rPr>
              <a:t> 甚至更低；数据中可能存大量</a:t>
            </a:r>
            <a:r>
              <a:rPr lang="en-US" altLang="zh-CN" dirty="0">
                <a:latin typeface="Gill Sans MT" panose="020B0502020104020203" pitchFamily="34" charset="0"/>
              </a:rPr>
              <a:t>0</a:t>
            </a:r>
            <a:r>
              <a:rPr lang="zh-CN" altLang="en-US" dirty="0">
                <a:latin typeface="Gill Sans MT" panose="020B0502020104020203" pitchFamily="34" charset="0"/>
              </a:rPr>
              <a:t>或者重复数据。</a:t>
            </a:r>
          </a:p>
          <a:p>
            <a:pPr>
              <a:lnSpc>
                <a:spcPct val="150000"/>
              </a:lnSpc>
            </a:pPr>
            <a:r>
              <a:rPr lang="zh-CN" altLang="en-US" b="1" dirty="0">
                <a:solidFill>
                  <a:schemeClr val="bg1">
                    <a:lumMod val="75000"/>
                  </a:schemeClr>
                </a:solidFill>
                <a:latin typeface="Gill Sans MT" panose="020B0502020104020203" pitchFamily="34" charset="0"/>
              </a:rPr>
              <a:t>算法冗余</a:t>
            </a:r>
            <a:r>
              <a:rPr lang="zh-CN" altLang="en-US" dirty="0">
                <a:solidFill>
                  <a:schemeClr val="bg1">
                    <a:lumMod val="75000"/>
                  </a:schemeClr>
                </a:solidFill>
                <a:latin typeface="Gill Sans MT" panose="020B0502020104020203" pitchFamily="34" charset="0"/>
              </a:rPr>
              <a:t>：算子或者</a:t>
            </a:r>
            <a:r>
              <a:rPr lang="en-US" altLang="zh-CN" dirty="0">
                <a:solidFill>
                  <a:schemeClr val="bg1">
                    <a:lumMod val="75000"/>
                  </a:schemeClr>
                </a:solidFill>
                <a:latin typeface="Gill Sans MT" panose="020B0502020104020203" pitchFamily="34" charset="0"/>
              </a:rPr>
              <a:t>Kernel</a:t>
            </a:r>
            <a:r>
              <a:rPr lang="zh-CN" altLang="en-US" dirty="0">
                <a:solidFill>
                  <a:schemeClr val="bg1">
                    <a:lumMod val="75000"/>
                  </a:schemeClr>
                </a:solidFill>
                <a:latin typeface="Gill Sans MT" panose="020B0502020104020203" pitchFamily="34" charset="0"/>
              </a:rPr>
              <a:t>层面的实现算法本身存在计算冗余，比如均值模糊的滑窗与拉普拉斯的滑窗实现方式相同。</a:t>
            </a:r>
            <a:endParaRPr lang="en-US" altLang="zh-CN" dirty="0">
              <a:solidFill>
                <a:schemeClr val="bg1">
                  <a:lumMod val="75000"/>
                </a:schemeClr>
              </a:solidFill>
              <a:latin typeface="Gill Sans MT" panose="020B0502020104020203" pitchFamily="34" charset="0"/>
            </a:endParaRPr>
          </a:p>
          <a:p>
            <a:pPr>
              <a:lnSpc>
                <a:spcPct val="150000"/>
              </a:lnSpc>
            </a:pPr>
            <a:r>
              <a:rPr lang="zh-CN" altLang="en-US" b="1" dirty="0">
                <a:solidFill>
                  <a:schemeClr val="bg1">
                    <a:lumMod val="75000"/>
                  </a:schemeClr>
                </a:solidFill>
                <a:latin typeface="Gill Sans MT" panose="020B0502020104020203" pitchFamily="34" charset="0"/>
              </a:rPr>
              <a:t>读写冗余</a:t>
            </a:r>
            <a:r>
              <a:rPr lang="zh-CN" altLang="en-US" dirty="0">
                <a:solidFill>
                  <a:schemeClr val="bg1">
                    <a:lumMod val="75000"/>
                  </a:schemeClr>
                </a:solidFill>
                <a:latin typeface="Gill Sans MT" panose="020B0502020104020203" pitchFamily="34" charset="0"/>
              </a:rPr>
              <a:t>：在一些计算场景重复读写内存，或者内存访问不连续导致不能充分利用硬件缓存，产生多余的内存传输。</a:t>
            </a:r>
          </a:p>
          <a:p>
            <a:pPr>
              <a:lnSpc>
                <a:spcPct val="150000"/>
              </a:lnSpc>
            </a:pPr>
            <a:endParaRPr lang="zh-CN" altLang="en-US" dirty="0">
              <a:latin typeface="Gill Sans MT" panose="020B0502020104020203" pitchFamily="34" charset="0"/>
            </a:endParaRPr>
          </a:p>
        </p:txBody>
      </p:sp>
      <p:sp>
        <p:nvSpPr>
          <p:cNvPr id="4" name="矩形标注 3">
            <a:extLst>
              <a:ext uri="{FF2B5EF4-FFF2-40B4-BE49-F238E27FC236}">
                <a16:creationId xmlns:a16="http://schemas.microsoft.com/office/drawing/2014/main" id="{36D00921-DBF0-D148-A8F0-703F48F0CE22}"/>
              </a:ext>
            </a:extLst>
          </p:cNvPr>
          <p:cNvSpPr/>
          <p:nvPr/>
        </p:nvSpPr>
        <p:spPr bwMode="auto">
          <a:xfrm>
            <a:off x="1777901" y="3573016"/>
            <a:ext cx="3888432" cy="1118659"/>
          </a:xfrm>
          <a:prstGeom prst="wedgeRectCallout">
            <a:avLst>
              <a:gd name="adj1" fmla="val -14911"/>
              <a:gd name="adj2" fmla="val -87920"/>
            </a:avLst>
          </a:prstGeom>
          <a:solidFill>
            <a:srgbClr val="FFC000"/>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
                <a:srgbClr val="CC9900"/>
              </a:buClr>
              <a:buSzTx/>
              <a:tabLst/>
            </a:pPr>
            <a:r>
              <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rPr>
              <a:t>模型压缩</a:t>
            </a:r>
            <a:endParaRPr kumimoji="0" lang="en-US" altLang="zh-CN"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endParaRPr>
          </a:p>
          <a:p>
            <a:pPr marL="0" marR="0" indent="0" algn="ctr" defTabSz="914400" rtl="0" eaLnBrk="1" fontAlgn="base" latinLnBrk="0" hangingPunct="1">
              <a:lnSpc>
                <a:spcPct val="150000"/>
              </a:lnSpc>
              <a:spcBef>
                <a:spcPct val="0"/>
              </a:spcBef>
              <a:spcAft>
                <a:spcPct val="0"/>
              </a:spcAft>
              <a:buClr>
                <a:srgbClr val="CC9900"/>
              </a:buClr>
              <a:buSzTx/>
              <a:tabLst/>
            </a:pPr>
            <a:r>
              <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rPr>
              <a:t>低比特量化、剪枝、蒸馏等</a:t>
            </a:r>
          </a:p>
        </p:txBody>
      </p:sp>
    </p:spTree>
    <p:extLst>
      <p:ext uri="{BB962C8B-B14F-4D97-AF65-F5344CB8AC3E}">
        <p14:creationId xmlns:p14="http://schemas.microsoft.com/office/powerpoint/2010/main" val="111364106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9702073-7081-F241-B011-FE2CDD09310E}"/>
              </a:ext>
            </a:extLst>
          </p:cNvPr>
          <p:cNvSpPr>
            <a:spLocks noGrp="1"/>
          </p:cNvSpPr>
          <p:nvPr>
            <p:ph type="title"/>
          </p:nvPr>
        </p:nvSpPr>
        <p:spPr/>
        <p:txBody>
          <a:bodyPr/>
          <a:lstStyle/>
          <a:p>
            <a:r>
              <a:rPr lang="en-US" altLang="zh-CN" dirty="0"/>
              <a:t>Optimizer</a:t>
            </a:r>
            <a:r>
              <a:rPr lang="zh-CN" altLang="en-US" dirty="0"/>
              <a:t> </a:t>
            </a:r>
            <a:r>
              <a:rPr lang="en-US" altLang="zh-CN" dirty="0"/>
              <a:t>Challenge</a:t>
            </a:r>
            <a:r>
              <a:rPr lang="zh-CN" altLang="en-US" dirty="0"/>
              <a:t> 优化模块挑战</a:t>
            </a:r>
          </a:p>
        </p:txBody>
      </p:sp>
      <p:sp>
        <p:nvSpPr>
          <p:cNvPr id="6" name="内容占位符 5">
            <a:extLst>
              <a:ext uri="{FF2B5EF4-FFF2-40B4-BE49-F238E27FC236}">
                <a16:creationId xmlns:a16="http://schemas.microsoft.com/office/drawing/2014/main" id="{D6E33219-0D41-2B42-9187-0FD10E15F22B}"/>
              </a:ext>
            </a:extLst>
          </p:cNvPr>
          <p:cNvSpPr>
            <a:spLocks noGrp="1"/>
          </p:cNvSpPr>
          <p:nvPr>
            <p:ph sz="half" idx="1"/>
          </p:nvPr>
        </p:nvSpPr>
        <p:spPr/>
        <p:txBody>
          <a:bodyPr/>
          <a:lstStyle/>
          <a:p>
            <a:pPr>
              <a:lnSpc>
                <a:spcPct val="150000"/>
              </a:lnSpc>
            </a:pPr>
            <a:r>
              <a:rPr lang="zh-CN" altLang="en-US" b="1" dirty="0">
                <a:solidFill>
                  <a:schemeClr val="bg1">
                    <a:lumMod val="75000"/>
                  </a:schemeClr>
                </a:solidFill>
                <a:latin typeface="Gill Sans MT" panose="020B0502020104020203" pitchFamily="34" charset="0"/>
              </a:rPr>
              <a:t>结构冗余</a:t>
            </a:r>
            <a:r>
              <a:rPr lang="zh-CN" altLang="en-US" dirty="0">
                <a:solidFill>
                  <a:schemeClr val="bg1">
                    <a:lumMod val="75000"/>
                  </a:schemeClr>
                </a:solidFill>
                <a:latin typeface="Gill Sans MT" panose="020B0502020104020203" pitchFamily="34" charset="0"/>
              </a:rPr>
              <a:t>：深度学习网络模型结构中的无效计算节点、重复的计算子图、相同的结构模块，可以在保留相同计算图语义情况下无损去除的冗余类型；</a:t>
            </a:r>
          </a:p>
          <a:p>
            <a:pPr>
              <a:lnSpc>
                <a:spcPct val="150000"/>
              </a:lnSpc>
            </a:pPr>
            <a:r>
              <a:rPr lang="zh-CN" altLang="en-US" b="1" dirty="0">
                <a:solidFill>
                  <a:schemeClr val="bg1">
                    <a:lumMod val="75000"/>
                  </a:schemeClr>
                </a:solidFill>
                <a:latin typeface="Gill Sans MT" panose="020B0502020104020203" pitchFamily="34" charset="0"/>
              </a:rPr>
              <a:t>精度冗余</a:t>
            </a:r>
            <a:r>
              <a:rPr lang="zh-CN" altLang="en-US" dirty="0">
                <a:solidFill>
                  <a:schemeClr val="bg1">
                    <a:lumMod val="75000"/>
                  </a:schemeClr>
                </a:solidFill>
                <a:latin typeface="Gill Sans MT" panose="020B0502020104020203" pitchFamily="34" charset="0"/>
              </a:rPr>
              <a:t>：推理引擎数据单元是张量，一般为</a:t>
            </a:r>
            <a:r>
              <a:rPr lang="en-US" altLang="zh-CN" dirty="0">
                <a:solidFill>
                  <a:schemeClr val="bg1">
                    <a:lumMod val="75000"/>
                  </a:schemeClr>
                </a:solidFill>
                <a:latin typeface="Gill Sans MT" panose="020B0502020104020203" pitchFamily="34" charset="0"/>
              </a:rPr>
              <a:t>FP32</a:t>
            </a:r>
            <a:r>
              <a:rPr lang="zh-CN" altLang="en-US" dirty="0">
                <a:solidFill>
                  <a:schemeClr val="bg1">
                    <a:lumMod val="75000"/>
                  </a:schemeClr>
                </a:solidFill>
                <a:latin typeface="Gill Sans MT" panose="020B0502020104020203" pitchFamily="34" charset="0"/>
              </a:rPr>
              <a:t>浮点数，</a:t>
            </a:r>
            <a:r>
              <a:rPr lang="en-US" altLang="zh-CN" dirty="0">
                <a:solidFill>
                  <a:schemeClr val="bg1">
                    <a:lumMod val="75000"/>
                  </a:schemeClr>
                </a:solidFill>
                <a:latin typeface="Gill Sans MT" panose="020B0502020104020203" pitchFamily="34" charset="0"/>
              </a:rPr>
              <a:t>FP32</a:t>
            </a:r>
            <a:r>
              <a:rPr lang="zh-CN" altLang="en-US" dirty="0">
                <a:solidFill>
                  <a:schemeClr val="bg1">
                    <a:lumMod val="75000"/>
                  </a:schemeClr>
                </a:solidFill>
                <a:latin typeface="Gill Sans MT" panose="020B0502020104020203" pitchFamily="34" charset="0"/>
              </a:rPr>
              <a:t>表示的特征范围在某些场景存在冗余，可压缩到 </a:t>
            </a:r>
            <a:r>
              <a:rPr lang="en-US" altLang="zh-CN" dirty="0">
                <a:solidFill>
                  <a:schemeClr val="bg1">
                    <a:lumMod val="75000"/>
                  </a:schemeClr>
                </a:solidFill>
                <a:latin typeface="Gill Sans MT" panose="020B0502020104020203" pitchFamily="34" charset="0"/>
              </a:rPr>
              <a:t>FP16/INT8</a:t>
            </a:r>
            <a:r>
              <a:rPr lang="zh-CN" altLang="en-US" dirty="0">
                <a:solidFill>
                  <a:schemeClr val="bg1">
                    <a:lumMod val="75000"/>
                  </a:schemeClr>
                </a:solidFill>
                <a:latin typeface="Gill Sans MT" panose="020B0502020104020203" pitchFamily="34" charset="0"/>
              </a:rPr>
              <a:t> 甚至更低；数据中可能存大量</a:t>
            </a:r>
            <a:r>
              <a:rPr lang="en-US" altLang="zh-CN" dirty="0">
                <a:solidFill>
                  <a:schemeClr val="bg1">
                    <a:lumMod val="75000"/>
                  </a:schemeClr>
                </a:solidFill>
                <a:latin typeface="Gill Sans MT" panose="020B0502020104020203" pitchFamily="34" charset="0"/>
              </a:rPr>
              <a:t>0</a:t>
            </a:r>
            <a:r>
              <a:rPr lang="zh-CN" altLang="en-US" dirty="0">
                <a:solidFill>
                  <a:schemeClr val="bg1">
                    <a:lumMod val="75000"/>
                  </a:schemeClr>
                </a:solidFill>
                <a:latin typeface="Gill Sans MT" panose="020B0502020104020203" pitchFamily="34" charset="0"/>
              </a:rPr>
              <a:t>或者重复数据。</a:t>
            </a:r>
          </a:p>
          <a:p>
            <a:pPr>
              <a:lnSpc>
                <a:spcPct val="150000"/>
              </a:lnSpc>
            </a:pPr>
            <a:r>
              <a:rPr lang="zh-CN" altLang="en-US" b="1" dirty="0">
                <a:latin typeface="Gill Sans MT" panose="020B0502020104020203" pitchFamily="34" charset="0"/>
              </a:rPr>
              <a:t>算法冗余</a:t>
            </a:r>
            <a:r>
              <a:rPr lang="zh-CN" altLang="en-US" dirty="0">
                <a:latin typeface="Gill Sans MT" panose="020B0502020104020203" pitchFamily="34" charset="0"/>
              </a:rPr>
              <a:t>：算子或者</a:t>
            </a:r>
            <a:r>
              <a:rPr lang="en-US" altLang="zh-CN" dirty="0">
                <a:latin typeface="Gill Sans MT" panose="020B0502020104020203" pitchFamily="34" charset="0"/>
              </a:rPr>
              <a:t>Kernel</a:t>
            </a:r>
            <a:r>
              <a:rPr lang="zh-CN" altLang="en-US" dirty="0">
                <a:latin typeface="Gill Sans MT" panose="020B0502020104020203" pitchFamily="34" charset="0"/>
              </a:rPr>
              <a:t>层面的实现算法本身存在计算冗余，比如均值模糊的滑窗与拉普拉斯的滑窗实现方式相同。</a:t>
            </a:r>
            <a:endParaRPr lang="en-US" altLang="zh-CN" dirty="0">
              <a:latin typeface="Gill Sans MT" panose="020B0502020104020203" pitchFamily="34" charset="0"/>
            </a:endParaRPr>
          </a:p>
          <a:p>
            <a:pPr>
              <a:lnSpc>
                <a:spcPct val="150000"/>
              </a:lnSpc>
            </a:pPr>
            <a:r>
              <a:rPr lang="zh-CN" altLang="en-US" b="1" dirty="0">
                <a:solidFill>
                  <a:schemeClr val="bg1">
                    <a:lumMod val="75000"/>
                  </a:schemeClr>
                </a:solidFill>
                <a:latin typeface="Gill Sans MT" panose="020B0502020104020203" pitchFamily="34" charset="0"/>
              </a:rPr>
              <a:t>读写冗余</a:t>
            </a:r>
            <a:r>
              <a:rPr lang="zh-CN" altLang="en-US" dirty="0">
                <a:solidFill>
                  <a:schemeClr val="bg1">
                    <a:lumMod val="75000"/>
                  </a:schemeClr>
                </a:solidFill>
                <a:latin typeface="Gill Sans MT" panose="020B0502020104020203" pitchFamily="34" charset="0"/>
              </a:rPr>
              <a:t>：在一些计算场景重复读写内存，或者内存访问不连续导致不能充分利用硬件缓存，产生多余的内存传输。</a:t>
            </a:r>
          </a:p>
          <a:p>
            <a:pPr>
              <a:lnSpc>
                <a:spcPct val="150000"/>
              </a:lnSpc>
            </a:pPr>
            <a:endParaRPr lang="zh-CN" altLang="en-US" dirty="0">
              <a:latin typeface="Gill Sans MT" panose="020B0502020104020203" pitchFamily="34" charset="0"/>
            </a:endParaRPr>
          </a:p>
        </p:txBody>
      </p:sp>
      <p:sp>
        <p:nvSpPr>
          <p:cNvPr id="4" name="矩形标注 3">
            <a:extLst>
              <a:ext uri="{FF2B5EF4-FFF2-40B4-BE49-F238E27FC236}">
                <a16:creationId xmlns:a16="http://schemas.microsoft.com/office/drawing/2014/main" id="{36D00921-DBF0-D148-A8F0-703F48F0CE22}"/>
              </a:ext>
            </a:extLst>
          </p:cNvPr>
          <p:cNvSpPr/>
          <p:nvPr/>
        </p:nvSpPr>
        <p:spPr bwMode="auto">
          <a:xfrm>
            <a:off x="6818461" y="4298032"/>
            <a:ext cx="3888432" cy="1118659"/>
          </a:xfrm>
          <a:prstGeom prst="wedgeRectCallout">
            <a:avLst>
              <a:gd name="adj1" fmla="val -39267"/>
              <a:gd name="adj2" fmla="val -88893"/>
            </a:avLst>
          </a:prstGeom>
          <a:solidFill>
            <a:srgbClr val="FFC000"/>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
                <a:srgbClr val="CC9900"/>
              </a:buClr>
              <a:buSzTx/>
              <a:tabLst/>
            </a:pPr>
            <a:r>
              <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rPr>
              <a:t>统一算子</a:t>
            </a:r>
            <a:r>
              <a:rPr kumimoji="0" lang="en-US" altLang="zh-CN"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rPr>
              <a:t>/</a:t>
            </a:r>
            <a:r>
              <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rPr>
              <a:t>计算图表达</a:t>
            </a:r>
            <a:endParaRPr kumimoji="0" lang="en-US" altLang="zh-CN"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endParaRPr>
          </a:p>
          <a:p>
            <a:pPr marL="0" marR="0" indent="0" algn="ctr" defTabSz="914400" rtl="0" eaLnBrk="1" fontAlgn="base" latinLnBrk="0" hangingPunct="1">
              <a:lnSpc>
                <a:spcPct val="150000"/>
              </a:lnSpc>
              <a:spcBef>
                <a:spcPct val="0"/>
              </a:spcBef>
              <a:spcAft>
                <a:spcPct val="0"/>
              </a:spcAft>
              <a:buClr>
                <a:srgbClr val="CC9900"/>
              </a:buClr>
              <a:buSzTx/>
              <a:tabLst/>
            </a:pPr>
            <a:r>
              <a:rPr lang="en-US" altLang="zh-CN" sz="2000" b="1" dirty="0">
                <a:solidFill>
                  <a:schemeClr val="bg1"/>
                </a:solidFill>
                <a:latin typeface="Gill Sans MT" panose="020B0502020104020203" pitchFamily="34" charset="0"/>
                <a:ea typeface="Microsoft YaHei" panose="020B0503020204020204" pitchFamily="34" charset="-122"/>
              </a:rPr>
              <a:t>Kernel</a:t>
            </a:r>
            <a:r>
              <a:rPr lang="zh-CN" altLang="en-US" sz="2000" b="1" dirty="0">
                <a:solidFill>
                  <a:schemeClr val="bg1"/>
                </a:solidFill>
                <a:latin typeface="Gill Sans MT" panose="020B0502020104020203" pitchFamily="34" charset="0"/>
                <a:ea typeface="Microsoft YaHei" panose="020B0503020204020204" pitchFamily="34" charset="-122"/>
              </a:rPr>
              <a:t>提升泛化性</a:t>
            </a:r>
            <a:endPar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49126620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9702073-7081-F241-B011-FE2CDD09310E}"/>
              </a:ext>
            </a:extLst>
          </p:cNvPr>
          <p:cNvSpPr>
            <a:spLocks noGrp="1"/>
          </p:cNvSpPr>
          <p:nvPr>
            <p:ph type="title"/>
          </p:nvPr>
        </p:nvSpPr>
        <p:spPr/>
        <p:txBody>
          <a:bodyPr/>
          <a:lstStyle/>
          <a:p>
            <a:r>
              <a:rPr lang="en-US" altLang="zh-CN" dirty="0"/>
              <a:t>Optimizer</a:t>
            </a:r>
            <a:r>
              <a:rPr lang="zh-CN" altLang="en-US" dirty="0"/>
              <a:t> </a:t>
            </a:r>
            <a:r>
              <a:rPr lang="en-US" altLang="zh-CN" dirty="0"/>
              <a:t>Challenge</a:t>
            </a:r>
            <a:r>
              <a:rPr lang="zh-CN" altLang="en-US" dirty="0"/>
              <a:t> 优化模块挑战</a:t>
            </a:r>
          </a:p>
        </p:txBody>
      </p:sp>
      <p:sp>
        <p:nvSpPr>
          <p:cNvPr id="6" name="内容占位符 5">
            <a:extLst>
              <a:ext uri="{FF2B5EF4-FFF2-40B4-BE49-F238E27FC236}">
                <a16:creationId xmlns:a16="http://schemas.microsoft.com/office/drawing/2014/main" id="{D6E33219-0D41-2B42-9187-0FD10E15F22B}"/>
              </a:ext>
            </a:extLst>
          </p:cNvPr>
          <p:cNvSpPr>
            <a:spLocks noGrp="1"/>
          </p:cNvSpPr>
          <p:nvPr>
            <p:ph sz="half" idx="1"/>
          </p:nvPr>
        </p:nvSpPr>
        <p:spPr/>
        <p:txBody>
          <a:bodyPr/>
          <a:lstStyle/>
          <a:p>
            <a:pPr>
              <a:lnSpc>
                <a:spcPct val="150000"/>
              </a:lnSpc>
            </a:pPr>
            <a:r>
              <a:rPr lang="zh-CN" altLang="en-US" b="1" dirty="0">
                <a:solidFill>
                  <a:schemeClr val="bg1">
                    <a:lumMod val="75000"/>
                  </a:schemeClr>
                </a:solidFill>
                <a:latin typeface="Gill Sans MT" panose="020B0502020104020203" pitchFamily="34" charset="0"/>
              </a:rPr>
              <a:t>结构冗余</a:t>
            </a:r>
            <a:r>
              <a:rPr lang="zh-CN" altLang="en-US" dirty="0">
                <a:solidFill>
                  <a:schemeClr val="bg1">
                    <a:lumMod val="75000"/>
                  </a:schemeClr>
                </a:solidFill>
                <a:latin typeface="Gill Sans MT" panose="020B0502020104020203" pitchFamily="34" charset="0"/>
              </a:rPr>
              <a:t>：深度学习网络模型结构中的无效计算节点、重复的计算子图、相同的结构模块，可以在保留相同计算图语义情况下无损去除的冗余类型；</a:t>
            </a:r>
          </a:p>
          <a:p>
            <a:pPr>
              <a:lnSpc>
                <a:spcPct val="150000"/>
              </a:lnSpc>
            </a:pPr>
            <a:r>
              <a:rPr lang="zh-CN" altLang="en-US" b="1" dirty="0">
                <a:solidFill>
                  <a:schemeClr val="bg1">
                    <a:lumMod val="75000"/>
                  </a:schemeClr>
                </a:solidFill>
                <a:latin typeface="Gill Sans MT" panose="020B0502020104020203" pitchFamily="34" charset="0"/>
              </a:rPr>
              <a:t>精度冗余</a:t>
            </a:r>
            <a:r>
              <a:rPr lang="zh-CN" altLang="en-US" dirty="0">
                <a:solidFill>
                  <a:schemeClr val="bg1">
                    <a:lumMod val="75000"/>
                  </a:schemeClr>
                </a:solidFill>
                <a:latin typeface="Gill Sans MT" panose="020B0502020104020203" pitchFamily="34" charset="0"/>
              </a:rPr>
              <a:t>：推理引擎数据单元是张量，一般为</a:t>
            </a:r>
            <a:r>
              <a:rPr lang="en-US" altLang="zh-CN" dirty="0">
                <a:solidFill>
                  <a:schemeClr val="bg1">
                    <a:lumMod val="75000"/>
                  </a:schemeClr>
                </a:solidFill>
                <a:latin typeface="Gill Sans MT" panose="020B0502020104020203" pitchFamily="34" charset="0"/>
              </a:rPr>
              <a:t>FP32</a:t>
            </a:r>
            <a:r>
              <a:rPr lang="zh-CN" altLang="en-US" dirty="0">
                <a:solidFill>
                  <a:schemeClr val="bg1">
                    <a:lumMod val="75000"/>
                  </a:schemeClr>
                </a:solidFill>
                <a:latin typeface="Gill Sans MT" panose="020B0502020104020203" pitchFamily="34" charset="0"/>
              </a:rPr>
              <a:t>浮点数，</a:t>
            </a:r>
            <a:r>
              <a:rPr lang="en-US" altLang="zh-CN" dirty="0">
                <a:solidFill>
                  <a:schemeClr val="bg1">
                    <a:lumMod val="75000"/>
                  </a:schemeClr>
                </a:solidFill>
                <a:latin typeface="Gill Sans MT" panose="020B0502020104020203" pitchFamily="34" charset="0"/>
              </a:rPr>
              <a:t>FP32</a:t>
            </a:r>
            <a:r>
              <a:rPr lang="zh-CN" altLang="en-US" dirty="0">
                <a:solidFill>
                  <a:schemeClr val="bg1">
                    <a:lumMod val="75000"/>
                  </a:schemeClr>
                </a:solidFill>
                <a:latin typeface="Gill Sans MT" panose="020B0502020104020203" pitchFamily="34" charset="0"/>
              </a:rPr>
              <a:t>表示的特征范围在某些场景存在冗余，可压缩到 </a:t>
            </a:r>
            <a:r>
              <a:rPr lang="en-US" altLang="zh-CN" dirty="0">
                <a:solidFill>
                  <a:schemeClr val="bg1">
                    <a:lumMod val="75000"/>
                  </a:schemeClr>
                </a:solidFill>
                <a:latin typeface="Gill Sans MT" panose="020B0502020104020203" pitchFamily="34" charset="0"/>
              </a:rPr>
              <a:t>FP16/INT8</a:t>
            </a:r>
            <a:r>
              <a:rPr lang="zh-CN" altLang="en-US" dirty="0">
                <a:solidFill>
                  <a:schemeClr val="bg1">
                    <a:lumMod val="75000"/>
                  </a:schemeClr>
                </a:solidFill>
                <a:latin typeface="Gill Sans MT" panose="020B0502020104020203" pitchFamily="34" charset="0"/>
              </a:rPr>
              <a:t> 甚至更低；数据中可能存大量</a:t>
            </a:r>
            <a:r>
              <a:rPr lang="en-US" altLang="zh-CN" dirty="0">
                <a:solidFill>
                  <a:schemeClr val="bg1">
                    <a:lumMod val="75000"/>
                  </a:schemeClr>
                </a:solidFill>
                <a:latin typeface="Gill Sans MT" panose="020B0502020104020203" pitchFamily="34" charset="0"/>
              </a:rPr>
              <a:t>0</a:t>
            </a:r>
            <a:r>
              <a:rPr lang="zh-CN" altLang="en-US" dirty="0">
                <a:solidFill>
                  <a:schemeClr val="bg1">
                    <a:lumMod val="75000"/>
                  </a:schemeClr>
                </a:solidFill>
                <a:latin typeface="Gill Sans MT" panose="020B0502020104020203" pitchFamily="34" charset="0"/>
              </a:rPr>
              <a:t>或者重复数据。</a:t>
            </a:r>
          </a:p>
          <a:p>
            <a:pPr>
              <a:lnSpc>
                <a:spcPct val="150000"/>
              </a:lnSpc>
            </a:pPr>
            <a:r>
              <a:rPr lang="zh-CN" altLang="en-US" b="1" dirty="0">
                <a:solidFill>
                  <a:schemeClr val="bg1">
                    <a:lumMod val="75000"/>
                  </a:schemeClr>
                </a:solidFill>
                <a:latin typeface="Gill Sans MT" panose="020B0502020104020203" pitchFamily="34" charset="0"/>
              </a:rPr>
              <a:t>算法冗余</a:t>
            </a:r>
            <a:r>
              <a:rPr lang="zh-CN" altLang="en-US" dirty="0">
                <a:solidFill>
                  <a:schemeClr val="bg1">
                    <a:lumMod val="75000"/>
                  </a:schemeClr>
                </a:solidFill>
                <a:latin typeface="Gill Sans MT" panose="020B0502020104020203" pitchFamily="34" charset="0"/>
              </a:rPr>
              <a:t>：算子或者</a:t>
            </a:r>
            <a:r>
              <a:rPr lang="en-US" altLang="zh-CN" dirty="0">
                <a:solidFill>
                  <a:schemeClr val="bg1">
                    <a:lumMod val="75000"/>
                  </a:schemeClr>
                </a:solidFill>
                <a:latin typeface="Gill Sans MT" panose="020B0502020104020203" pitchFamily="34" charset="0"/>
              </a:rPr>
              <a:t>Kernel</a:t>
            </a:r>
            <a:r>
              <a:rPr lang="zh-CN" altLang="en-US" dirty="0">
                <a:solidFill>
                  <a:schemeClr val="bg1">
                    <a:lumMod val="75000"/>
                  </a:schemeClr>
                </a:solidFill>
                <a:latin typeface="Gill Sans MT" panose="020B0502020104020203" pitchFamily="34" charset="0"/>
              </a:rPr>
              <a:t>层面的实现算法本身存在计算冗余，比如均值模糊的滑窗与拉普拉斯的滑窗实现方式相同。</a:t>
            </a:r>
            <a:endParaRPr lang="en-US" altLang="zh-CN" dirty="0">
              <a:solidFill>
                <a:schemeClr val="bg1">
                  <a:lumMod val="75000"/>
                </a:schemeClr>
              </a:solidFill>
              <a:latin typeface="Gill Sans MT" panose="020B0502020104020203" pitchFamily="34" charset="0"/>
            </a:endParaRPr>
          </a:p>
          <a:p>
            <a:pPr>
              <a:lnSpc>
                <a:spcPct val="150000"/>
              </a:lnSpc>
            </a:pPr>
            <a:r>
              <a:rPr lang="zh-CN" altLang="en-US" b="1" dirty="0">
                <a:latin typeface="Gill Sans MT" panose="020B0502020104020203" pitchFamily="34" charset="0"/>
              </a:rPr>
              <a:t>读写冗余</a:t>
            </a:r>
            <a:r>
              <a:rPr lang="zh-CN" altLang="en-US" dirty="0">
                <a:latin typeface="Gill Sans MT" panose="020B0502020104020203" pitchFamily="34" charset="0"/>
              </a:rPr>
              <a:t>：在一些计算场景重复读写内存，或者内存访问不连续导致不能充分利用硬件缓存，产生多余的内存传输。</a:t>
            </a:r>
          </a:p>
          <a:p>
            <a:pPr marL="0" indent="0">
              <a:lnSpc>
                <a:spcPct val="150000"/>
              </a:lnSpc>
              <a:buNone/>
            </a:pPr>
            <a:endParaRPr lang="zh-CN" altLang="en-US" dirty="0">
              <a:latin typeface="Gill Sans MT" panose="020B0502020104020203" pitchFamily="34" charset="0"/>
            </a:endParaRPr>
          </a:p>
        </p:txBody>
      </p:sp>
      <p:sp>
        <p:nvSpPr>
          <p:cNvPr id="4" name="矩形标注 3">
            <a:extLst>
              <a:ext uri="{FF2B5EF4-FFF2-40B4-BE49-F238E27FC236}">
                <a16:creationId xmlns:a16="http://schemas.microsoft.com/office/drawing/2014/main" id="{AE3E83CD-F666-DA45-B0ED-F75224A9E885}"/>
              </a:ext>
            </a:extLst>
          </p:cNvPr>
          <p:cNvSpPr/>
          <p:nvPr/>
        </p:nvSpPr>
        <p:spPr bwMode="auto">
          <a:xfrm>
            <a:off x="3074045" y="5157192"/>
            <a:ext cx="3888432" cy="1118659"/>
          </a:xfrm>
          <a:prstGeom prst="wedgeRectCallout">
            <a:avLst>
              <a:gd name="adj1" fmla="val -39267"/>
              <a:gd name="adj2" fmla="val -88893"/>
            </a:avLst>
          </a:prstGeom>
          <a:solidFill>
            <a:srgbClr val="FFC000"/>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
                <a:srgbClr val="CC9900"/>
              </a:buClr>
              <a:buSzTx/>
              <a:tabLst/>
            </a:pPr>
            <a:r>
              <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rPr>
              <a:t>数据排布优化</a:t>
            </a:r>
            <a:endParaRPr kumimoji="0" lang="en-US" altLang="zh-CN"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endParaRPr>
          </a:p>
          <a:p>
            <a:pPr marL="0" marR="0" indent="0" algn="ctr" defTabSz="914400" rtl="0" eaLnBrk="1" fontAlgn="base" latinLnBrk="0" hangingPunct="1">
              <a:lnSpc>
                <a:spcPct val="150000"/>
              </a:lnSpc>
              <a:spcBef>
                <a:spcPct val="0"/>
              </a:spcBef>
              <a:spcAft>
                <a:spcPct val="0"/>
              </a:spcAft>
              <a:buClr>
                <a:srgbClr val="CC9900"/>
              </a:buClr>
              <a:buSzTx/>
              <a:tabLst/>
            </a:pPr>
            <a:r>
              <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rPr>
              <a:t>内存分配优化</a:t>
            </a:r>
          </a:p>
        </p:txBody>
      </p:sp>
    </p:spTree>
    <p:extLst>
      <p:ext uri="{BB962C8B-B14F-4D97-AF65-F5344CB8AC3E}">
        <p14:creationId xmlns:p14="http://schemas.microsoft.com/office/powerpoint/2010/main" val="3653202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lnSpc>
                <a:spcPct val="130000"/>
              </a:lnSpc>
            </a:pPr>
            <a:r>
              <a:rPr lang="zh-CN" altLang="en-US" sz="9600" dirty="0">
                <a:solidFill>
                  <a:srgbClr val="C00000"/>
                </a:solidFill>
              </a:rPr>
              <a:t>转换与优化</a:t>
            </a:r>
            <a:endParaRPr lang="en-US" altLang="zh-CN" sz="9600" dirty="0">
              <a:solidFill>
                <a:srgbClr val="C00000"/>
              </a:solidFill>
            </a:endParaRPr>
          </a:p>
          <a:p>
            <a:pPr algn="ctr">
              <a:lnSpc>
                <a:spcPct val="130000"/>
              </a:lnSpc>
            </a:pPr>
            <a:r>
              <a:rPr lang="zh-CN" altLang="en-US" sz="9600">
                <a:solidFill>
                  <a:srgbClr val="C00000"/>
                </a:solidFill>
              </a:rPr>
              <a:t>模块架构与流程</a:t>
            </a:r>
            <a:endParaRPr kumimoji="1" lang="zh-CN" altLang="en-US"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1217113474"/>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10738320" cy="4739402"/>
          </a:xfrm>
          <a:prstGeom prst="rect">
            <a:avLst/>
          </a:prstGeom>
          <a:noFill/>
        </p:spPr>
        <p:txBody>
          <a:bodyPr numCol="2"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lnSpc>
                <a:spcPct val="130000"/>
              </a:lnSpc>
              <a:spcAft>
                <a:spcPts val="600"/>
              </a:spcAft>
              <a:buFont typeface="+mj-lt"/>
              <a:buAutoNum type="arabicPeriod"/>
            </a:pPr>
            <a:r>
              <a:rPr lang="zh-CN" altLang="en-US" sz="2400" b="1" dirty="0">
                <a:solidFill>
                  <a:schemeClr val="bg1">
                    <a:lumMod val="75000"/>
                  </a:schemeClr>
                </a:solidFill>
                <a:latin typeface="Gill Sans MT" panose="020B0502020104020203" pitchFamily="34" charset="0"/>
              </a:rPr>
              <a:t>推理系统介绍</a:t>
            </a:r>
            <a:endParaRPr lang="en-US" altLang="zh-CN" sz="2400" b="1"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推理系统架构</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a:solidFill>
                  <a:schemeClr val="bg1">
                    <a:lumMod val="75000"/>
                  </a:schemeClr>
                </a:solidFill>
                <a:latin typeface="Gill Sans MT" panose="020B0502020104020203" pitchFamily="34" charset="0"/>
              </a:rPr>
              <a:t>推理引擎架构</a:t>
            </a:r>
            <a:endParaRPr lang="en-US" altLang="zh-CN" sz="2000" dirty="0">
              <a:solidFill>
                <a:schemeClr val="bg1">
                  <a:lumMod val="75000"/>
                </a:schemeClr>
              </a:solidFill>
              <a:latin typeface="Gill Sans MT" panose="020B0502020104020203" pitchFamily="34" charset="0"/>
            </a:endParaRPr>
          </a:p>
          <a:p>
            <a:pPr marL="457200" indent="-457200">
              <a:lnSpc>
                <a:spcPct val="130000"/>
              </a:lnSpc>
              <a:spcAft>
                <a:spcPts val="600"/>
              </a:spcAft>
              <a:buFont typeface="+mj-lt"/>
              <a:buAutoNum type="arabicPeriod"/>
            </a:pPr>
            <a:r>
              <a:rPr lang="zh-CN" altLang="en-US" sz="2400" b="1" dirty="0">
                <a:solidFill>
                  <a:schemeClr val="bg1">
                    <a:lumMod val="75000"/>
                  </a:schemeClr>
                </a:solidFill>
                <a:latin typeface="Gill Sans MT" panose="020B0502020104020203" pitchFamily="34" charset="0"/>
              </a:rPr>
              <a:t>模型小型化</a:t>
            </a:r>
            <a:endParaRPr lang="en-US" altLang="zh-CN" sz="2400" b="1"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en-US" altLang="zh-CN" sz="2000" dirty="0">
                <a:solidFill>
                  <a:schemeClr val="bg1">
                    <a:lumMod val="75000"/>
                  </a:schemeClr>
                </a:solidFill>
                <a:latin typeface="Gill Sans MT" panose="020B0502020104020203" pitchFamily="34" charset="0"/>
              </a:rPr>
              <a:t>CNN</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en-US" altLang="zh-CN" sz="2000" dirty="0">
                <a:solidFill>
                  <a:schemeClr val="bg1">
                    <a:lumMod val="75000"/>
                  </a:schemeClr>
                </a:solidFill>
                <a:latin typeface="Gill Sans MT" panose="020B0502020104020203" pitchFamily="34" charset="0"/>
              </a:rPr>
              <a:t>Transform</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marL="457200" indent="-457200">
              <a:lnSpc>
                <a:spcPct val="130000"/>
              </a:lnSpc>
              <a:spcAft>
                <a:spcPts val="600"/>
              </a:spcAft>
              <a:buFont typeface="+mj-lt"/>
              <a:buAutoNum type="arabicPeriod" startAt="3"/>
            </a:pPr>
            <a:r>
              <a:rPr lang="zh-CN" altLang="en-US" sz="2400" b="1" dirty="0">
                <a:solidFill>
                  <a:schemeClr val="bg1">
                    <a:lumMod val="75000"/>
                  </a:schemeClr>
                </a:solidFill>
                <a:latin typeface="Gill Sans MT" panose="020B0502020104020203" pitchFamily="34" charset="0"/>
              </a:rPr>
              <a:t>离线优化压缩</a:t>
            </a:r>
            <a:endParaRPr lang="en-US" altLang="zh-CN" sz="2400" b="1"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低比特量化</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模型剪枝</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知识蒸馏</a:t>
            </a:r>
            <a:endParaRPr lang="en-US" altLang="zh-CN" sz="2000" dirty="0">
              <a:solidFill>
                <a:schemeClr val="bg1">
                  <a:lumMod val="75000"/>
                </a:schemeClr>
              </a:solidFill>
              <a:latin typeface="Gill Sans MT" panose="020B0502020104020203" pitchFamily="34" charset="0"/>
            </a:endParaRPr>
          </a:p>
          <a:p>
            <a:pPr marL="457200" indent="-457200">
              <a:lnSpc>
                <a:spcPct val="130000"/>
              </a:lnSpc>
              <a:spcAft>
                <a:spcPts val="600"/>
              </a:spcAft>
              <a:buFont typeface="+mj-lt"/>
              <a:buAutoNum type="arabicPeriod" startAt="3"/>
            </a:pPr>
            <a:r>
              <a:rPr lang="zh-CN" altLang="en-US" sz="2400" b="1" dirty="0">
                <a:solidFill>
                  <a:srgbClr val="374154"/>
                </a:solidFill>
                <a:latin typeface="Gill Sans MT" panose="020B0502020104020203" pitchFamily="34" charset="0"/>
              </a:rPr>
              <a:t>模型转换与优化</a:t>
            </a:r>
            <a:endParaRPr lang="en-US" altLang="zh-CN" sz="2400" b="1" dirty="0">
              <a:solidFill>
                <a:srgbClr val="374154"/>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rgbClr val="374154"/>
                </a:solidFill>
                <a:latin typeface="Gill Sans MT" panose="020B0502020104020203" pitchFamily="34" charset="0"/>
              </a:rPr>
              <a:t>架构与流程</a:t>
            </a:r>
            <a:endParaRPr lang="en-US" altLang="zh-CN" sz="2000" dirty="0">
              <a:solidFill>
                <a:srgbClr val="374154"/>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rgbClr val="374154"/>
                </a:solidFill>
                <a:latin typeface="Gill Sans MT" panose="020B0502020104020203" pitchFamily="34" charset="0"/>
              </a:rPr>
              <a:t>模型格式转换</a:t>
            </a:r>
            <a:endParaRPr lang="en-US" altLang="zh-CN" sz="2000" dirty="0">
              <a:solidFill>
                <a:srgbClr val="374154"/>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rgbClr val="374154"/>
                </a:solidFill>
                <a:latin typeface="Gill Sans MT" panose="020B0502020104020203" pitchFamily="34" charset="0"/>
              </a:rPr>
              <a:t>模型离线优化</a:t>
            </a:r>
            <a:endParaRPr lang="en-US" altLang="zh-CN" sz="2000" dirty="0">
              <a:solidFill>
                <a:srgbClr val="374154"/>
              </a:solidFill>
              <a:latin typeface="Gill Sans MT" panose="020B0502020104020203" pitchFamily="34" charset="0"/>
            </a:endParaRPr>
          </a:p>
          <a:p>
            <a:pPr marL="457200" lvl="1" indent="-457200">
              <a:lnSpc>
                <a:spcPct val="130000"/>
              </a:lnSpc>
              <a:spcAft>
                <a:spcPts val="600"/>
              </a:spcAft>
              <a:buFont typeface="+mj-lt"/>
              <a:buAutoNum type="arabicPeriod" startAt="5"/>
            </a:pPr>
            <a:r>
              <a:rPr lang="en-US" altLang="zh-CN" sz="2400" b="1" dirty="0">
                <a:solidFill>
                  <a:schemeClr val="bg1">
                    <a:lumMod val="75000"/>
                  </a:schemeClr>
                </a:solidFill>
                <a:latin typeface="Gill Sans MT" panose="020B0502020104020203" pitchFamily="34" charset="0"/>
              </a:rPr>
              <a:t>Runtime</a:t>
            </a:r>
            <a:r>
              <a:rPr lang="zh-CN" altLang="en-US" sz="2400" b="1" dirty="0">
                <a:solidFill>
                  <a:schemeClr val="bg1">
                    <a:lumMod val="75000"/>
                  </a:schemeClr>
                </a:solidFill>
                <a:latin typeface="Gill Sans MT" panose="020B0502020104020203" pitchFamily="34" charset="0"/>
              </a:rPr>
              <a:t>与在线优化</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动态</a:t>
            </a:r>
            <a:r>
              <a:rPr lang="en-US" altLang="zh-CN" sz="2000" dirty="0">
                <a:solidFill>
                  <a:schemeClr val="bg1">
                    <a:lumMod val="75000"/>
                  </a:schemeClr>
                </a:solidFill>
                <a:latin typeface="Gill Sans MT" panose="020B0502020104020203" pitchFamily="34" charset="0"/>
              </a:rPr>
              <a:t>batch</a:t>
            </a:r>
          </a:p>
          <a:p>
            <a:pPr lvl="1">
              <a:lnSpc>
                <a:spcPct val="130000"/>
              </a:lnSpc>
              <a:spcAft>
                <a:spcPts val="600"/>
              </a:spcAft>
              <a:buFont typeface="Arial" panose="020B0604020202020204" pitchFamily="34" charset="0"/>
              <a:buChar char="•"/>
            </a:pPr>
            <a:r>
              <a:rPr lang="en-US" altLang="zh-CN" sz="2000" dirty="0">
                <a:solidFill>
                  <a:schemeClr val="bg1">
                    <a:lumMod val="75000"/>
                  </a:schemeClr>
                </a:solidFill>
                <a:latin typeface="Gill Sans MT" panose="020B0502020104020203" pitchFamily="34" charset="0"/>
              </a:rPr>
              <a:t>bin</a:t>
            </a:r>
            <a:r>
              <a:rPr lang="zh-CN" altLang="en-US" sz="2000" dirty="0">
                <a:solidFill>
                  <a:schemeClr val="bg1">
                    <a:lumMod val="75000"/>
                  </a:schemeClr>
                </a:solidFill>
                <a:latin typeface="Gill Sans MT" panose="020B0502020104020203" pitchFamily="34" charset="0"/>
              </a:rPr>
              <a:t> </a:t>
            </a:r>
            <a:r>
              <a:rPr lang="en-US" altLang="zh-CN" sz="2000" dirty="0">
                <a:solidFill>
                  <a:schemeClr val="bg1">
                    <a:lumMod val="75000"/>
                  </a:schemeClr>
                </a:solidFill>
                <a:latin typeface="Gill Sans MT" panose="020B0502020104020203" pitchFamily="34" charset="0"/>
              </a:rPr>
              <a:t>Packing</a:t>
            </a: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多副本并行</a:t>
            </a:r>
            <a:endParaRPr lang="en-US" altLang="zh-CN" sz="2000" dirty="0">
              <a:solidFill>
                <a:schemeClr val="bg1">
                  <a:lumMod val="75000"/>
                </a:schemeClr>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61928314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Tree>
    <p:extLst>
      <p:ext uri="{BB962C8B-B14F-4D97-AF65-F5344CB8AC3E}">
        <p14:creationId xmlns:p14="http://schemas.microsoft.com/office/powerpoint/2010/main" val="299435942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zh-CN" altLang="en-US" dirty="0"/>
              <a:t>转换模块架构</a:t>
            </a:r>
            <a:endParaRPr lang="en-US" dirty="0"/>
          </a:p>
        </p:txBody>
      </p:sp>
      <p:sp>
        <p:nvSpPr>
          <p:cNvPr id="6" name="Text Placeholder 5"/>
          <p:cNvSpPr>
            <a:spLocks noGrp="1"/>
          </p:cNvSpPr>
          <p:nvPr>
            <p:ph sz="half" idx="1"/>
          </p:nvPr>
        </p:nvSpPr>
        <p:spPr/>
        <p:txBody>
          <a:bodyPr/>
          <a:lstStyle/>
          <a:p>
            <a:pPr marL="404813" indent="-395288">
              <a:lnSpc>
                <a:spcPct val="150000"/>
              </a:lnSpc>
            </a:pPr>
            <a:r>
              <a:rPr lang="en-US" altLang="zh-CN" dirty="0">
                <a:latin typeface="Gill Sans MT" panose="020B0502020104020203" pitchFamily="34" charset="0"/>
              </a:rPr>
              <a:t>Converter</a:t>
            </a:r>
            <a:r>
              <a:rPr lang="zh-CN" altLang="en-US" dirty="0">
                <a:latin typeface="Gill Sans MT" panose="020B0502020104020203" pitchFamily="34" charset="0"/>
              </a:rPr>
              <a:t>由</a:t>
            </a:r>
            <a:r>
              <a:rPr lang="en-US" altLang="zh-CN" dirty="0">
                <a:latin typeface="Gill Sans MT" panose="020B0502020104020203" pitchFamily="34" charset="0"/>
              </a:rPr>
              <a:t>Frontends</a:t>
            </a:r>
            <a:r>
              <a:rPr lang="zh-CN" altLang="en-US" dirty="0">
                <a:latin typeface="Gill Sans MT" panose="020B0502020104020203" pitchFamily="34" charset="0"/>
              </a:rPr>
              <a:t>和</a:t>
            </a:r>
            <a:r>
              <a:rPr lang="en-US" altLang="zh-CN" dirty="0">
                <a:latin typeface="Gill Sans MT" panose="020B0502020104020203" pitchFamily="34" charset="0"/>
              </a:rPr>
              <a:t>Graph Optimize</a:t>
            </a:r>
            <a:r>
              <a:rPr lang="zh-CN" altLang="en-US" dirty="0">
                <a:latin typeface="Gill Sans MT" panose="020B0502020104020203" pitchFamily="34" charset="0"/>
              </a:rPr>
              <a:t>构成。前者负责支持不同的</a:t>
            </a:r>
            <a:r>
              <a:rPr lang="en-US" altLang="zh-CN" dirty="0">
                <a:latin typeface="Gill Sans MT" panose="020B0502020104020203" pitchFamily="34" charset="0"/>
              </a:rPr>
              <a:t>AI</a:t>
            </a:r>
            <a:r>
              <a:rPr lang="zh-CN" altLang="en-US" dirty="0">
                <a:latin typeface="Gill Sans MT" panose="020B0502020104020203" pitchFamily="34" charset="0"/>
              </a:rPr>
              <a:t> 训练框架；后者通过算子融合、算子替代、布局调整等方式优化计算图：</a:t>
            </a:r>
          </a:p>
          <a:p>
            <a:pPr marL="404813" indent="-395288">
              <a:lnSpc>
                <a:spcPct val="150000"/>
              </a:lnSpc>
            </a:pPr>
            <a:endParaRPr lang="en-US" dirty="0">
              <a:latin typeface="Gill Sans MT" panose="020B0502020104020203" pitchFamily="34" charset="0"/>
            </a:endParaRPr>
          </a:p>
        </p:txBody>
      </p:sp>
      <p:pic>
        <p:nvPicPr>
          <p:cNvPr id="4" name="图片 3">
            <a:extLst>
              <a:ext uri="{FF2B5EF4-FFF2-40B4-BE49-F238E27FC236}">
                <a16:creationId xmlns:a16="http://schemas.microsoft.com/office/drawing/2014/main" id="{E21809AC-8DC9-C14B-8504-EE0B0F46699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17830" y="2852936"/>
            <a:ext cx="10361101" cy="3168352"/>
          </a:xfrm>
          <a:prstGeom prst="rect">
            <a:avLst/>
          </a:prstGeom>
        </p:spPr>
      </p:pic>
    </p:spTree>
    <p:extLst>
      <p:ext uri="{BB962C8B-B14F-4D97-AF65-F5344CB8AC3E}">
        <p14:creationId xmlns:p14="http://schemas.microsoft.com/office/powerpoint/2010/main" val="26201829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B07AB-8AC0-2C42-9CD8-3B19C2CD10B1}"/>
              </a:ext>
            </a:extLst>
          </p:cNvPr>
          <p:cNvSpPr>
            <a:spLocks noGrp="1"/>
          </p:cNvSpPr>
          <p:nvPr>
            <p:ph type="title"/>
          </p:nvPr>
        </p:nvSpPr>
        <p:spPr/>
        <p:txBody>
          <a:bodyPr/>
          <a:lstStyle/>
          <a:p>
            <a:r>
              <a:rPr lang="zh-CN" altLang="en-US" dirty="0"/>
              <a:t>转换模块的工作流程</a:t>
            </a:r>
          </a:p>
        </p:txBody>
      </p:sp>
      <p:pic>
        <p:nvPicPr>
          <p:cNvPr id="5" name="图片 4">
            <a:extLst>
              <a:ext uri="{FF2B5EF4-FFF2-40B4-BE49-F238E27FC236}">
                <a16:creationId xmlns:a16="http://schemas.microsoft.com/office/drawing/2014/main" id="{FDD056C3-FFC3-3E49-9E49-B5D75E8A00F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0704" y="1844824"/>
            <a:ext cx="10575354" cy="3936567"/>
          </a:xfrm>
          <a:prstGeom prst="rect">
            <a:avLst/>
          </a:prstGeom>
        </p:spPr>
      </p:pic>
    </p:spTree>
    <p:extLst>
      <p:ext uri="{BB962C8B-B14F-4D97-AF65-F5344CB8AC3E}">
        <p14:creationId xmlns:p14="http://schemas.microsoft.com/office/powerpoint/2010/main" val="148747370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Tree>
    <p:extLst>
      <p:ext uri="{BB962C8B-B14F-4D97-AF65-F5344CB8AC3E}">
        <p14:creationId xmlns:p14="http://schemas.microsoft.com/office/powerpoint/2010/main" val="374874087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3444491" y="1484784"/>
            <a:ext cx="2808312" cy="2088232"/>
          </a:xfrm>
          <a:prstGeom prst="rect">
            <a:avLst/>
          </a:prstGeom>
          <a:noFill/>
          <a:ln w="571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5" name="左大括号 4">
            <a:extLst>
              <a:ext uri="{FF2B5EF4-FFF2-40B4-BE49-F238E27FC236}">
                <a16:creationId xmlns:a16="http://schemas.microsoft.com/office/drawing/2014/main" id="{4B93DC4D-B82F-5C4A-83D6-59CEA5095A99}"/>
              </a:ext>
            </a:extLst>
          </p:cNvPr>
          <p:cNvSpPr/>
          <p:nvPr/>
        </p:nvSpPr>
        <p:spPr bwMode="auto">
          <a:xfrm>
            <a:off x="2786013" y="1484784"/>
            <a:ext cx="360040" cy="2124000"/>
          </a:xfrm>
          <a:prstGeom prst="leftBrace">
            <a:avLst/>
          </a:prstGeom>
          <a:noFill/>
          <a:ln w="57150" cap="flat" cmpd="sng" algn="ctr">
            <a:solidFill>
              <a:srgbClr val="C00000"/>
            </a:solidFill>
            <a:prstDash val="solid"/>
            <a:round/>
            <a:headEnd type="none" w="med" len="med"/>
            <a:tailEnd type="none" w="med" len="med"/>
            <a:extLst>
              <a:ext uri="{C807C97D-BFC1-408E-A445-0C87EB9F89A2}">
                <ask:lineSketchStyleProps xmlns:ask="http://schemas.microsoft.com/office/drawing/2018/sketchyshapes">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6" name="矩形 5">
            <a:extLst>
              <a:ext uri="{FF2B5EF4-FFF2-40B4-BE49-F238E27FC236}">
                <a16:creationId xmlns:a16="http://schemas.microsoft.com/office/drawing/2014/main" id="{87623045-D1F0-104D-9F79-4B6C899ED1B6}"/>
              </a:ext>
            </a:extLst>
          </p:cNvPr>
          <p:cNvSpPr/>
          <p:nvPr/>
        </p:nvSpPr>
        <p:spPr>
          <a:xfrm>
            <a:off x="654080" y="1878748"/>
            <a:ext cx="1915909" cy="1336071"/>
          </a:xfrm>
          <a:prstGeom prst="rect">
            <a:avLst/>
          </a:prstGeom>
        </p:spPr>
        <p:txBody>
          <a:bodyPr wrap="none">
            <a:spAutoFit/>
          </a:bodyPr>
          <a:lstStyle/>
          <a:p>
            <a:pPr>
              <a:lnSpc>
                <a:spcPct val="150000"/>
              </a:lnSpc>
            </a:pPr>
            <a:r>
              <a:rPr lang="zh-CN" altLang="en-US" sz="2000" dirty="0">
                <a:solidFill>
                  <a:srgbClr val="374154"/>
                </a:solidFill>
                <a:latin typeface="Microsoft YaHei" panose="020B0503020204020204" pitchFamily="34" charset="-122"/>
                <a:ea typeface="Microsoft YaHei" panose="020B0503020204020204" pitchFamily="34" charset="-122"/>
              </a:rPr>
              <a:t>模型转换工具</a:t>
            </a:r>
            <a:endParaRPr lang="en-US" altLang="zh-CN" sz="2000" dirty="0">
              <a:solidFill>
                <a:srgbClr val="374154"/>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Microsoft YaHei" panose="020B0503020204020204" pitchFamily="34" charset="-122"/>
                <a:ea typeface="Microsoft YaHei" panose="020B0503020204020204" pitchFamily="34" charset="-122"/>
              </a:rPr>
              <a:t>模型格式转换</a:t>
            </a:r>
            <a:endParaRPr lang="en-US" altLang="zh-CN" dirty="0">
              <a:solidFill>
                <a:srgbClr val="374154"/>
              </a:solidFill>
              <a:latin typeface="Microsoft YaHei" panose="020B0503020204020204" pitchFamily="34" charset="-122"/>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Microsoft YaHei" panose="020B0503020204020204" pitchFamily="34" charset="-122"/>
                <a:ea typeface="Microsoft YaHei" panose="020B0503020204020204" pitchFamily="34" charset="-122"/>
              </a:rPr>
              <a:t>计算图优化</a:t>
            </a:r>
          </a:p>
        </p:txBody>
      </p:sp>
    </p:spTree>
    <p:extLst>
      <p:ext uri="{BB962C8B-B14F-4D97-AF65-F5344CB8AC3E}">
        <p14:creationId xmlns:p14="http://schemas.microsoft.com/office/powerpoint/2010/main" val="118016661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lnSpc>
                <a:spcPct val="130000"/>
              </a:lnSpc>
            </a:pPr>
            <a:r>
              <a:rPr lang="zh-CN" altLang="en-US" sz="9600" dirty="0">
                <a:solidFill>
                  <a:srgbClr val="C00000"/>
                </a:solidFill>
              </a:rPr>
              <a:t>转换模块</a:t>
            </a:r>
            <a:endParaRPr lang="en-US" altLang="zh-CN" sz="9600" dirty="0">
              <a:solidFill>
                <a:srgbClr val="C00000"/>
              </a:solidFill>
            </a:endParaRPr>
          </a:p>
          <a:p>
            <a:pPr algn="ctr">
              <a:lnSpc>
                <a:spcPct val="130000"/>
              </a:lnSpc>
            </a:pPr>
            <a:r>
              <a:rPr lang="zh-CN" altLang="en-US"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挑战与目标</a:t>
            </a:r>
            <a:endParaRPr kumimoji="1" lang="zh-CN" altLang="en-US"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341374643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EE43E42-0F5F-8144-A3DF-E8EDD0648BA6}"/>
              </a:ext>
            </a:extLst>
          </p:cNvPr>
          <p:cNvSpPr>
            <a:spLocks noGrp="1"/>
          </p:cNvSpPr>
          <p:nvPr>
            <p:ph type="title"/>
          </p:nvPr>
        </p:nvSpPr>
        <p:spPr/>
        <p:txBody>
          <a:bodyPr/>
          <a:lstStyle/>
          <a:p>
            <a:r>
              <a:rPr lang="en-US" altLang="zh-CN" dirty="0"/>
              <a:t>Converter</a:t>
            </a:r>
            <a:r>
              <a:rPr lang="zh-CN" altLang="en-US" dirty="0"/>
              <a:t> </a:t>
            </a:r>
            <a:r>
              <a:rPr lang="en-US" altLang="zh-CN" dirty="0"/>
              <a:t>Challenge</a:t>
            </a:r>
            <a:r>
              <a:rPr lang="zh-CN" altLang="en-US" dirty="0"/>
              <a:t> 转换模块挑战</a:t>
            </a:r>
          </a:p>
        </p:txBody>
      </p:sp>
      <p:sp>
        <p:nvSpPr>
          <p:cNvPr id="6" name="内容占位符 5">
            <a:extLst>
              <a:ext uri="{FF2B5EF4-FFF2-40B4-BE49-F238E27FC236}">
                <a16:creationId xmlns:a16="http://schemas.microsoft.com/office/drawing/2014/main" id="{B9AA1024-FF61-AD4A-87F4-5C067193FEE8}"/>
              </a:ext>
            </a:extLst>
          </p:cNvPr>
          <p:cNvSpPr>
            <a:spLocks noGrp="1"/>
          </p:cNvSpPr>
          <p:nvPr>
            <p:ph sz="half" idx="1"/>
          </p:nvPr>
        </p:nvSpPr>
        <p:spPr/>
        <p:txBody>
          <a:bodyPr/>
          <a:lstStyle/>
          <a:p>
            <a:pPr marL="457200" indent="-457200">
              <a:buFont typeface="+mj-lt"/>
              <a:buAutoNum type="arabicPeriod"/>
            </a:pPr>
            <a:r>
              <a:rPr lang="en-US" altLang="zh-CN" dirty="0">
                <a:latin typeface="Gill Sans MT" panose="020B0502020104020203" pitchFamily="34" charset="0"/>
              </a:rPr>
              <a:t>AI </a:t>
            </a:r>
            <a:r>
              <a:rPr lang="zh-CN" altLang="en-US" dirty="0">
                <a:latin typeface="Gill Sans MT" panose="020B0502020104020203" pitchFamily="34" charset="0"/>
              </a:rPr>
              <a:t>模型本身包含众多算子，推理引擎需要用有限算子实现不同框架 </a:t>
            </a:r>
            <a:r>
              <a:rPr lang="en-US" altLang="zh-CN" dirty="0">
                <a:latin typeface="Gill Sans MT" panose="020B0502020104020203" pitchFamily="34" charset="0"/>
              </a:rPr>
              <a:t>AI </a:t>
            </a:r>
            <a:r>
              <a:rPr lang="zh-CN" altLang="en-US" dirty="0">
                <a:latin typeface="Gill Sans MT" panose="020B0502020104020203" pitchFamily="34" charset="0"/>
              </a:rPr>
              <a:t>模型所需要的算子。</a:t>
            </a:r>
            <a:endParaRPr lang="en-US" altLang="zh-CN" dirty="0">
              <a:latin typeface="Gill Sans MT" panose="020B0502020104020203" pitchFamily="34" charset="0"/>
            </a:endParaRPr>
          </a:p>
          <a:p>
            <a:pPr marL="457200" indent="-457200">
              <a:lnSpc>
                <a:spcPct val="150000"/>
              </a:lnSpc>
              <a:buFont typeface="+mj-lt"/>
              <a:buAutoNum type="arabicPeriod"/>
            </a:pPr>
            <a:r>
              <a:rPr lang="zh-CN" altLang="en-US" dirty="0">
                <a:latin typeface="Gill Sans MT" panose="020B0502020104020203" pitchFamily="34" charset="0"/>
              </a:rPr>
              <a:t>支持不同框架 </a:t>
            </a:r>
            <a:r>
              <a:rPr lang="en-US" altLang="zh-CN" dirty="0">
                <a:latin typeface="Gill Sans MT" panose="020B0502020104020203" pitchFamily="34" charset="0"/>
              </a:rPr>
              <a:t>Tensorflow</a:t>
            </a:r>
            <a:r>
              <a:rPr lang="zh-CN" altLang="en-US" dirty="0">
                <a:latin typeface="Gill Sans MT" panose="020B0502020104020203" pitchFamily="34" charset="0"/>
              </a:rPr>
              <a:t>、</a:t>
            </a:r>
            <a:r>
              <a:rPr lang="en-US" altLang="zh-CN" dirty="0">
                <a:latin typeface="Gill Sans MT" panose="020B0502020104020203" pitchFamily="34" charset="0"/>
              </a:rPr>
              <a:t>PyTorch</a:t>
            </a:r>
            <a:r>
              <a:rPr lang="zh-CN" altLang="en-US" dirty="0">
                <a:latin typeface="Gill Sans MT" panose="020B0502020104020203" pitchFamily="34" charset="0"/>
              </a:rPr>
              <a:t>、</a:t>
            </a:r>
            <a:r>
              <a:rPr lang="en-US" altLang="zh-CN" dirty="0">
                <a:latin typeface="Gill Sans MT" panose="020B0502020104020203" pitchFamily="34" charset="0"/>
              </a:rPr>
              <a:t>MindSpore</a:t>
            </a:r>
            <a:r>
              <a:rPr lang="zh-CN" altLang="en-US" dirty="0">
                <a:latin typeface="Gill Sans MT" panose="020B0502020104020203" pitchFamily="34" charset="0"/>
              </a:rPr>
              <a:t>、</a:t>
            </a:r>
            <a:r>
              <a:rPr lang="en-US" altLang="zh-CN" dirty="0">
                <a:latin typeface="Gill Sans MT" panose="020B0502020104020203" pitchFamily="34" charset="0"/>
              </a:rPr>
              <a:t>ONNX </a:t>
            </a:r>
            <a:r>
              <a:rPr lang="zh-CN" altLang="en-US" dirty="0">
                <a:latin typeface="Gill Sans MT" panose="020B0502020104020203" pitchFamily="34" charset="0"/>
              </a:rPr>
              <a:t>等主流模型文件格式。</a:t>
            </a:r>
            <a:endParaRPr lang="en-US" altLang="zh-CN" dirty="0">
              <a:latin typeface="Gill Sans MT" panose="020B0502020104020203" pitchFamily="34" charset="0"/>
            </a:endParaRPr>
          </a:p>
          <a:p>
            <a:pPr marL="457200" indent="-457200">
              <a:lnSpc>
                <a:spcPct val="150000"/>
              </a:lnSpc>
              <a:buFont typeface="+mj-lt"/>
              <a:buAutoNum type="arabicPeriod"/>
            </a:pPr>
            <a:r>
              <a:rPr lang="zh-CN" altLang="en-US" dirty="0">
                <a:latin typeface="Gill Sans MT" panose="020B0502020104020203" pitchFamily="34" charset="0"/>
              </a:rPr>
              <a:t>支持 </a:t>
            </a:r>
            <a:r>
              <a:rPr lang="en-US" altLang="zh-CN" dirty="0">
                <a:latin typeface="Gill Sans MT" panose="020B0502020104020203" pitchFamily="34" charset="0"/>
              </a:rPr>
              <a:t>CNN / RNN / GAN / Transformer </a:t>
            </a:r>
            <a:r>
              <a:rPr lang="zh-CN" altLang="en-US" dirty="0">
                <a:latin typeface="Gill Sans MT" panose="020B0502020104020203" pitchFamily="34" charset="0"/>
              </a:rPr>
              <a:t>等主流网络结构。</a:t>
            </a:r>
          </a:p>
          <a:p>
            <a:pPr marL="457200" indent="-457200">
              <a:lnSpc>
                <a:spcPct val="150000"/>
              </a:lnSpc>
              <a:buFont typeface="+mj-lt"/>
              <a:buAutoNum type="arabicPeriod"/>
            </a:pPr>
            <a:r>
              <a:rPr lang="zh-CN" altLang="en-US" dirty="0">
                <a:latin typeface="Gill Sans MT" panose="020B0502020104020203" pitchFamily="34" charset="0"/>
              </a:rPr>
              <a:t>支持多输入多输出，任意维度输入输出，支持动态输入，支持带控制流的模型。</a:t>
            </a:r>
            <a:endParaRPr lang="en-US" altLang="zh-CN" dirty="0">
              <a:latin typeface="Gill Sans MT" panose="020B0502020104020203" pitchFamily="34" charset="0"/>
            </a:endParaRPr>
          </a:p>
        </p:txBody>
      </p:sp>
    </p:spTree>
    <p:extLst>
      <p:ext uri="{BB962C8B-B14F-4D97-AF65-F5344CB8AC3E}">
        <p14:creationId xmlns:p14="http://schemas.microsoft.com/office/powerpoint/2010/main" val="374948076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EE43E42-0F5F-8144-A3DF-E8EDD0648BA6}"/>
              </a:ext>
            </a:extLst>
          </p:cNvPr>
          <p:cNvSpPr>
            <a:spLocks noGrp="1"/>
          </p:cNvSpPr>
          <p:nvPr>
            <p:ph type="title"/>
          </p:nvPr>
        </p:nvSpPr>
        <p:spPr/>
        <p:txBody>
          <a:bodyPr/>
          <a:lstStyle/>
          <a:p>
            <a:r>
              <a:rPr lang="en-US" altLang="zh-CN" dirty="0"/>
              <a:t>Converter</a:t>
            </a:r>
            <a:r>
              <a:rPr lang="zh-CN" altLang="en-US" dirty="0"/>
              <a:t> </a:t>
            </a:r>
            <a:r>
              <a:rPr lang="en-US" altLang="zh-CN" dirty="0"/>
              <a:t>Challenge</a:t>
            </a:r>
            <a:r>
              <a:rPr lang="zh-CN" altLang="en-US" dirty="0"/>
              <a:t> 转换模块挑战</a:t>
            </a:r>
          </a:p>
        </p:txBody>
      </p:sp>
      <p:sp>
        <p:nvSpPr>
          <p:cNvPr id="6" name="内容占位符 5">
            <a:extLst>
              <a:ext uri="{FF2B5EF4-FFF2-40B4-BE49-F238E27FC236}">
                <a16:creationId xmlns:a16="http://schemas.microsoft.com/office/drawing/2014/main" id="{B9AA1024-FF61-AD4A-87F4-5C067193FEE8}"/>
              </a:ext>
            </a:extLst>
          </p:cNvPr>
          <p:cNvSpPr>
            <a:spLocks noGrp="1"/>
          </p:cNvSpPr>
          <p:nvPr>
            <p:ph sz="half" idx="1"/>
          </p:nvPr>
        </p:nvSpPr>
        <p:spPr>
          <a:xfrm>
            <a:off x="623635" y="1412776"/>
            <a:ext cx="10963473" cy="1440160"/>
          </a:xfrm>
        </p:spPr>
        <p:txBody>
          <a:bodyPr/>
          <a:lstStyle/>
          <a:p>
            <a:pPr marL="457200" indent="-457200">
              <a:lnSpc>
                <a:spcPct val="150000"/>
              </a:lnSpc>
              <a:buFont typeface="+mj-lt"/>
              <a:buAutoNum type="arabicPeriod"/>
            </a:pPr>
            <a:r>
              <a:rPr lang="en-US" altLang="zh-CN" dirty="0">
                <a:latin typeface="Gill Sans MT" panose="020B0502020104020203" pitchFamily="34" charset="0"/>
              </a:rPr>
              <a:t>AI </a:t>
            </a:r>
            <a:r>
              <a:rPr lang="zh-CN" altLang="en-US" dirty="0">
                <a:latin typeface="Gill Sans MT" panose="020B0502020104020203" pitchFamily="34" charset="0"/>
              </a:rPr>
              <a:t>模型本身包含众多算子：</a:t>
            </a:r>
            <a:endParaRPr lang="en-US" altLang="zh-CN" dirty="0">
              <a:latin typeface="Gill Sans MT" panose="020B0502020104020203" pitchFamily="34" charset="0"/>
            </a:endParaRPr>
          </a:p>
          <a:p>
            <a:pPr marL="694190" lvl="1" indent="-457200">
              <a:lnSpc>
                <a:spcPct val="150000"/>
              </a:lnSpc>
            </a:pPr>
            <a:r>
              <a:rPr lang="zh-CN" altLang="en-US" dirty="0">
                <a:latin typeface="Gill Sans MT" panose="020B0502020104020203" pitchFamily="34" charset="0"/>
              </a:rPr>
              <a:t>不同 </a:t>
            </a:r>
            <a:r>
              <a:rPr lang="en-US" altLang="zh-CN" dirty="0">
                <a:latin typeface="Gill Sans MT" panose="020B0502020104020203" pitchFamily="34" charset="0"/>
              </a:rPr>
              <a:t>AI</a:t>
            </a:r>
            <a:r>
              <a:rPr lang="zh-CN" altLang="en-US" dirty="0">
                <a:latin typeface="Gill Sans MT" panose="020B0502020104020203" pitchFamily="34" charset="0"/>
              </a:rPr>
              <a:t> 训练框架的算子重合度高，但不完全一样</a:t>
            </a:r>
            <a:endParaRPr lang="en-US" altLang="zh-CN" dirty="0">
              <a:latin typeface="Gill Sans MT" panose="020B0502020104020203" pitchFamily="34" charset="0"/>
            </a:endParaRPr>
          </a:p>
          <a:p>
            <a:pPr marL="694190" lvl="1" indent="-457200">
              <a:lnSpc>
                <a:spcPct val="150000"/>
              </a:lnSpc>
            </a:pPr>
            <a:r>
              <a:rPr lang="zh-CN" altLang="en-US" dirty="0">
                <a:latin typeface="Gill Sans MT" panose="020B0502020104020203" pitchFamily="34" charset="0"/>
              </a:rPr>
              <a:t>推理引擎需要用有限算子实现不同框架 </a:t>
            </a:r>
            <a:r>
              <a:rPr lang="en-US" altLang="zh-CN" dirty="0">
                <a:latin typeface="Gill Sans MT" panose="020B0502020104020203" pitchFamily="34" charset="0"/>
              </a:rPr>
              <a:t>AI </a:t>
            </a:r>
            <a:r>
              <a:rPr lang="zh-CN" altLang="en-US" dirty="0">
                <a:latin typeface="Gill Sans MT" panose="020B0502020104020203" pitchFamily="34" charset="0"/>
              </a:rPr>
              <a:t>模型所需要的算子</a:t>
            </a:r>
            <a:endParaRPr lang="en-US" altLang="zh-CN" dirty="0">
              <a:latin typeface="Gill Sans MT" panose="020B0502020104020203" pitchFamily="34" charset="0"/>
            </a:endParaRPr>
          </a:p>
          <a:p>
            <a:pPr marL="457200" indent="-457200">
              <a:lnSpc>
                <a:spcPct val="150000"/>
              </a:lnSpc>
              <a:buFont typeface="+mj-lt"/>
              <a:buAutoNum type="arabicPeriod"/>
            </a:pPr>
            <a:endParaRPr lang="en-US" altLang="zh-CN" dirty="0">
              <a:latin typeface="Gill Sans MT" panose="020B0502020104020203" pitchFamily="34" charset="0"/>
            </a:endParaRPr>
          </a:p>
          <a:p>
            <a:pPr marL="457200" indent="-457200">
              <a:lnSpc>
                <a:spcPct val="150000"/>
              </a:lnSpc>
              <a:buFont typeface="+mj-lt"/>
              <a:buAutoNum type="arabicPeriod"/>
            </a:pPr>
            <a:endParaRPr lang="en-US" altLang="zh-CN" dirty="0">
              <a:latin typeface="Gill Sans MT" panose="020B0502020104020203" pitchFamily="34" charset="0"/>
            </a:endParaRPr>
          </a:p>
        </p:txBody>
      </p:sp>
      <p:graphicFrame>
        <p:nvGraphicFramePr>
          <p:cNvPr id="4" name="表格 3">
            <a:extLst>
              <a:ext uri="{FF2B5EF4-FFF2-40B4-BE49-F238E27FC236}">
                <a16:creationId xmlns:a16="http://schemas.microsoft.com/office/drawing/2014/main" id="{F4D1B9BB-A1E1-4640-9F87-00075F983FBC}"/>
              </a:ext>
            </a:extLst>
          </p:cNvPr>
          <p:cNvGraphicFramePr>
            <a:graphicFrameLocks noGrp="1"/>
          </p:cNvGraphicFramePr>
          <p:nvPr>
            <p:extLst>
              <p:ext uri="{D42A27DB-BD31-4B8C-83A1-F6EECF244321}">
                <p14:modId xmlns:p14="http://schemas.microsoft.com/office/powerpoint/2010/main" val="1252886977"/>
              </p:ext>
            </p:extLst>
          </p:nvPr>
        </p:nvGraphicFramePr>
        <p:xfrm>
          <a:off x="841796" y="2996952"/>
          <a:ext cx="10745310" cy="2975242"/>
        </p:xfrm>
        <a:graphic>
          <a:graphicData uri="http://schemas.openxmlformats.org/drawingml/2006/table">
            <a:tbl>
              <a:tblPr>
                <a:tableStyleId>{8EC20E35-A176-4012-BC5E-935CFFF8708E}</a:tableStyleId>
              </a:tblPr>
              <a:tblGrid>
                <a:gridCol w="2149062">
                  <a:extLst>
                    <a:ext uri="{9D8B030D-6E8A-4147-A177-3AD203B41FA5}">
                      <a16:colId xmlns:a16="http://schemas.microsoft.com/office/drawing/2014/main" val="151390938"/>
                    </a:ext>
                  </a:extLst>
                </a:gridCol>
                <a:gridCol w="2149062">
                  <a:extLst>
                    <a:ext uri="{9D8B030D-6E8A-4147-A177-3AD203B41FA5}">
                      <a16:colId xmlns:a16="http://schemas.microsoft.com/office/drawing/2014/main" val="3496098773"/>
                    </a:ext>
                  </a:extLst>
                </a:gridCol>
                <a:gridCol w="2149062">
                  <a:extLst>
                    <a:ext uri="{9D8B030D-6E8A-4147-A177-3AD203B41FA5}">
                      <a16:colId xmlns:a16="http://schemas.microsoft.com/office/drawing/2014/main" val="4044020065"/>
                    </a:ext>
                  </a:extLst>
                </a:gridCol>
                <a:gridCol w="2149062">
                  <a:extLst>
                    <a:ext uri="{9D8B030D-6E8A-4147-A177-3AD203B41FA5}">
                      <a16:colId xmlns:a16="http://schemas.microsoft.com/office/drawing/2014/main" val="3051120761"/>
                    </a:ext>
                  </a:extLst>
                </a:gridCol>
                <a:gridCol w="2149062">
                  <a:extLst>
                    <a:ext uri="{9D8B030D-6E8A-4147-A177-3AD203B41FA5}">
                      <a16:colId xmlns:a16="http://schemas.microsoft.com/office/drawing/2014/main" val="4212062870"/>
                    </a:ext>
                  </a:extLst>
                </a:gridCol>
              </a:tblGrid>
              <a:tr h="381362">
                <a:tc>
                  <a:txBody>
                    <a:bodyPr/>
                    <a:lstStyle/>
                    <a:p>
                      <a:pPr algn="ctr"/>
                      <a:r>
                        <a:rPr lang="zh-CN" altLang="en-US" sz="1500" b="1" dirty="0">
                          <a:solidFill>
                            <a:srgbClr val="374154"/>
                          </a:solidFill>
                          <a:effectLst/>
                          <a:latin typeface="Gill Sans MT" panose="020B0502020104020203" pitchFamily="34" charset="0"/>
                          <a:ea typeface="Microsoft YaHei" panose="020B0503020204020204" pitchFamily="34" charset="-122"/>
                        </a:rPr>
                        <a:t>框架</a:t>
                      </a:r>
                    </a:p>
                  </a:txBody>
                  <a:tcPr marL="65412" marR="65412" marT="65412" marB="65412" anchor="ctr">
                    <a:solidFill>
                      <a:schemeClr val="bg1">
                        <a:lumMod val="95000"/>
                      </a:schemeClr>
                    </a:solidFill>
                  </a:tcPr>
                </a:tc>
                <a:tc>
                  <a:txBody>
                    <a:bodyPr/>
                    <a:lstStyle/>
                    <a:p>
                      <a:pPr algn="ctr"/>
                      <a:r>
                        <a:rPr lang="zh-CN" altLang="en-US" sz="1500" b="1" dirty="0">
                          <a:solidFill>
                            <a:srgbClr val="374154"/>
                          </a:solidFill>
                          <a:effectLst/>
                          <a:latin typeface="Gill Sans MT" panose="020B0502020104020203" pitchFamily="34" charset="0"/>
                          <a:ea typeface="Microsoft YaHei" panose="020B0503020204020204" pitchFamily="34" charset="-122"/>
                        </a:rPr>
                        <a:t>导出方式</a:t>
                      </a:r>
                    </a:p>
                  </a:txBody>
                  <a:tcPr marL="65412" marR="65412" marT="65412" marB="65412" anchor="ctr">
                    <a:solidFill>
                      <a:schemeClr val="bg1">
                        <a:lumMod val="95000"/>
                      </a:schemeClr>
                    </a:solidFill>
                  </a:tcPr>
                </a:tc>
                <a:tc>
                  <a:txBody>
                    <a:bodyPr/>
                    <a:lstStyle/>
                    <a:p>
                      <a:pPr algn="ctr"/>
                      <a:r>
                        <a:rPr lang="zh-CN" altLang="en-US" sz="1500" b="1" dirty="0">
                          <a:solidFill>
                            <a:srgbClr val="374154"/>
                          </a:solidFill>
                          <a:effectLst/>
                          <a:latin typeface="Gill Sans MT" panose="020B0502020104020203" pitchFamily="34" charset="0"/>
                          <a:ea typeface="Microsoft YaHei" panose="020B0503020204020204" pitchFamily="34" charset="-122"/>
                        </a:rPr>
                        <a:t>导出成功率</a:t>
                      </a:r>
                    </a:p>
                  </a:txBody>
                  <a:tcPr marL="65412" marR="65412" marT="65412" marB="65412" anchor="ctr">
                    <a:solidFill>
                      <a:schemeClr val="bg1">
                        <a:lumMod val="95000"/>
                      </a:schemeClr>
                    </a:solidFill>
                  </a:tcPr>
                </a:tc>
                <a:tc>
                  <a:txBody>
                    <a:bodyPr/>
                    <a:lstStyle/>
                    <a:p>
                      <a:pPr algn="ctr"/>
                      <a:r>
                        <a:rPr lang="zh-CN" altLang="en-US" sz="1500" b="1" dirty="0">
                          <a:solidFill>
                            <a:srgbClr val="374154"/>
                          </a:solidFill>
                          <a:effectLst/>
                          <a:latin typeface="Gill Sans MT" panose="020B0502020104020203" pitchFamily="34" charset="0"/>
                          <a:ea typeface="Microsoft YaHei" panose="020B0503020204020204" pitchFamily="34" charset="-122"/>
                        </a:rPr>
                        <a:t>算子数（不完全统计）</a:t>
                      </a:r>
                    </a:p>
                  </a:txBody>
                  <a:tcPr marL="65412" marR="65412" marT="65412" marB="65412" anchor="ctr">
                    <a:solidFill>
                      <a:schemeClr val="bg1">
                        <a:lumMod val="95000"/>
                      </a:schemeClr>
                    </a:solidFill>
                  </a:tcPr>
                </a:tc>
                <a:tc>
                  <a:txBody>
                    <a:bodyPr/>
                    <a:lstStyle/>
                    <a:p>
                      <a:pPr algn="ctr"/>
                      <a:r>
                        <a:rPr lang="zh-CN" altLang="en-US" sz="1500" b="1" dirty="0">
                          <a:solidFill>
                            <a:srgbClr val="374154"/>
                          </a:solidFill>
                          <a:effectLst/>
                          <a:latin typeface="Gill Sans MT" panose="020B0502020104020203" pitchFamily="34" charset="0"/>
                          <a:ea typeface="Microsoft YaHei" panose="020B0503020204020204" pitchFamily="34" charset="-122"/>
                        </a:rPr>
                        <a:t>冗余度</a:t>
                      </a:r>
                    </a:p>
                  </a:txBody>
                  <a:tcPr marL="65412" marR="65412" marT="65412" marB="65412" anchor="ctr">
                    <a:solidFill>
                      <a:schemeClr val="bg1">
                        <a:lumMod val="95000"/>
                      </a:schemeClr>
                    </a:solidFill>
                  </a:tcPr>
                </a:tc>
                <a:extLst>
                  <a:ext uri="{0D108BD9-81ED-4DB2-BD59-A6C34878D82A}">
                    <a16:rowId xmlns:a16="http://schemas.microsoft.com/office/drawing/2014/main" val="528803889"/>
                  </a:ext>
                </a:extLst>
              </a:tr>
              <a:tr h="381362">
                <a:tc>
                  <a:txBody>
                    <a:bodyPr/>
                    <a:lstStyle/>
                    <a:p>
                      <a:pPr algn="l"/>
                      <a:r>
                        <a:rPr lang="en-US" sz="1500" dirty="0">
                          <a:solidFill>
                            <a:srgbClr val="374154"/>
                          </a:solidFill>
                          <a:effectLst/>
                          <a:latin typeface="Gill Sans MT" panose="020B0502020104020203" pitchFamily="34" charset="0"/>
                          <a:ea typeface="Microsoft YaHei" panose="020B0503020204020204" pitchFamily="34" charset="-122"/>
                        </a:rPr>
                        <a:t>Caffe</a:t>
                      </a:r>
                      <a:endParaRPr lang="en-US"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en-US" sz="1500" dirty="0">
                          <a:solidFill>
                            <a:srgbClr val="374154"/>
                          </a:solidFill>
                          <a:effectLst/>
                          <a:latin typeface="Gill Sans MT" panose="020B0502020104020203" pitchFamily="34" charset="0"/>
                          <a:ea typeface="Microsoft YaHei" panose="020B0503020204020204" pitchFamily="34" charset="-122"/>
                        </a:rPr>
                        <a:t>Caffe</a:t>
                      </a:r>
                      <a:endParaRPr lang="en-US"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zh-CN" altLang="en-US" sz="1500">
                          <a:solidFill>
                            <a:srgbClr val="374154"/>
                          </a:solidFill>
                          <a:effectLst/>
                          <a:latin typeface="Gill Sans MT" panose="020B0502020104020203" pitchFamily="34" charset="0"/>
                          <a:ea typeface="Microsoft YaHei" panose="020B0503020204020204" pitchFamily="34" charset="-122"/>
                        </a:rPr>
                        <a:t>高</a:t>
                      </a:r>
                      <a:endParaRPr lang="zh-CN" altLang="en-US" sz="1500" b="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en-US" altLang="zh-CN" sz="1500">
                          <a:solidFill>
                            <a:srgbClr val="374154"/>
                          </a:solidFill>
                          <a:effectLst/>
                          <a:latin typeface="Gill Sans MT" panose="020B0502020104020203" pitchFamily="34" charset="0"/>
                          <a:ea typeface="Microsoft YaHei" panose="020B0503020204020204" pitchFamily="34" charset="-122"/>
                        </a:rPr>
                        <a:t>52</a:t>
                      </a:r>
                      <a:endParaRPr lang="en-US" altLang="zh-CN" sz="1500" b="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zh-CN" altLang="en-US" sz="1500" dirty="0">
                          <a:solidFill>
                            <a:srgbClr val="374154"/>
                          </a:solidFill>
                          <a:effectLst/>
                          <a:latin typeface="Gill Sans MT" panose="020B0502020104020203" pitchFamily="34" charset="0"/>
                          <a:ea typeface="Microsoft YaHei" panose="020B0503020204020204" pitchFamily="34" charset="-122"/>
                        </a:rPr>
                        <a:t>低</a:t>
                      </a:r>
                      <a:endParaRPr lang="zh-CN" altLang="en-US"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extLst>
                  <a:ext uri="{0D108BD9-81ED-4DB2-BD59-A6C34878D82A}">
                    <a16:rowId xmlns:a16="http://schemas.microsoft.com/office/drawing/2014/main" val="4025059164"/>
                  </a:ext>
                </a:extLst>
              </a:tr>
              <a:tr h="381362">
                <a:tc rowSpan="2">
                  <a:txBody>
                    <a:bodyPr/>
                    <a:lstStyle/>
                    <a:p>
                      <a:pPr algn="l"/>
                      <a:r>
                        <a:rPr lang="en-US" sz="1500" dirty="0">
                          <a:solidFill>
                            <a:srgbClr val="374154"/>
                          </a:solidFill>
                          <a:effectLst/>
                          <a:latin typeface="Gill Sans MT" panose="020B0502020104020203" pitchFamily="34" charset="0"/>
                          <a:ea typeface="Microsoft YaHei" panose="020B0503020204020204" pitchFamily="34" charset="-122"/>
                        </a:rPr>
                        <a:t>Tensorflow</a:t>
                      </a:r>
                      <a:endParaRPr lang="en-US"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en-US" sz="1500" dirty="0">
                          <a:solidFill>
                            <a:srgbClr val="374154"/>
                          </a:solidFill>
                          <a:effectLst/>
                          <a:latin typeface="Gill Sans MT" panose="020B0502020104020203" pitchFamily="34" charset="0"/>
                          <a:ea typeface="Microsoft YaHei" panose="020B0503020204020204" pitchFamily="34" charset="-122"/>
                        </a:rPr>
                        <a:t>1.X</a:t>
                      </a:r>
                      <a:endParaRPr lang="en-US"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zh-CN" altLang="en-US" sz="1500" dirty="0">
                          <a:solidFill>
                            <a:srgbClr val="374154"/>
                          </a:solidFill>
                          <a:effectLst/>
                          <a:latin typeface="Gill Sans MT" panose="020B0502020104020203" pitchFamily="34" charset="0"/>
                          <a:ea typeface="Microsoft YaHei" panose="020B0503020204020204" pitchFamily="34" charset="-122"/>
                        </a:rPr>
                        <a:t>高</a:t>
                      </a:r>
                      <a:endParaRPr lang="zh-CN" altLang="en-US"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en-US" altLang="zh-CN" sz="1500" dirty="0">
                          <a:solidFill>
                            <a:srgbClr val="374154"/>
                          </a:solidFill>
                          <a:effectLst/>
                          <a:latin typeface="Gill Sans MT" panose="020B0502020104020203" pitchFamily="34" charset="0"/>
                          <a:ea typeface="Microsoft YaHei" panose="020B0503020204020204" pitchFamily="34" charset="-122"/>
                        </a:rPr>
                        <a:t>1566</a:t>
                      </a:r>
                      <a:endParaRPr lang="en-US" altLang="zh-CN"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zh-CN" altLang="en-US" sz="1500" dirty="0">
                          <a:solidFill>
                            <a:srgbClr val="374154"/>
                          </a:solidFill>
                          <a:effectLst/>
                          <a:latin typeface="Gill Sans MT" panose="020B0502020104020203" pitchFamily="34" charset="0"/>
                          <a:ea typeface="Microsoft YaHei" panose="020B0503020204020204" pitchFamily="34" charset="-122"/>
                        </a:rPr>
                        <a:t>高</a:t>
                      </a:r>
                      <a:endParaRPr lang="zh-CN" altLang="en-US"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extLst>
                  <a:ext uri="{0D108BD9-81ED-4DB2-BD59-A6C34878D82A}">
                    <a16:rowId xmlns:a16="http://schemas.microsoft.com/office/drawing/2014/main" val="356949960"/>
                  </a:ext>
                </a:extLst>
              </a:tr>
              <a:tr h="534216">
                <a:tc vMerge="1">
                  <a:txBody>
                    <a:bodyPr/>
                    <a:lstStyle/>
                    <a:p>
                      <a:pPr algn="l"/>
                      <a:endParaRPr lang="zh-CN" altLang="en-US" sz="1500" b="0" dirty="0">
                        <a:solidFill>
                          <a:srgbClr val="4F4F4F"/>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en-US" sz="1500" dirty="0" err="1">
                          <a:solidFill>
                            <a:srgbClr val="374154"/>
                          </a:solidFill>
                          <a:effectLst/>
                          <a:latin typeface="Gill Sans MT" panose="020B0502020104020203" pitchFamily="34" charset="0"/>
                          <a:ea typeface="Microsoft YaHei" panose="020B0503020204020204" pitchFamily="34" charset="-122"/>
                        </a:rPr>
                        <a:t>Tflite</a:t>
                      </a:r>
                      <a:endParaRPr lang="en-US"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zh-CN" altLang="en-US" sz="1500">
                          <a:solidFill>
                            <a:srgbClr val="374154"/>
                          </a:solidFill>
                          <a:effectLst/>
                          <a:latin typeface="Gill Sans MT" panose="020B0502020104020203" pitchFamily="34" charset="0"/>
                          <a:ea typeface="Microsoft YaHei" panose="020B0503020204020204" pitchFamily="34" charset="-122"/>
                        </a:rPr>
                        <a:t>中</a:t>
                      </a:r>
                      <a:endParaRPr lang="zh-CN" altLang="en-US" sz="1500" b="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en-US" altLang="zh-CN" sz="1500">
                          <a:solidFill>
                            <a:srgbClr val="374154"/>
                          </a:solidFill>
                          <a:effectLst/>
                          <a:latin typeface="Gill Sans MT" panose="020B0502020104020203" pitchFamily="34" charset="0"/>
                          <a:ea typeface="Microsoft YaHei" panose="020B0503020204020204" pitchFamily="34" charset="-122"/>
                        </a:rPr>
                        <a:t>141</a:t>
                      </a:r>
                      <a:endParaRPr lang="en-US" altLang="zh-CN" sz="1500" b="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zh-CN" altLang="en-US" sz="1500" dirty="0">
                          <a:solidFill>
                            <a:srgbClr val="374154"/>
                          </a:solidFill>
                          <a:effectLst/>
                          <a:latin typeface="Gill Sans MT" panose="020B0502020104020203" pitchFamily="34" charset="0"/>
                          <a:ea typeface="Microsoft YaHei" panose="020B0503020204020204" pitchFamily="34" charset="-122"/>
                        </a:rPr>
                        <a:t>低</a:t>
                      </a:r>
                      <a:endParaRPr lang="zh-CN" altLang="en-US"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extLst>
                  <a:ext uri="{0D108BD9-81ED-4DB2-BD59-A6C34878D82A}">
                    <a16:rowId xmlns:a16="http://schemas.microsoft.com/office/drawing/2014/main" val="819525947"/>
                  </a:ext>
                </a:extLst>
              </a:tr>
              <a:tr h="381362">
                <a:tc rowSpan="3">
                  <a:txBody>
                    <a:bodyPr/>
                    <a:lstStyle/>
                    <a:p>
                      <a:pPr algn="l"/>
                      <a:r>
                        <a:rPr lang="en-US" altLang="zh-CN" sz="1500" dirty="0" err="1">
                          <a:solidFill>
                            <a:srgbClr val="374154"/>
                          </a:solidFill>
                          <a:effectLst/>
                          <a:latin typeface="Gill Sans MT" panose="020B0502020104020203" pitchFamily="34" charset="0"/>
                          <a:ea typeface="Microsoft YaHei" panose="020B0503020204020204" pitchFamily="34" charset="-122"/>
                        </a:rPr>
                        <a:t>Pytorch</a:t>
                      </a:r>
                      <a:endParaRPr lang="en-US"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en-US" sz="1500" dirty="0">
                          <a:solidFill>
                            <a:srgbClr val="374154"/>
                          </a:solidFill>
                          <a:effectLst/>
                          <a:latin typeface="Gill Sans MT" panose="020B0502020104020203" pitchFamily="34" charset="0"/>
                          <a:ea typeface="Microsoft YaHei" panose="020B0503020204020204" pitchFamily="34" charset="-122"/>
                        </a:rPr>
                        <a:t>Self</a:t>
                      </a:r>
                      <a:endParaRPr lang="en-US"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marL="0" marR="0" lvl="0" indent="0" algn="l" defTabSz="1218804" rtl="0" eaLnBrk="1" fontAlgn="auto" latinLnBrk="0" hangingPunct="1">
                        <a:lnSpc>
                          <a:spcPct val="100000"/>
                        </a:lnSpc>
                        <a:spcBef>
                          <a:spcPts val="0"/>
                        </a:spcBef>
                        <a:spcAft>
                          <a:spcPts val="0"/>
                        </a:spcAft>
                        <a:buClrTx/>
                        <a:buSzTx/>
                        <a:buFontTx/>
                        <a:buNone/>
                        <a:tabLst/>
                        <a:defRPr/>
                      </a:pPr>
                      <a:r>
                        <a:rPr lang="zh-CN" altLang="en-US" sz="1500" dirty="0">
                          <a:solidFill>
                            <a:srgbClr val="374154"/>
                          </a:solidFill>
                          <a:effectLst/>
                          <a:latin typeface="Gill Sans MT" panose="020B0502020104020203" pitchFamily="34" charset="0"/>
                          <a:ea typeface="Microsoft YaHei" panose="020B0503020204020204" pitchFamily="34" charset="-122"/>
                        </a:rPr>
                        <a:t>中</a:t>
                      </a:r>
                      <a:endParaRPr lang="zh-CN" altLang="en-US"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en-US" altLang="zh-CN" sz="1500" dirty="0">
                          <a:solidFill>
                            <a:srgbClr val="374154"/>
                          </a:solidFill>
                          <a:effectLst/>
                          <a:latin typeface="Gill Sans MT" panose="020B0502020104020203" pitchFamily="34" charset="0"/>
                          <a:ea typeface="Microsoft YaHei" panose="020B0503020204020204" pitchFamily="34" charset="-122"/>
                        </a:rPr>
                        <a:t>1200+</a:t>
                      </a:r>
                      <a:endParaRPr lang="en-US" altLang="zh-CN"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marL="0" marR="0" lvl="0" indent="0" algn="l" defTabSz="1218804" rtl="0" eaLnBrk="1" fontAlgn="auto" latinLnBrk="0" hangingPunct="1">
                        <a:lnSpc>
                          <a:spcPct val="100000"/>
                        </a:lnSpc>
                        <a:spcBef>
                          <a:spcPts val="0"/>
                        </a:spcBef>
                        <a:spcAft>
                          <a:spcPts val="0"/>
                        </a:spcAft>
                        <a:buClrTx/>
                        <a:buSzTx/>
                        <a:buFontTx/>
                        <a:buNone/>
                        <a:tabLst/>
                        <a:defRPr/>
                      </a:pPr>
                      <a:r>
                        <a:rPr lang="zh-CN" altLang="en-US" sz="1500" dirty="0">
                          <a:solidFill>
                            <a:srgbClr val="374154"/>
                          </a:solidFill>
                          <a:effectLst/>
                          <a:latin typeface="Gill Sans MT" panose="020B0502020104020203" pitchFamily="34" charset="0"/>
                          <a:ea typeface="Microsoft YaHei" panose="020B0503020204020204" pitchFamily="34" charset="-122"/>
                        </a:rPr>
                        <a:t>高</a:t>
                      </a:r>
                      <a:endParaRPr lang="zh-CN" altLang="en-US"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extLst>
                  <a:ext uri="{0D108BD9-81ED-4DB2-BD59-A6C34878D82A}">
                    <a16:rowId xmlns:a16="http://schemas.microsoft.com/office/drawing/2014/main" val="306983233"/>
                  </a:ext>
                </a:extLst>
              </a:tr>
              <a:tr h="381362">
                <a:tc vMerge="1">
                  <a:txBody>
                    <a:bodyPr/>
                    <a:lstStyle/>
                    <a:p>
                      <a:pPr algn="l"/>
                      <a:endParaRPr lang="en-US" sz="1500" b="0" dirty="0">
                        <a:solidFill>
                          <a:srgbClr val="4F4F4F"/>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en-US" sz="1500" dirty="0" err="1">
                          <a:solidFill>
                            <a:srgbClr val="374154"/>
                          </a:solidFill>
                          <a:effectLst/>
                          <a:latin typeface="Gill Sans MT" panose="020B0502020104020203" pitchFamily="34" charset="0"/>
                          <a:ea typeface="Microsoft YaHei" panose="020B0503020204020204" pitchFamily="34" charset="-122"/>
                        </a:rPr>
                        <a:t>Onnx</a:t>
                      </a:r>
                      <a:endParaRPr lang="en-US"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zh-CN" altLang="en-US" sz="1500" dirty="0">
                          <a:solidFill>
                            <a:srgbClr val="374154"/>
                          </a:solidFill>
                          <a:effectLst/>
                          <a:latin typeface="Gill Sans MT" panose="020B0502020104020203" pitchFamily="34" charset="0"/>
                          <a:ea typeface="Microsoft YaHei" panose="020B0503020204020204" pitchFamily="34" charset="-122"/>
                        </a:rPr>
                        <a:t>中</a:t>
                      </a:r>
                      <a:endParaRPr lang="zh-CN" altLang="en-US"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en-US" altLang="zh-CN" sz="1500" dirty="0">
                          <a:solidFill>
                            <a:srgbClr val="374154"/>
                          </a:solidFill>
                          <a:effectLst/>
                          <a:latin typeface="Gill Sans MT" panose="020B0502020104020203" pitchFamily="34" charset="0"/>
                          <a:ea typeface="Microsoft YaHei" panose="020B0503020204020204" pitchFamily="34" charset="-122"/>
                        </a:rPr>
                        <a:t>165</a:t>
                      </a:r>
                      <a:endParaRPr lang="en-US" altLang="zh-CN"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zh-CN" altLang="en-US" sz="1500" dirty="0">
                          <a:solidFill>
                            <a:srgbClr val="374154"/>
                          </a:solidFill>
                          <a:effectLst/>
                          <a:latin typeface="Gill Sans MT" panose="020B0502020104020203" pitchFamily="34" charset="0"/>
                          <a:ea typeface="Microsoft YaHei" panose="020B0503020204020204" pitchFamily="34" charset="-122"/>
                        </a:rPr>
                        <a:t>低</a:t>
                      </a:r>
                      <a:endParaRPr lang="zh-CN" altLang="en-US"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extLst>
                  <a:ext uri="{0D108BD9-81ED-4DB2-BD59-A6C34878D82A}">
                    <a16:rowId xmlns:a16="http://schemas.microsoft.com/office/drawing/2014/main" val="1244853749"/>
                  </a:ext>
                </a:extLst>
              </a:tr>
              <a:tr h="534216">
                <a:tc vMerge="1">
                  <a:txBody>
                    <a:bodyPr/>
                    <a:lstStyle/>
                    <a:p>
                      <a:pPr algn="l"/>
                      <a:endParaRPr lang="zh-CN" altLang="en-US" sz="1500" b="0" dirty="0">
                        <a:solidFill>
                          <a:srgbClr val="4F4F4F"/>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en-US" sz="1500" dirty="0" err="1">
                          <a:solidFill>
                            <a:srgbClr val="374154"/>
                          </a:solidFill>
                          <a:effectLst/>
                          <a:latin typeface="Gill Sans MT" panose="020B0502020104020203" pitchFamily="34" charset="0"/>
                          <a:ea typeface="Microsoft YaHei" panose="020B0503020204020204" pitchFamily="34" charset="-122"/>
                        </a:rPr>
                        <a:t>TorchScripts</a:t>
                      </a:r>
                      <a:endParaRPr lang="en-US"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zh-CN" altLang="en-US" sz="1500" dirty="0">
                          <a:solidFill>
                            <a:srgbClr val="374154"/>
                          </a:solidFill>
                          <a:effectLst/>
                          <a:latin typeface="Gill Sans MT" panose="020B0502020104020203" pitchFamily="34" charset="0"/>
                          <a:ea typeface="Microsoft YaHei" panose="020B0503020204020204" pitchFamily="34" charset="-122"/>
                        </a:rPr>
                        <a:t>高</a:t>
                      </a:r>
                      <a:endParaRPr lang="zh-CN" altLang="en-US"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en-US" altLang="zh-CN" sz="1500" dirty="0">
                          <a:solidFill>
                            <a:srgbClr val="374154"/>
                          </a:solidFill>
                          <a:effectLst/>
                          <a:latin typeface="Gill Sans MT" panose="020B0502020104020203" pitchFamily="34" charset="0"/>
                          <a:ea typeface="Microsoft YaHei" panose="020B0503020204020204" pitchFamily="34" charset="-122"/>
                        </a:rPr>
                        <a:t>566</a:t>
                      </a:r>
                      <a:endParaRPr lang="en-US" altLang="zh-CN"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tc>
                  <a:txBody>
                    <a:bodyPr/>
                    <a:lstStyle/>
                    <a:p>
                      <a:pPr algn="l"/>
                      <a:r>
                        <a:rPr lang="zh-CN" altLang="en-US" sz="1500" dirty="0">
                          <a:solidFill>
                            <a:srgbClr val="374154"/>
                          </a:solidFill>
                          <a:effectLst/>
                          <a:latin typeface="Gill Sans MT" panose="020B0502020104020203" pitchFamily="34" charset="0"/>
                          <a:ea typeface="Microsoft YaHei" panose="020B0503020204020204" pitchFamily="34" charset="-122"/>
                        </a:rPr>
                        <a:t>高</a:t>
                      </a:r>
                      <a:endParaRPr lang="zh-CN" altLang="en-US" sz="1500" b="0" dirty="0">
                        <a:solidFill>
                          <a:srgbClr val="374154"/>
                        </a:solidFill>
                        <a:effectLst/>
                        <a:latin typeface="Gill Sans MT" panose="020B0502020104020203" pitchFamily="34" charset="0"/>
                        <a:ea typeface="Microsoft YaHei" panose="020B0503020204020204" pitchFamily="34" charset="-122"/>
                      </a:endParaRPr>
                    </a:p>
                  </a:txBody>
                  <a:tcPr marL="65412" marR="65412" marT="65412" marB="65412" anchor="ctr"/>
                </a:tc>
                <a:extLst>
                  <a:ext uri="{0D108BD9-81ED-4DB2-BD59-A6C34878D82A}">
                    <a16:rowId xmlns:a16="http://schemas.microsoft.com/office/drawing/2014/main" val="1531318120"/>
                  </a:ext>
                </a:extLst>
              </a:tr>
            </a:tbl>
          </a:graphicData>
        </a:graphic>
      </p:graphicFrame>
    </p:spTree>
    <p:extLst>
      <p:ext uri="{BB962C8B-B14F-4D97-AF65-F5344CB8AC3E}">
        <p14:creationId xmlns:p14="http://schemas.microsoft.com/office/powerpoint/2010/main" val="198580877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EE43E42-0F5F-8144-A3DF-E8EDD0648BA6}"/>
              </a:ext>
            </a:extLst>
          </p:cNvPr>
          <p:cNvSpPr>
            <a:spLocks noGrp="1"/>
          </p:cNvSpPr>
          <p:nvPr>
            <p:ph type="title"/>
          </p:nvPr>
        </p:nvSpPr>
        <p:spPr/>
        <p:txBody>
          <a:bodyPr/>
          <a:lstStyle/>
          <a:p>
            <a:r>
              <a:rPr lang="en-US" altLang="zh-CN" dirty="0"/>
              <a:t>Converter</a:t>
            </a:r>
            <a:r>
              <a:rPr lang="zh-CN" altLang="en-US" dirty="0"/>
              <a:t> </a:t>
            </a:r>
            <a:r>
              <a:rPr lang="en-US" altLang="zh-CN" dirty="0"/>
              <a:t>Challenge</a:t>
            </a:r>
            <a:r>
              <a:rPr lang="zh-CN" altLang="en-US" dirty="0"/>
              <a:t> 转换模块挑战</a:t>
            </a:r>
          </a:p>
        </p:txBody>
      </p:sp>
      <p:sp>
        <p:nvSpPr>
          <p:cNvPr id="6" name="内容占位符 5">
            <a:extLst>
              <a:ext uri="{FF2B5EF4-FFF2-40B4-BE49-F238E27FC236}">
                <a16:creationId xmlns:a16="http://schemas.microsoft.com/office/drawing/2014/main" id="{B9AA1024-FF61-AD4A-87F4-5C067193FEE8}"/>
              </a:ext>
            </a:extLst>
          </p:cNvPr>
          <p:cNvSpPr>
            <a:spLocks noGrp="1"/>
          </p:cNvSpPr>
          <p:nvPr>
            <p:ph sz="half" idx="1"/>
          </p:nvPr>
        </p:nvSpPr>
        <p:spPr/>
        <p:txBody>
          <a:bodyPr/>
          <a:lstStyle/>
          <a:p>
            <a:pPr marL="457200" indent="-457200">
              <a:lnSpc>
                <a:spcPct val="150000"/>
              </a:lnSpc>
              <a:buFont typeface="+mj-lt"/>
              <a:buAutoNum type="arabicPeriod"/>
            </a:pPr>
            <a:r>
              <a:rPr lang="en-US" altLang="zh-CN" dirty="0">
                <a:solidFill>
                  <a:schemeClr val="bg1">
                    <a:lumMod val="75000"/>
                  </a:schemeClr>
                </a:solidFill>
                <a:latin typeface="Gill Sans MT" panose="020B0502020104020203" pitchFamily="34" charset="0"/>
              </a:rPr>
              <a:t>AI </a:t>
            </a:r>
            <a:r>
              <a:rPr lang="zh-CN" altLang="en-US" dirty="0">
                <a:solidFill>
                  <a:schemeClr val="bg1">
                    <a:lumMod val="75000"/>
                  </a:schemeClr>
                </a:solidFill>
                <a:latin typeface="Gill Sans MT" panose="020B0502020104020203" pitchFamily="34" charset="0"/>
              </a:rPr>
              <a:t>模型本身包含众多算子，推理引擎需要用有限算子实现不同 </a:t>
            </a:r>
            <a:r>
              <a:rPr lang="en-US" altLang="zh-CN" dirty="0">
                <a:solidFill>
                  <a:schemeClr val="bg1">
                    <a:lumMod val="75000"/>
                  </a:schemeClr>
                </a:solidFill>
                <a:latin typeface="Gill Sans MT" panose="020B0502020104020203" pitchFamily="34" charset="0"/>
              </a:rPr>
              <a:t>AI</a:t>
            </a:r>
            <a:r>
              <a:rPr lang="zh-CN" altLang="en-US" dirty="0">
                <a:solidFill>
                  <a:schemeClr val="bg1">
                    <a:lumMod val="75000"/>
                  </a:schemeClr>
                </a:solidFill>
                <a:latin typeface="Gill Sans MT" panose="020B0502020104020203" pitchFamily="34" charset="0"/>
              </a:rPr>
              <a:t> 框架所需要的算子。</a:t>
            </a:r>
            <a:endParaRPr lang="en-US" altLang="zh-CN" dirty="0">
              <a:solidFill>
                <a:schemeClr val="bg1">
                  <a:lumMod val="75000"/>
                </a:schemeClr>
              </a:solidFill>
              <a:latin typeface="Gill Sans MT" panose="020B0502020104020203" pitchFamily="34" charset="0"/>
            </a:endParaRPr>
          </a:p>
          <a:p>
            <a:pPr marL="457200" indent="-457200">
              <a:lnSpc>
                <a:spcPct val="150000"/>
              </a:lnSpc>
              <a:buFont typeface="+mj-lt"/>
              <a:buAutoNum type="arabicPeriod"/>
            </a:pPr>
            <a:r>
              <a:rPr lang="zh-CN" altLang="en-US" dirty="0">
                <a:latin typeface="Gill Sans MT" panose="020B0502020104020203" pitchFamily="34" charset="0"/>
              </a:rPr>
              <a:t>支持不同框架 </a:t>
            </a:r>
            <a:r>
              <a:rPr lang="en-US" altLang="zh-CN" dirty="0">
                <a:latin typeface="Gill Sans MT" panose="020B0502020104020203" pitchFamily="34" charset="0"/>
              </a:rPr>
              <a:t>Tensorflow</a:t>
            </a:r>
            <a:r>
              <a:rPr lang="zh-CN" altLang="en-US" dirty="0">
                <a:latin typeface="Gill Sans MT" panose="020B0502020104020203" pitchFamily="34" charset="0"/>
              </a:rPr>
              <a:t>、</a:t>
            </a:r>
            <a:r>
              <a:rPr lang="en-US" altLang="zh-CN" dirty="0">
                <a:latin typeface="Gill Sans MT" panose="020B0502020104020203" pitchFamily="34" charset="0"/>
              </a:rPr>
              <a:t>PyTorch</a:t>
            </a:r>
            <a:r>
              <a:rPr lang="zh-CN" altLang="en-US" dirty="0">
                <a:latin typeface="Gill Sans MT" panose="020B0502020104020203" pitchFamily="34" charset="0"/>
              </a:rPr>
              <a:t>、</a:t>
            </a:r>
            <a:r>
              <a:rPr lang="en-US" altLang="zh-CN" dirty="0">
                <a:latin typeface="Gill Sans MT" panose="020B0502020104020203" pitchFamily="34" charset="0"/>
              </a:rPr>
              <a:t>MindSpore</a:t>
            </a:r>
            <a:r>
              <a:rPr lang="zh-CN" altLang="en-US" dirty="0">
                <a:latin typeface="Gill Sans MT" panose="020B0502020104020203" pitchFamily="34" charset="0"/>
              </a:rPr>
              <a:t>、</a:t>
            </a:r>
            <a:r>
              <a:rPr lang="en-US" altLang="zh-CN" dirty="0">
                <a:latin typeface="Gill Sans MT" panose="020B0502020104020203" pitchFamily="34" charset="0"/>
              </a:rPr>
              <a:t>ONNX </a:t>
            </a:r>
            <a:r>
              <a:rPr lang="zh-CN" altLang="en-US" dirty="0">
                <a:latin typeface="Gill Sans MT" panose="020B0502020104020203" pitchFamily="34" charset="0"/>
              </a:rPr>
              <a:t>等主流模型文件格式。</a:t>
            </a:r>
            <a:endParaRPr lang="en-US" altLang="zh-CN" dirty="0">
              <a:latin typeface="Gill Sans MT" panose="020B0502020104020203" pitchFamily="34" charset="0"/>
            </a:endParaRPr>
          </a:p>
          <a:p>
            <a:pPr marL="694190" lvl="1" indent="-457200">
              <a:lnSpc>
                <a:spcPct val="150000"/>
              </a:lnSpc>
            </a:pPr>
            <a:r>
              <a:rPr lang="en-US" altLang="zh-CN" dirty="0">
                <a:latin typeface="Gill Sans MT" panose="020B0502020104020203" pitchFamily="34" charset="0"/>
              </a:rPr>
              <a:t>AI</a:t>
            </a:r>
            <a:r>
              <a:rPr lang="zh-CN" altLang="en-US" dirty="0">
                <a:latin typeface="Gill Sans MT" panose="020B0502020104020203" pitchFamily="34" charset="0"/>
              </a:rPr>
              <a:t> 训练框架随版本变迁会有不同的导出格式</a:t>
            </a:r>
          </a:p>
          <a:p>
            <a:pPr marL="694190" lvl="1" indent="-457200">
              <a:lnSpc>
                <a:spcPct val="150000"/>
              </a:lnSpc>
            </a:pPr>
            <a:r>
              <a:rPr lang="en-US" altLang="zh-CN" dirty="0">
                <a:latin typeface="Gill Sans MT" panose="020B0502020104020203" pitchFamily="34" charset="0"/>
              </a:rPr>
              <a:t>AI</a:t>
            </a:r>
            <a:r>
              <a:rPr lang="zh-CN" altLang="en-US" dirty="0">
                <a:latin typeface="Gill Sans MT" panose="020B0502020104020203" pitchFamily="34" charset="0"/>
              </a:rPr>
              <a:t> 训练框架随版本变迁有大量的算子新增与修改</a:t>
            </a:r>
            <a:endParaRPr lang="en-US" altLang="zh-CN" dirty="0">
              <a:latin typeface="Gill Sans MT" panose="020B0502020104020203" pitchFamily="34" charset="0"/>
            </a:endParaRPr>
          </a:p>
        </p:txBody>
      </p:sp>
      <p:pic>
        <p:nvPicPr>
          <p:cNvPr id="2" name="图片 1">
            <a:extLst>
              <a:ext uri="{FF2B5EF4-FFF2-40B4-BE49-F238E27FC236}">
                <a16:creationId xmlns:a16="http://schemas.microsoft.com/office/drawing/2014/main" id="{AFAA2A0C-5DC1-F14D-B2EE-0513D2E33CE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1757" y="3199993"/>
            <a:ext cx="3722117" cy="1249154"/>
          </a:xfrm>
          <a:prstGeom prst="rect">
            <a:avLst/>
          </a:prstGeom>
        </p:spPr>
      </p:pic>
      <p:pic>
        <p:nvPicPr>
          <p:cNvPr id="3" name="图片 2">
            <a:extLst>
              <a:ext uri="{FF2B5EF4-FFF2-40B4-BE49-F238E27FC236}">
                <a16:creationId xmlns:a16="http://schemas.microsoft.com/office/drawing/2014/main" id="{BF83B561-75D5-C044-857F-3A44814662E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93601" y="4520469"/>
            <a:ext cx="3785441" cy="924069"/>
          </a:xfrm>
          <a:prstGeom prst="rect">
            <a:avLst/>
          </a:prstGeom>
        </p:spPr>
      </p:pic>
      <p:pic>
        <p:nvPicPr>
          <p:cNvPr id="4" name="图片 3">
            <a:extLst>
              <a:ext uri="{FF2B5EF4-FFF2-40B4-BE49-F238E27FC236}">
                <a16:creationId xmlns:a16="http://schemas.microsoft.com/office/drawing/2014/main" id="{85EC92FD-BDB0-3D40-979D-8C94EC796C7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98100" y="3655444"/>
            <a:ext cx="2956372" cy="964352"/>
          </a:xfrm>
          <a:prstGeom prst="rect">
            <a:avLst/>
          </a:prstGeom>
        </p:spPr>
      </p:pic>
      <p:pic>
        <p:nvPicPr>
          <p:cNvPr id="7" name="图片 6">
            <a:extLst>
              <a:ext uri="{FF2B5EF4-FFF2-40B4-BE49-F238E27FC236}">
                <a16:creationId xmlns:a16="http://schemas.microsoft.com/office/drawing/2014/main" id="{851EFDD1-5368-CD45-9B2B-ABE3E6561A8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610549" y="4619796"/>
            <a:ext cx="3384550" cy="736600"/>
          </a:xfrm>
          <a:prstGeom prst="rect">
            <a:avLst/>
          </a:prstGeom>
        </p:spPr>
      </p:pic>
      <p:pic>
        <p:nvPicPr>
          <p:cNvPr id="8" name="图片 7">
            <a:extLst>
              <a:ext uri="{FF2B5EF4-FFF2-40B4-BE49-F238E27FC236}">
                <a16:creationId xmlns:a16="http://schemas.microsoft.com/office/drawing/2014/main" id="{B9D50BF6-8886-B444-930B-221EB580C2BB}"/>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998100" y="5291965"/>
            <a:ext cx="2539241" cy="1017598"/>
          </a:xfrm>
          <a:prstGeom prst="rect">
            <a:avLst/>
          </a:prstGeom>
        </p:spPr>
      </p:pic>
      <p:pic>
        <p:nvPicPr>
          <p:cNvPr id="9" name="图片 8">
            <a:extLst>
              <a:ext uri="{FF2B5EF4-FFF2-40B4-BE49-F238E27FC236}">
                <a16:creationId xmlns:a16="http://schemas.microsoft.com/office/drawing/2014/main" id="{C7A36E5E-6750-3346-86D5-1305956B3AED}"/>
              </a:ext>
            </a:extLst>
          </p:cNvPr>
          <p:cNvPicPr>
            <a:picLocks noChangeAspect="1"/>
          </p:cNvPicPr>
          <p:nvPr/>
        </p:nvPicPr>
        <p:blipFill>
          <a:blip r:embed="rId7"/>
          <a:stretch>
            <a:fillRect/>
          </a:stretch>
        </p:blipFill>
        <p:spPr>
          <a:xfrm>
            <a:off x="8812093" y="3580254"/>
            <a:ext cx="2679700" cy="749300"/>
          </a:xfrm>
          <a:prstGeom prst="rect">
            <a:avLst/>
          </a:prstGeom>
        </p:spPr>
      </p:pic>
    </p:spTree>
    <p:extLst>
      <p:ext uri="{BB962C8B-B14F-4D97-AF65-F5344CB8AC3E}">
        <p14:creationId xmlns:p14="http://schemas.microsoft.com/office/powerpoint/2010/main" val="53007717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EE43E42-0F5F-8144-A3DF-E8EDD0648BA6}"/>
              </a:ext>
            </a:extLst>
          </p:cNvPr>
          <p:cNvSpPr>
            <a:spLocks noGrp="1"/>
          </p:cNvSpPr>
          <p:nvPr>
            <p:ph type="title"/>
          </p:nvPr>
        </p:nvSpPr>
        <p:spPr/>
        <p:txBody>
          <a:bodyPr/>
          <a:lstStyle/>
          <a:p>
            <a:r>
              <a:rPr lang="en-US" altLang="zh-CN" dirty="0"/>
              <a:t>Converter</a:t>
            </a:r>
            <a:r>
              <a:rPr lang="zh-CN" altLang="en-US" dirty="0"/>
              <a:t> </a:t>
            </a:r>
            <a:r>
              <a:rPr lang="en-US" altLang="zh-CN" dirty="0"/>
              <a:t>Challenge</a:t>
            </a:r>
            <a:r>
              <a:rPr lang="zh-CN" altLang="en-US" dirty="0"/>
              <a:t> 转换模块挑战</a:t>
            </a:r>
          </a:p>
        </p:txBody>
      </p:sp>
      <p:sp>
        <p:nvSpPr>
          <p:cNvPr id="6" name="内容占位符 5">
            <a:extLst>
              <a:ext uri="{FF2B5EF4-FFF2-40B4-BE49-F238E27FC236}">
                <a16:creationId xmlns:a16="http://schemas.microsoft.com/office/drawing/2014/main" id="{B9AA1024-FF61-AD4A-87F4-5C067193FEE8}"/>
              </a:ext>
            </a:extLst>
          </p:cNvPr>
          <p:cNvSpPr>
            <a:spLocks noGrp="1"/>
          </p:cNvSpPr>
          <p:nvPr>
            <p:ph sz="half" idx="1"/>
          </p:nvPr>
        </p:nvSpPr>
        <p:spPr/>
        <p:txBody>
          <a:bodyPr/>
          <a:lstStyle/>
          <a:p>
            <a:pPr marL="457200" indent="-457200">
              <a:lnSpc>
                <a:spcPct val="150000"/>
              </a:lnSpc>
              <a:buFont typeface="+mj-lt"/>
              <a:buAutoNum type="arabicPeriod"/>
            </a:pPr>
            <a:r>
              <a:rPr lang="en-US" altLang="zh-CN" dirty="0">
                <a:latin typeface="Gill Sans MT" panose="020B0502020104020203" pitchFamily="34" charset="0"/>
              </a:rPr>
              <a:t>AI </a:t>
            </a:r>
            <a:r>
              <a:rPr lang="zh-CN" altLang="en-US" dirty="0">
                <a:latin typeface="Gill Sans MT" panose="020B0502020104020203" pitchFamily="34" charset="0"/>
              </a:rPr>
              <a:t>模型本身包含众多算子，推理引擎需要用有限算子实现不同 </a:t>
            </a:r>
            <a:r>
              <a:rPr lang="en-US" altLang="zh-CN" dirty="0">
                <a:latin typeface="Gill Sans MT" panose="020B0502020104020203" pitchFamily="34" charset="0"/>
              </a:rPr>
              <a:t>AI</a:t>
            </a:r>
            <a:r>
              <a:rPr lang="zh-CN" altLang="en-US" dirty="0">
                <a:latin typeface="Gill Sans MT" panose="020B0502020104020203" pitchFamily="34" charset="0"/>
              </a:rPr>
              <a:t> 框架所需要的算子。</a:t>
            </a:r>
            <a:endParaRPr lang="en-US" altLang="zh-CN" dirty="0">
              <a:latin typeface="Gill Sans MT" panose="020B0502020104020203" pitchFamily="34" charset="0"/>
            </a:endParaRPr>
          </a:p>
          <a:p>
            <a:pPr marL="457200" indent="-457200">
              <a:lnSpc>
                <a:spcPct val="150000"/>
              </a:lnSpc>
              <a:buFont typeface="+mj-lt"/>
              <a:buAutoNum type="arabicPeriod"/>
            </a:pPr>
            <a:r>
              <a:rPr lang="zh-CN" altLang="en-US" dirty="0">
                <a:latin typeface="Gill Sans MT" panose="020B0502020104020203" pitchFamily="34" charset="0"/>
              </a:rPr>
              <a:t>支持不同框架 </a:t>
            </a:r>
            <a:r>
              <a:rPr lang="en-US" altLang="zh-CN" dirty="0">
                <a:latin typeface="Gill Sans MT" panose="020B0502020104020203" pitchFamily="34" charset="0"/>
              </a:rPr>
              <a:t>Tensorflow</a:t>
            </a:r>
            <a:r>
              <a:rPr lang="zh-CN" altLang="en-US" dirty="0">
                <a:latin typeface="Gill Sans MT" panose="020B0502020104020203" pitchFamily="34" charset="0"/>
              </a:rPr>
              <a:t>、</a:t>
            </a:r>
            <a:r>
              <a:rPr lang="en-US" altLang="zh-CN" dirty="0">
                <a:latin typeface="Gill Sans MT" panose="020B0502020104020203" pitchFamily="34" charset="0"/>
              </a:rPr>
              <a:t>PyTorch</a:t>
            </a:r>
            <a:r>
              <a:rPr lang="zh-CN" altLang="en-US" dirty="0">
                <a:latin typeface="Gill Sans MT" panose="020B0502020104020203" pitchFamily="34" charset="0"/>
              </a:rPr>
              <a:t>、</a:t>
            </a:r>
            <a:r>
              <a:rPr lang="en-US" altLang="zh-CN" dirty="0">
                <a:latin typeface="Gill Sans MT" panose="020B0502020104020203" pitchFamily="34" charset="0"/>
              </a:rPr>
              <a:t>MindSpore</a:t>
            </a:r>
            <a:r>
              <a:rPr lang="zh-CN" altLang="en-US" dirty="0">
                <a:latin typeface="Gill Sans MT" panose="020B0502020104020203" pitchFamily="34" charset="0"/>
              </a:rPr>
              <a:t>、</a:t>
            </a:r>
            <a:r>
              <a:rPr lang="en-US" altLang="zh-CN" dirty="0">
                <a:latin typeface="Gill Sans MT" panose="020B0502020104020203" pitchFamily="34" charset="0"/>
              </a:rPr>
              <a:t>ONNX </a:t>
            </a:r>
            <a:r>
              <a:rPr lang="zh-CN" altLang="en-US" dirty="0">
                <a:latin typeface="Gill Sans MT" panose="020B0502020104020203" pitchFamily="34" charset="0"/>
              </a:rPr>
              <a:t>等主流模型文件格式。</a:t>
            </a:r>
            <a:endParaRPr lang="en-US" altLang="zh-CN" dirty="0">
              <a:latin typeface="Gill Sans MT" panose="020B0502020104020203" pitchFamily="34" charset="0"/>
            </a:endParaRPr>
          </a:p>
          <a:p>
            <a:pPr marL="457200" indent="-457200">
              <a:lnSpc>
                <a:spcPct val="150000"/>
              </a:lnSpc>
              <a:buFont typeface="+mj-lt"/>
              <a:buAutoNum type="arabicPeriod"/>
            </a:pPr>
            <a:r>
              <a:rPr lang="zh-CN" altLang="en-US" dirty="0">
                <a:latin typeface="Gill Sans MT" panose="020B0502020104020203" pitchFamily="34" charset="0"/>
              </a:rPr>
              <a:t>支持 </a:t>
            </a:r>
            <a:r>
              <a:rPr lang="en-US" altLang="zh-CN" dirty="0">
                <a:latin typeface="Gill Sans MT" panose="020B0502020104020203" pitchFamily="34" charset="0"/>
              </a:rPr>
              <a:t>CNN / RNN / GAN / Transformer </a:t>
            </a:r>
            <a:r>
              <a:rPr lang="zh-CN" altLang="en-US" dirty="0">
                <a:latin typeface="Gill Sans MT" panose="020B0502020104020203" pitchFamily="34" charset="0"/>
              </a:rPr>
              <a:t>等主流网络结构。</a:t>
            </a:r>
          </a:p>
          <a:p>
            <a:pPr marL="457200" indent="-457200">
              <a:lnSpc>
                <a:spcPct val="150000"/>
              </a:lnSpc>
              <a:buFont typeface="+mj-lt"/>
              <a:buAutoNum type="arabicPeriod"/>
            </a:pPr>
            <a:r>
              <a:rPr lang="zh-CN" altLang="en-US" dirty="0">
                <a:latin typeface="Gill Sans MT" panose="020B0502020104020203" pitchFamily="34" charset="0"/>
              </a:rPr>
              <a:t>支持多输入多输出，任意维度输入输出，支持动态输入，支持带控制流的模型</a:t>
            </a:r>
            <a:r>
              <a:rPr lang="zh-CN" altLang="en-US" dirty="0">
                <a:solidFill>
                  <a:schemeClr val="bg1">
                    <a:lumMod val="75000"/>
                  </a:schemeClr>
                </a:solidFill>
                <a:latin typeface="Gill Sans MT" panose="020B0502020104020203" pitchFamily="34" charset="0"/>
              </a:rPr>
              <a:t>。</a:t>
            </a:r>
            <a:endParaRPr lang="en-US" altLang="zh-CN" dirty="0">
              <a:solidFill>
                <a:schemeClr val="bg1">
                  <a:lumMod val="75000"/>
                </a:schemeClr>
              </a:solidFill>
              <a:latin typeface="Gill Sans MT" panose="020B0502020104020203" pitchFamily="34" charset="0"/>
            </a:endParaRPr>
          </a:p>
          <a:p>
            <a:pPr marL="457200" indent="-457200">
              <a:lnSpc>
                <a:spcPct val="150000"/>
              </a:lnSpc>
              <a:buFont typeface="+mj-lt"/>
              <a:buAutoNum type="arabicPeriod"/>
            </a:pPr>
            <a:endParaRPr lang="en-US" altLang="zh-CN" dirty="0">
              <a:latin typeface="Gill Sans MT" panose="020B0502020104020203" pitchFamily="34" charset="0"/>
            </a:endParaRPr>
          </a:p>
          <a:p>
            <a:pPr marL="457200" indent="-457200">
              <a:lnSpc>
                <a:spcPct val="150000"/>
              </a:lnSpc>
              <a:buFont typeface="+mj-lt"/>
              <a:buAutoNum type="arabicPeriod"/>
            </a:pPr>
            <a:endParaRPr lang="zh-CN" altLang="en-US" dirty="0">
              <a:latin typeface="Gill Sans MT" panose="020B0502020104020203" pitchFamily="34" charset="0"/>
            </a:endParaRPr>
          </a:p>
          <a:p>
            <a:pPr marL="457200" indent="-457200">
              <a:lnSpc>
                <a:spcPct val="150000"/>
              </a:lnSpc>
              <a:buFont typeface="+mj-lt"/>
              <a:buAutoNum type="arabicPeriod"/>
            </a:pPr>
            <a:endParaRPr lang="zh-CN" altLang="en-US" dirty="0"/>
          </a:p>
        </p:txBody>
      </p:sp>
      <p:sp>
        <p:nvSpPr>
          <p:cNvPr id="2" name="矩形标注 1">
            <a:extLst>
              <a:ext uri="{FF2B5EF4-FFF2-40B4-BE49-F238E27FC236}">
                <a16:creationId xmlns:a16="http://schemas.microsoft.com/office/drawing/2014/main" id="{4223E6F7-8AB8-1D4B-9DE2-234AF89FD62C}"/>
              </a:ext>
            </a:extLst>
          </p:cNvPr>
          <p:cNvSpPr/>
          <p:nvPr/>
        </p:nvSpPr>
        <p:spPr bwMode="auto">
          <a:xfrm>
            <a:off x="1489869" y="2260172"/>
            <a:ext cx="3600400" cy="1118659"/>
          </a:xfrm>
          <a:prstGeom prst="wedgeRectCallout">
            <a:avLst>
              <a:gd name="adj1" fmla="val -4553"/>
              <a:gd name="adj2" fmla="val -96677"/>
            </a:avLst>
          </a:prstGeom>
          <a:solidFill>
            <a:srgbClr val="FFC000"/>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
                <a:srgbClr val="CC9900"/>
              </a:buClr>
              <a:buSzTx/>
              <a:tabLst/>
            </a:pPr>
            <a:r>
              <a:rPr kumimoji="0" lang="zh-CN" altLang="en-US" sz="2000" b="1"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拥有自己的算子定义和格式</a:t>
            </a:r>
            <a:endParaRPr kumimoji="0" lang="en-US" altLang="zh-CN" sz="2000" b="1"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endParaRPr>
          </a:p>
          <a:p>
            <a:pPr marL="0" marR="0" indent="0" algn="ctr" defTabSz="914400" rtl="0" eaLnBrk="1" fontAlgn="base" latinLnBrk="0" hangingPunct="1">
              <a:lnSpc>
                <a:spcPct val="150000"/>
              </a:lnSpc>
              <a:spcBef>
                <a:spcPct val="0"/>
              </a:spcBef>
              <a:spcAft>
                <a:spcPct val="0"/>
              </a:spcAft>
              <a:buClr>
                <a:srgbClr val="CC9900"/>
              </a:buClr>
              <a:buSzTx/>
              <a:tabLst/>
            </a:pPr>
            <a:r>
              <a:rPr lang="zh-CN" altLang="en-US" sz="2000" b="1" dirty="0">
                <a:solidFill>
                  <a:schemeClr val="bg1"/>
                </a:solidFill>
                <a:latin typeface="Microsoft YaHei" panose="020B0503020204020204" pitchFamily="34" charset="-122"/>
                <a:ea typeface="Microsoft YaHei" panose="020B0503020204020204" pitchFamily="34" charset="-122"/>
              </a:rPr>
              <a:t>对接</a:t>
            </a:r>
            <a:r>
              <a:rPr kumimoji="0" lang="zh-CN" altLang="en-US" sz="2000" b="1"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不同</a:t>
            </a:r>
            <a:r>
              <a:rPr kumimoji="0" lang="en-US" altLang="zh-CN" sz="2000" b="1"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AI</a:t>
            </a:r>
            <a:r>
              <a:rPr kumimoji="0" lang="zh-CN" altLang="en-US" sz="2000" b="1"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框架的算子层</a:t>
            </a:r>
          </a:p>
        </p:txBody>
      </p:sp>
    </p:spTree>
    <p:extLst>
      <p:ext uri="{BB962C8B-B14F-4D97-AF65-F5344CB8AC3E}">
        <p14:creationId xmlns:p14="http://schemas.microsoft.com/office/powerpoint/2010/main" val="205142661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31204</TotalTime>
  <Words>1620</Words>
  <Application>Microsoft Macintosh PowerPoint</Application>
  <PresentationFormat>自定义</PresentationFormat>
  <Paragraphs>153</Paragraphs>
  <Slides>23</Slides>
  <Notes>2</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23</vt:i4>
      </vt:variant>
    </vt:vector>
  </HeadingPairs>
  <TitlesOfParts>
    <vt:vector size="45" baseType="lpstr">
      <vt:lpstr>黑体</vt:lpstr>
      <vt:lpstr>华文细黑</vt:lpstr>
      <vt:lpstr>微软雅黑</vt:lpstr>
      <vt:lpstr>微软雅黑</vt:lpstr>
      <vt:lpstr>FrutigerNext LT Bold</vt:lpstr>
      <vt:lpstr>FrutigerNext LT Light</vt:lpstr>
      <vt:lpstr>FrutigerNext LT Medium</vt:lpstr>
      <vt:lpstr>GEETYPE-SkyGB-Flash Reguar</vt:lpstr>
      <vt:lpstr>Segoe UI</vt:lpstr>
      <vt:lpstr>Arial</vt:lpstr>
      <vt:lpstr>Calibri</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推理引擎 - 模型转换与优化</vt:lpstr>
      <vt:lpstr>PowerPoint 演示文稿</vt:lpstr>
      <vt:lpstr>推理引擎架构</vt:lpstr>
      <vt:lpstr>推理引擎架构</vt:lpstr>
      <vt:lpstr>PowerPoint 演示文稿</vt:lpstr>
      <vt:lpstr>Converter Challenge 转换模块挑战</vt:lpstr>
      <vt:lpstr>Converter Challenge 转换模块挑战</vt:lpstr>
      <vt:lpstr>Converter Challenge 转换模块挑战</vt:lpstr>
      <vt:lpstr>Converter Challenge 转换模块挑战</vt:lpstr>
      <vt:lpstr>Converter Challenge 转换模块挑战</vt:lpstr>
      <vt:lpstr>Converter Challenge 转换模块挑战</vt:lpstr>
      <vt:lpstr>Converter Challenge 转换模块挑战</vt:lpstr>
      <vt:lpstr>PowerPoint 演示文稿</vt:lpstr>
      <vt:lpstr>Optimizer Challenge 优化模块挑战</vt:lpstr>
      <vt:lpstr>Optimizer Challenge 优化模块挑战</vt:lpstr>
      <vt:lpstr>Optimizer Challenge 优化模块挑战</vt:lpstr>
      <vt:lpstr>Optimizer Challenge 优化模块挑战</vt:lpstr>
      <vt:lpstr>Optimizer Challenge 优化模块挑战</vt:lpstr>
      <vt:lpstr>PowerPoint 演示文稿</vt:lpstr>
      <vt:lpstr>推理引擎架构</vt:lpstr>
      <vt:lpstr>转换模块架构</vt:lpstr>
      <vt:lpstr>转换模块的工作流程</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5069</cp:revision>
  <dcterms:created xsi:type="dcterms:W3CDTF">2015-01-14T10:38:57Z</dcterms:created>
  <dcterms:modified xsi:type="dcterms:W3CDTF">2023-01-27T00:48:11Z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