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2"/>
  </p:notesMasterIdLst>
  <p:handoutMasterIdLst>
    <p:handoutMasterId r:id="rId23"/>
  </p:handoutMasterIdLst>
  <p:sldIdLst>
    <p:sldId id="1779" r:id="rId7"/>
    <p:sldId id="1819" r:id="rId8"/>
    <p:sldId id="1835" r:id="rId9"/>
    <p:sldId id="1837" r:id="rId10"/>
    <p:sldId id="1853" r:id="rId11"/>
    <p:sldId id="1854" r:id="rId12"/>
    <p:sldId id="1855" r:id="rId13"/>
    <p:sldId id="1856" r:id="rId14"/>
    <p:sldId id="1829" r:id="rId15"/>
    <p:sldId id="1858" r:id="rId16"/>
    <p:sldId id="1859" r:id="rId17"/>
    <p:sldId id="1860" r:id="rId18"/>
    <p:sldId id="1861" r:id="rId19"/>
    <p:sldId id="1718" r:id="rId20"/>
    <p:sldId id="680" r:id="rId21"/>
  </p:sldIdLst>
  <p:sldSz cx="12196763" cy="6858000"/>
  <p:notesSz cx="6805613" cy="9939338"/>
  <p:custDataLst>
    <p:tags r:id="rId24"/>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3" autoAdjust="0"/>
    <p:restoredTop sz="96205" autoAdjust="0"/>
  </p:normalViewPr>
  <p:slideViewPr>
    <p:cSldViewPr showGuides="1">
      <p:cViewPr varScale="1">
        <p:scale>
          <a:sx n="121" d="100"/>
          <a:sy n="121" d="100"/>
        </p:scale>
        <p:origin x="928" y="184"/>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2023/1/27</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1/27/23 8:55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820433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15</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15</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1152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10" Type="http://schemas.openxmlformats.org/officeDocument/2006/relationships/hyperlink" Target="http://www.mindspore.cn/" TargetMode="External"/><Relationship Id="rId4" Type="http://schemas.openxmlformats.org/officeDocument/2006/relationships/slideLayout" Target="../slideLayouts/slideLayout6.xml"/><Relationship Id="rId9" Type="http://schemas.openxmlformats.org/officeDocument/2006/relationships/hyperlink" Target="http://www.hiascend.com/"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hyperlink" Target="http://www.mindspore.cn/" TargetMode="Externa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hyperlink" Target="http://www.hiascend.com/" TargetMode="External"/><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2.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3.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7"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 id="2147483920" r:id="rId4"/>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onnx.ai/supported-tools" TargetMode="External"/><Relationship Id="rId7" Type="http://schemas.openxmlformats.org/officeDocument/2006/relationships/hyperlink" Target="https://onnxruntime.ai/"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hyperlink" Target="https://github.com/alibaba/MNN" TargetMode="External"/><Relationship Id="rId5" Type="http://schemas.openxmlformats.org/officeDocument/2006/relationships/hyperlink" Target="https://gitee.com/mindspore/mindspore" TargetMode="External"/><Relationship Id="rId4" Type="http://schemas.openxmlformats.org/officeDocument/2006/relationships/hyperlink" Target="https://github.com/onnx/onnx/blob/main/docs/IR.md"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tif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8729745" cy="953563"/>
          </a:xfrm>
          <a:noFill/>
        </p:spPr>
        <p:txBody>
          <a:bodyPr anchor="ctr">
            <a:noAutofit/>
          </a:bodyPr>
          <a:lstStyle/>
          <a:p>
            <a:r>
              <a:rPr lang="zh-CN" altLang="en-US" sz="6600" dirty="0">
                <a:solidFill>
                  <a:schemeClr val="bg1"/>
                </a:solidFill>
                <a:latin typeface="Microsoft YaHei" panose="020B0503020204020204" pitchFamily="34" charset="-122"/>
                <a:ea typeface="Microsoft YaHei" panose="020B0503020204020204" pitchFamily="34" charset="-122"/>
              </a:rPr>
              <a:t>推理引擎 </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 模型转换与优化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7704856"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模型转换流程</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A96CD47-B0C8-6843-BF27-42556C3E9581}"/>
              </a:ext>
            </a:extLst>
          </p:cNvPr>
          <p:cNvSpPr>
            <a:spLocks noGrp="1"/>
          </p:cNvSpPr>
          <p:nvPr>
            <p:ph type="title"/>
          </p:nvPr>
        </p:nvSpPr>
        <p:spPr/>
        <p:txBody>
          <a:bodyPr/>
          <a:lstStyle/>
          <a:p>
            <a:r>
              <a:rPr lang="zh-CN" altLang="en-US" dirty="0"/>
              <a:t>模型转换技术在设计思路</a:t>
            </a:r>
          </a:p>
        </p:txBody>
      </p:sp>
      <p:sp>
        <p:nvSpPr>
          <p:cNvPr id="5" name="内容占位符 4">
            <a:extLst>
              <a:ext uri="{FF2B5EF4-FFF2-40B4-BE49-F238E27FC236}">
                <a16:creationId xmlns:a16="http://schemas.microsoft.com/office/drawing/2014/main" id="{2B5FC8C7-19EC-5149-9FE8-EBF83538A1B0}"/>
              </a:ext>
            </a:extLst>
          </p:cNvPr>
          <p:cNvSpPr>
            <a:spLocks noGrp="1"/>
          </p:cNvSpPr>
          <p:nvPr>
            <p:ph sz="half" idx="1"/>
          </p:nvPr>
        </p:nvSpPr>
        <p:spPr/>
        <p:txBody>
          <a:bodyPr/>
          <a:lstStyle/>
          <a:p>
            <a:pPr marL="457200" indent="-457200">
              <a:lnSpc>
                <a:spcPct val="150000"/>
              </a:lnSpc>
              <a:buFont typeface="+mj-lt"/>
              <a:buAutoNum type="arabicPeriod"/>
            </a:pPr>
            <a:r>
              <a:rPr lang="zh-CN" altLang="en-US" b="1" dirty="0">
                <a:latin typeface="Gill Sans MT" panose="020B0502020104020203" pitchFamily="34" charset="0"/>
              </a:rPr>
              <a:t>直接转换：</a:t>
            </a:r>
            <a:r>
              <a:rPr lang="zh-CN" altLang="en-US" dirty="0">
                <a:latin typeface="Gill Sans MT" panose="020B0502020104020203" pitchFamily="34" charset="0"/>
              </a:rPr>
              <a:t>直接将网络模型从 </a:t>
            </a:r>
            <a:r>
              <a:rPr lang="en-US" altLang="zh-CN" dirty="0">
                <a:latin typeface="Gill Sans MT" panose="020B0502020104020203" pitchFamily="34" charset="0"/>
              </a:rPr>
              <a:t>AI</a:t>
            </a:r>
            <a:r>
              <a:rPr lang="zh-CN" altLang="en-US" dirty="0">
                <a:latin typeface="Gill Sans MT" panose="020B0502020104020203" pitchFamily="34" charset="0"/>
              </a:rPr>
              <a:t> 框架转换为适合目标框架使用的格式；</a:t>
            </a:r>
            <a:endParaRPr lang="en-US" altLang="zh-CN" dirty="0">
              <a:latin typeface="Gill Sans MT" panose="020B0502020104020203" pitchFamily="34" charset="0"/>
            </a:endParaRPr>
          </a:p>
          <a:p>
            <a:pPr marL="457200" indent="-457200">
              <a:lnSpc>
                <a:spcPct val="150000"/>
              </a:lnSpc>
              <a:buFont typeface="+mj-lt"/>
              <a:buAutoNum type="arabicPeriod"/>
            </a:pPr>
            <a:r>
              <a:rPr lang="zh-CN" altLang="en-US" b="1" dirty="0">
                <a:latin typeface="Gill Sans MT" panose="020B0502020104020203" pitchFamily="34" charset="0"/>
              </a:rPr>
              <a:t>规范式转换：</a:t>
            </a:r>
            <a:r>
              <a:rPr lang="zh-CN" altLang="en-US" dirty="0">
                <a:latin typeface="Gill Sans MT" panose="020B0502020104020203" pitchFamily="34" charset="0"/>
              </a:rPr>
              <a:t>设计一种开放式的文件规范，使得主流 </a:t>
            </a:r>
            <a:r>
              <a:rPr lang="en-US" altLang="zh-CN" dirty="0">
                <a:latin typeface="Gill Sans MT" panose="020B0502020104020203" pitchFamily="34" charset="0"/>
              </a:rPr>
              <a:t>AI</a:t>
            </a:r>
            <a:r>
              <a:rPr lang="zh-CN" altLang="en-US" dirty="0">
                <a:latin typeface="Gill Sans MT" panose="020B0502020104020203" pitchFamily="34" charset="0"/>
              </a:rPr>
              <a:t> 框架都能实现对该规范标准的支持；</a:t>
            </a:r>
          </a:p>
        </p:txBody>
      </p:sp>
      <p:pic>
        <p:nvPicPr>
          <p:cNvPr id="6" name="图片 5">
            <a:extLst>
              <a:ext uri="{FF2B5EF4-FFF2-40B4-BE49-F238E27FC236}">
                <a16:creationId xmlns:a16="http://schemas.microsoft.com/office/drawing/2014/main" id="{A37AEE82-CFC5-7E45-A2E2-0E169457145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7830" y="2852936"/>
            <a:ext cx="10361101" cy="3168352"/>
          </a:xfrm>
          <a:prstGeom prst="rect">
            <a:avLst/>
          </a:prstGeom>
        </p:spPr>
      </p:pic>
    </p:spTree>
    <p:extLst>
      <p:ext uri="{BB962C8B-B14F-4D97-AF65-F5344CB8AC3E}">
        <p14:creationId xmlns:p14="http://schemas.microsoft.com/office/powerpoint/2010/main" val="58492787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A99C6-5C07-1941-8D35-A66E2AD1BE68}"/>
              </a:ext>
            </a:extLst>
          </p:cNvPr>
          <p:cNvSpPr>
            <a:spLocks noGrp="1"/>
          </p:cNvSpPr>
          <p:nvPr>
            <p:ph type="title"/>
          </p:nvPr>
        </p:nvSpPr>
        <p:spPr/>
        <p:txBody>
          <a:bodyPr/>
          <a:lstStyle/>
          <a:p>
            <a:r>
              <a:rPr lang="zh-CN" altLang="en-US" dirty="0"/>
              <a:t>直接转换</a:t>
            </a:r>
            <a:endParaRPr kumimoji="1" lang="zh-CN" altLang="en-US" dirty="0"/>
          </a:p>
        </p:txBody>
      </p:sp>
      <p:graphicFrame>
        <p:nvGraphicFramePr>
          <p:cNvPr id="6" name="内容占位符 5">
            <a:extLst>
              <a:ext uri="{FF2B5EF4-FFF2-40B4-BE49-F238E27FC236}">
                <a16:creationId xmlns:a16="http://schemas.microsoft.com/office/drawing/2014/main" id="{D6FB2908-E092-F34D-8A30-6D7FEE1ECB0B}"/>
              </a:ext>
            </a:extLst>
          </p:cNvPr>
          <p:cNvGraphicFramePr>
            <a:graphicFrameLocks noGrp="1"/>
          </p:cNvGraphicFramePr>
          <p:nvPr>
            <p:ph sz="half" idx="1"/>
            <p:extLst>
              <p:ext uri="{D42A27DB-BD31-4B8C-83A1-F6EECF244321}">
                <p14:modId xmlns:p14="http://schemas.microsoft.com/office/powerpoint/2010/main" val="228793901"/>
              </p:ext>
            </p:extLst>
          </p:nvPr>
        </p:nvGraphicFramePr>
        <p:xfrm>
          <a:off x="623833" y="1988840"/>
          <a:ext cx="10963275" cy="3456384"/>
        </p:xfrm>
        <a:graphic>
          <a:graphicData uri="http://schemas.openxmlformats.org/drawingml/2006/table">
            <a:tbl>
              <a:tblPr firstRow="1" bandRow="1">
                <a:tableStyleId>{EB344D84-9AFB-497E-A393-DC336BA19D2E}</a:tableStyleId>
              </a:tblPr>
              <a:tblGrid>
                <a:gridCol w="10963275">
                  <a:extLst>
                    <a:ext uri="{9D8B030D-6E8A-4147-A177-3AD203B41FA5}">
                      <a16:colId xmlns:a16="http://schemas.microsoft.com/office/drawing/2014/main" val="1905852793"/>
                    </a:ext>
                  </a:extLst>
                </a:gridCol>
              </a:tblGrid>
              <a:tr h="3456384">
                <a:tc>
                  <a:txBody>
                    <a:bodyPr/>
                    <a:lstStyle/>
                    <a:p>
                      <a:pPr marL="457200" indent="-457200">
                        <a:lnSpc>
                          <a:spcPct val="150000"/>
                        </a:lnSpc>
                        <a:buFont typeface="+mj-lt"/>
                        <a:buAutoNum type="arabicPeriod"/>
                      </a:pPr>
                      <a:r>
                        <a:rPr lang="zh-CN" altLang="en-US" sz="2000" b="1" dirty="0">
                          <a:solidFill>
                            <a:srgbClr val="374154"/>
                          </a:solidFill>
                          <a:latin typeface="Gill Sans MT" panose="020B0502020104020203" pitchFamily="34" charset="0"/>
                          <a:ea typeface="Microsoft YaHei" panose="020B0503020204020204" pitchFamily="34" charset="-122"/>
                        </a:rPr>
                        <a:t>内容读取：</a:t>
                      </a:r>
                      <a:r>
                        <a:rPr lang="zh-CN" altLang="en-US" sz="2000" b="0" dirty="0">
                          <a:solidFill>
                            <a:srgbClr val="374154"/>
                          </a:solidFill>
                          <a:latin typeface="Gill Sans MT" panose="020B0502020104020203" pitchFamily="34" charset="0"/>
                          <a:ea typeface="Microsoft YaHei" panose="020B0503020204020204" pitchFamily="34" charset="-122"/>
                        </a:rPr>
                        <a:t>读取 </a:t>
                      </a:r>
                      <a:r>
                        <a:rPr lang="en-US" altLang="zh-CN" sz="2000" b="0" dirty="0">
                          <a:solidFill>
                            <a:srgbClr val="374154"/>
                          </a:solidFill>
                          <a:latin typeface="Gill Sans MT" panose="020B0502020104020203" pitchFamily="34" charset="0"/>
                          <a:ea typeface="Microsoft YaHei" panose="020B0503020204020204" pitchFamily="34" charset="-122"/>
                        </a:rPr>
                        <a:t>A</a:t>
                      </a:r>
                      <a:r>
                        <a:rPr lang="zh-CN" altLang="en-US" sz="2000" b="0" dirty="0">
                          <a:solidFill>
                            <a:srgbClr val="374154"/>
                          </a:solidFill>
                          <a:latin typeface="Gill Sans MT" panose="020B0502020104020203" pitchFamily="34" charset="0"/>
                          <a:ea typeface="Microsoft YaHei" panose="020B0503020204020204" pitchFamily="34" charset="-122"/>
                        </a:rPr>
                        <a:t> 框架生成的模型文件，并识别模型网络中的张量数据的类型</a:t>
                      </a:r>
                      <a:r>
                        <a:rPr lang="en-US" altLang="zh-CN" sz="2000" b="0" dirty="0">
                          <a:solidFill>
                            <a:srgbClr val="374154"/>
                          </a:solidFill>
                          <a:latin typeface="Gill Sans MT" panose="020B0502020104020203" pitchFamily="34" charset="0"/>
                          <a:ea typeface="Microsoft YaHei" panose="020B0503020204020204" pitchFamily="34" charset="-122"/>
                        </a:rPr>
                        <a:t>/</a:t>
                      </a:r>
                      <a:r>
                        <a:rPr lang="zh-CN" altLang="en-US" sz="2000" b="0" dirty="0">
                          <a:solidFill>
                            <a:srgbClr val="374154"/>
                          </a:solidFill>
                          <a:latin typeface="Gill Sans MT" panose="020B0502020104020203" pitchFamily="34" charset="0"/>
                          <a:ea typeface="Microsoft YaHei" panose="020B0503020204020204" pitchFamily="34" charset="-122"/>
                        </a:rPr>
                        <a:t>格式、算子的类型和参数、计算图的结构和命名规范，以及它们之间的其他关联信息。</a:t>
                      </a:r>
                    </a:p>
                    <a:p>
                      <a:pPr marL="457200" indent="-457200">
                        <a:lnSpc>
                          <a:spcPct val="150000"/>
                        </a:lnSpc>
                        <a:buFont typeface="+mj-lt"/>
                        <a:buAutoNum type="arabicPeriod"/>
                      </a:pPr>
                      <a:r>
                        <a:rPr lang="zh-CN" altLang="en-US" sz="2000" b="1" dirty="0">
                          <a:solidFill>
                            <a:srgbClr val="374154"/>
                          </a:solidFill>
                          <a:latin typeface="Gill Sans MT" panose="020B0502020104020203" pitchFamily="34" charset="0"/>
                          <a:ea typeface="Microsoft YaHei" panose="020B0503020204020204" pitchFamily="34" charset="-122"/>
                        </a:rPr>
                        <a:t>格式转换：</a:t>
                      </a:r>
                      <a:r>
                        <a:rPr lang="zh-CN" altLang="en-US" sz="2000" b="0" dirty="0">
                          <a:solidFill>
                            <a:srgbClr val="374154"/>
                          </a:solidFill>
                          <a:latin typeface="Gill Sans MT" panose="020B0502020104020203" pitchFamily="34" charset="0"/>
                          <a:ea typeface="Microsoft YaHei" panose="020B0503020204020204" pitchFamily="34" charset="-122"/>
                        </a:rPr>
                        <a:t>将 </a:t>
                      </a:r>
                      <a:r>
                        <a:rPr lang="en-US" altLang="zh-CN" sz="2000" b="0" dirty="0">
                          <a:solidFill>
                            <a:srgbClr val="374154"/>
                          </a:solidFill>
                          <a:latin typeface="Gill Sans MT" panose="020B0502020104020203" pitchFamily="34" charset="0"/>
                          <a:ea typeface="Microsoft YaHei" panose="020B0503020204020204" pitchFamily="34" charset="-122"/>
                        </a:rPr>
                        <a:t>step1</a:t>
                      </a:r>
                      <a:r>
                        <a:rPr lang="zh-CN" altLang="en-US" sz="2000" b="0" dirty="0">
                          <a:solidFill>
                            <a:srgbClr val="374154"/>
                          </a:solidFill>
                          <a:latin typeface="Gill Sans MT" panose="020B0502020104020203" pitchFamily="34" charset="0"/>
                          <a:ea typeface="Microsoft YaHei" panose="020B0503020204020204" pitchFamily="34" charset="-122"/>
                        </a:rPr>
                        <a:t> 识别得到的模型结构、模型参数信息，直接代码层面翻译成推理引擎支持的格式。当然，算子较为复杂时，可在 </a:t>
                      </a:r>
                      <a:r>
                        <a:rPr lang="en-US" altLang="zh-CN" sz="2000" b="0" dirty="0">
                          <a:solidFill>
                            <a:srgbClr val="374154"/>
                          </a:solidFill>
                          <a:latin typeface="Gill Sans MT" panose="020B0502020104020203" pitchFamily="34" charset="0"/>
                          <a:ea typeface="Microsoft YaHei" panose="020B0503020204020204" pitchFamily="34" charset="-122"/>
                        </a:rPr>
                        <a:t>Converter</a:t>
                      </a:r>
                      <a:r>
                        <a:rPr lang="zh-CN" altLang="en-US" sz="2000" b="0" dirty="0">
                          <a:solidFill>
                            <a:srgbClr val="374154"/>
                          </a:solidFill>
                          <a:latin typeface="Gill Sans MT" panose="020B0502020104020203" pitchFamily="34" charset="0"/>
                          <a:ea typeface="Microsoft YaHei" panose="020B0503020204020204" pitchFamily="34" charset="-122"/>
                        </a:rPr>
                        <a:t> 中封装对应的算子转换函数来实现对推理引擎的算子转换。</a:t>
                      </a:r>
                    </a:p>
                    <a:p>
                      <a:pPr marL="457200" indent="-457200">
                        <a:lnSpc>
                          <a:spcPct val="150000"/>
                        </a:lnSpc>
                        <a:buFont typeface="+mj-lt"/>
                        <a:buAutoNum type="arabicPeriod"/>
                      </a:pPr>
                      <a:r>
                        <a:rPr lang="zh-CN" altLang="en-US" sz="2000" b="1" dirty="0">
                          <a:solidFill>
                            <a:srgbClr val="374154"/>
                          </a:solidFill>
                          <a:latin typeface="Gill Sans MT" panose="020B0502020104020203" pitchFamily="34" charset="0"/>
                          <a:ea typeface="Microsoft YaHei" panose="020B0503020204020204" pitchFamily="34" charset="-122"/>
                        </a:rPr>
                        <a:t>模型保存：</a:t>
                      </a:r>
                      <a:r>
                        <a:rPr lang="zh-CN" altLang="en-US" sz="2000" b="0" dirty="0">
                          <a:solidFill>
                            <a:srgbClr val="374154"/>
                          </a:solidFill>
                          <a:latin typeface="Gill Sans MT" panose="020B0502020104020203" pitchFamily="34" charset="0"/>
                          <a:ea typeface="Microsoft YaHei" panose="020B0503020204020204" pitchFamily="34" charset="-122"/>
                        </a:rPr>
                        <a:t>在推理引擎下保存模型，可得到推理引擎支持的模型文件，即对应的计算图的显示表示。</a:t>
                      </a:r>
                    </a:p>
                  </a:txBody>
                  <a:tcPr anchor="ctr"/>
                </a:tc>
                <a:extLst>
                  <a:ext uri="{0D108BD9-81ED-4DB2-BD59-A6C34878D82A}">
                    <a16:rowId xmlns:a16="http://schemas.microsoft.com/office/drawing/2014/main" val="3946918460"/>
                  </a:ext>
                </a:extLst>
              </a:tr>
            </a:tbl>
          </a:graphicData>
        </a:graphic>
      </p:graphicFrame>
    </p:spTree>
    <p:extLst>
      <p:ext uri="{BB962C8B-B14F-4D97-AF65-F5344CB8AC3E}">
        <p14:creationId xmlns:p14="http://schemas.microsoft.com/office/powerpoint/2010/main" val="190647448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A99C6-5C07-1941-8D35-A66E2AD1BE68}"/>
              </a:ext>
            </a:extLst>
          </p:cNvPr>
          <p:cNvSpPr>
            <a:spLocks noGrp="1"/>
          </p:cNvSpPr>
          <p:nvPr>
            <p:ph type="title"/>
          </p:nvPr>
        </p:nvSpPr>
        <p:spPr/>
        <p:txBody>
          <a:bodyPr/>
          <a:lstStyle/>
          <a:p>
            <a:r>
              <a:rPr lang="zh-CN" altLang="en-US" dirty="0"/>
              <a:t>规范式转换 </a:t>
            </a:r>
            <a:r>
              <a:rPr lang="en-US" altLang="zh-CN" dirty="0"/>
              <a:t>——</a:t>
            </a:r>
            <a:r>
              <a:rPr lang="zh-CN" altLang="en-US" dirty="0"/>
              <a:t> 以 </a:t>
            </a:r>
            <a:r>
              <a:rPr lang="en-US" altLang="zh-CN" dirty="0"/>
              <a:t>ONNX</a:t>
            </a:r>
            <a:r>
              <a:rPr lang="zh-CN" altLang="en-US" dirty="0"/>
              <a:t> 为代表</a:t>
            </a:r>
            <a:endParaRPr kumimoji="1" lang="zh-CN" altLang="en-US" dirty="0"/>
          </a:p>
        </p:txBody>
      </p:sp>
      <p:sp>
        <p:nvSpPr>
          <p:cNvPr id="4" name="内容占位符 3">
            <a:extLst>
              <a:ext uri="{FF2B5EF4-FFF2-40B4-BE49-F238E27FC236}">
                <a16:creationId xmlns:a16="http://schemas.microsoft.com/office/drawing/2014/main" id="{9BD45AAC-9D41-7040-995F-7E6F08836CAD}"/>
              </a:ext>
            </a:extLst>
          </p:cNvPr>
          <p:cNvSpPr>
            <a:spLocks noGrp="1"/>
          </p:cNvSpPr>
          <p:nvPr>
            <p:ph sz="half" idx="1"/>
          </p:nvPr>
        </p:nvSpPr>
        <p:spPr/>
        <p:txBody>
          <a:bodyPr/>
          <a:lstStyle/>
          <a:p>
            <a:pPr>
              <a:lnSpc>
                <a:spcPct val="150000"/>
              </a:lnSpc>
            </a:pPr>
            <a:r>
              <a:rPr lang="en-US" altLang="zh-CN" dirty="0">
                <a:latin typeface="Gill Sans MT" panose="020B0502020104020203" pitchFamily="34" charset="0"/>
              </a:rPr>
              <a:t>ONNX</a:t>
            </a:r>
            <a:r>
              <a:rPr lang="zh-CN" altLang="en-US" dirty="0">
                <a:latin typeface="Gill Sans MT" panose="020B0502020104020203" pitchFamily="34" charset="0"/>
              </a:rPr>
              <a:t>是一种针对机器学习所设计的开放式文件格式，用于存储训练好的网络模型。它使得不同的 </a:t>
            </a:r>
            <a:r>
              <a:rPr lang="en-US" altLang="zh-CN" dirty="0">
                <a:latin typeface="Gill Sans MT" panose="020B0502020104020203" pitchFamily="34" charset="0"/>
              </a:rPr>
              <a:t>AI</a:t>
            </a:r>
            <a:r>
              <a:rPr lang="zh-CN" altLang="en-US" dirty="0">
                <a:latin typeface="Gill Sans MT" panose="020B0502020104020203" pitchFamily="34" charset="0"/>
              </a:rPr>
              <a:t> 框架 </a:t>
            </a:r>
            <a:r>
              <a:rPr lang="en-US" altLang="zh-CN" dirty="0">
                <a:latin typeface="Gill Sans MT" panose="020B0502020104020203" pitchFamily="34" charset="0"/>
              </a:rPr>
              <a:t>(</a:t>
            </a:r>
            <a:r>
              <a:rPr lang="zh-CN" altLang="en-US" dirty="0">
                <a:latin typeface="Gill Sans MT" panose="020B0502020104020203" pitchFamily="34" charset="0"/>
              </a:rPr>
              <a:t>如</a:t>
            </a:r>
            <a:r>
              <a:rPr lang="en-US" altLang="zh-CN" dirty="0">
                <a:latin typeface="Gill Sans MT" panose="020B0502020104020203" pitchFamily="34" charset="0"/>
              </a:rPr>
              <a:t>Pytorch, MindSpore)</a:t>
            </a:r>
            <a:r>
              <a:rPr lang="zh-CN" altLang="en-US" dirty="0">
                <a:latin typeface="Gill Sans MT" panose="020B0502020104020203" pitchFamily="34" charset="0"/>
              </a:rPr>
              <a:t> 可以采用相同格式存储模型数据并交互。</a:t>
            </a: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r>
              <a:rPr lang="en-US" altLang="zh-CN" dirty="0">
                <a:latin typeface="Gill Sans MT" panose="020B0502020104020203" pitchFamily="34" charset="0"/>
              </a:rPr>
              <a:t>ONNX </a:t>
            </a:r>
            <a:r>
              <a:rPr lang="zh-CN" altLang="en-US" dirty="0">
                <a:latin typeface="Gill Sans MT" panose="020B0502020104020203" pitchFamily="34" charset="0"/>
              </a:rPr>
              <a:t>定义了</a:t>
            </a:r>
            <a:r>
              <a:rPr lang="zh-CN" altLang="en-US" b="1" dirty="0">
                <a:latin typeface="Gill Sans MT" panose="020B0502020104020203" pitchFamily="34" charset="0"/>
              </a:rPr>
              <a:t>一种可扩展的计算图模型、一系列内置的运算单元</a:t>
            </a:r>
            <a:r>
              <a:rPr lang="en-US" altLang="zh-CN" b="1" dirty="0">
                <a:latin typeface="Gill Sans MT" panose="020B0502020104020203" pitchFamily="34" charset="0"/>
              </a:rPr>
              <a:t>(OP)</a:t>
            </a:r>
            <a:r>
              <a:rPr lang="zh-CN" altLang="en-US" b="1" dirty="0">
                <a:latin typeface="Gill Sans MT" panose="020B0502020104020203" pitchFamily="34" charset="0"/>
              </a:rPr>
              <a:t>和标准数据类型</a:t>
            </a:r>
            <a:r>
              <a:rPr lang="zh-CN" altLang="en-US" dirty="0">
                <a:latin typeface="Gill Sans MT" panose="020B0502020104020203" pitchFamily="34" charset="0"/>
              </a:rPr>
              <a:t>。每一个计算流图都定义为</a:t>
            </a:r>
            <a:r>
              <a:rPr lang="zh-CN" altLang="en-US" b="1" dirty="0">
                <a:latin typeface="Gill Sans MT" panose="020B0502020104020203" pitchFamily="34" charset="0"/>
              </a:rPr>
              <a:t>由节点组成的列表</a:t>
            </a:r>
            <a:r>
              <a:rPr lang="zh-CN" altLang="en-US" dirty="0">
                <a:latin typeface="Gill Sans MT" panose="020B0502020104020203" pitchFamily="34" charset="0"/>
              </a:rPr>
              <a:t>，并构建</a:t>
            </a:r>
            <a:r>
              <a:rPr lang="zh-CN" altLang="en-US" b="1" dirty="0">
                <a:latin typeface="Gill Sans MT" panose="020B0502020104020203" pitchFamily="34" charset="0"/>
              </a:rPr>
              <a:t>有向无环图</a:t>
            </a:r>
            <a:r>
              <a:rPr lang="zh-CN" altLang="en-US" dirty="0">
                <a:latin typeface="Gill Sans MT" panose="020B0502020104020203" pitchFamily="34" charset="0"/>
              </a:rPr>
              <a:t>。其中每一个节点都有一个或多个输入与输出，每一个节点称之为一个 </a:t>
            </a:r>
            <a:r>
              <a:rPr lang="en-US" altLang="zh-CN" b="1" dirty="0">
                <a:latin typeface="Gill Sans MT" panose="020B0502020104020203" pitchFamily="34" charset="0"/>
              </a:rPr>
              <a:t>OP</a:t>
            </a:r>
            <a:r>
              <a:rPr lang="zh-CN" altLang="en-US" dirty="0">
                <a:latin typeface="Gill Sans MT" panose="020B0502020104020203" pitchFamily="34" charset="0"/>
              </a:rPr>
              <a:t>。</a:t>
            </a:r>
          </a:p>
        </p:txBody>
      </p:sp>
    </p:spTree>
    <p:extLst>
      <p:ext uri="{BB962C8B-B14F-4D97-AF65-F5344CB8AC3E}">
        <p14:creationId xmlns:p14="http://schemas.microsoft.com/office/powerpoint/2010/main" val="87155185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D6134A4-E06C-9D4E-BD2D-06766F8A6694}"/>
              </a:ext>
            </a:extLst>
          </p:cNvPr>
          <p:cNvSpPr>
            <a:spLocks noGrp="1"/>
          </p:cNvSpPr>
          <p:nvPr>
            <p:ph type="title"/>
          </p:nvPr>
        </p:nvSpPr>
        <p:spPr/>
        <p:txBody>
          <a:bodyPr/>
          <a:lstStyle/>
          <a:p>
            <a:r>
              <a:rPr lang="zh-CN" altLang="en-US" dirty="0"/>
              <a:t>模型转换通用流程</a:t>
            </a:r>
          </a:p>
        </p:txBody>
      </p:sp>
      <p:sp>
        <p:nvSpPr>
          <p:cNvPr id="6" name="内容占位符 5">
            <a:extLst>
              <a:ext uri="{FF2B5EF4-FFF2-40B4-BE49-F238E27FC236}">
                <a16:creationId xmlns:a16="http://schemas.microsoft.com/office/drawing/2014/main" id="{099A975E-51BB-CE44-BB71-EB5C8C08442C}"/>
              </a:ext>
            </a:extLst>
          </p:cNvPr>
          <p:cNvSpPr>
            <a:spLocks noGrp="1"/>
          </p:cNvSpPr>
          <p:nvPr>
            <p:ph sz="half" idx="1"/>
          </p:nvPr>
        </p:nvSpPr>
        <p:spPr>
          <a:xfrm>
            <a:off x="623635" y="1412776"/>
            <a:ext cx="10963473" cy="2016224"/>
          </a:xfrm>
        </p:spPr>
        <p:txBody>
          <a:bodyPr/>
          <a:lstStyle/>
          <a:p>
            <a:pPr marL="457200" indent="-457200">
              <a:lnSpc>
                <a:spcPct val="150000"/>
              </a:lnSpc>
              <a:buFont typeface="+mj-lt"/>
              <a:buAutoNum type="arabicPeriod"/>
            </a:pPr>
            <a:r>
              <a:rPr lang="en-US" altLang="zh-CN" dirty="0">
                <a:latin typeface="Gill Sans MT" panose="020B0502020104020203" pitchFamily="34" charset="0"/>
              </a:rPr>
              <a:t>AI</a:t>
            </a:r>
            <a:r>
              <a:rPr lang="zh-CN" altLang="en-US" dirty="0">
                <a:latin typeface="Gill Sans MT" panose="020B0502020104020203" pitchFamily="34" charset="0"/>
              </a:rPr>
              <a:t>框架生成计算图（以静态图表示），常用基于源码 </a:t>
            </a:r>
            <a:r>
              <a:rPr lang="en-US" altLang="zh-CN" dirty="0">
                <a:latin typeface="Gill Sans MT" panose="020B0502020104020203" pitchFamily="34" charset="0"/>
              </a:rPr>
              <a:t>AST</a:t>
            </a:r>
            <a:r>
              <a:rPr lang="zh-CN" altLang="en-US" dirty="0">
                <a:latin typeface="Gill Sans MT" panose="020B0502020104020203" pitchFamily="34" charset="0"/>
              </a:rPr>
              <a:t> 转换和基于 </a:t>
            </a:r>
            <a:r>
              <a:rPr lang="en-US" altLang="zh-CN" dirty="0">
                <a:latin typeface="Gill Sans MT" panose="020B0502020104020203" pitchFamily="34" charset="0"/>
              </a:rPr>
              <a:t>Trace</a:t>
            </a:r>
            <a:r>
              <a:rPr lang="zh-CN" altLang="en-US" dirty="0">
                <a:latin typeface="Gill Sans MT" panose="020B0502020104020203" pitchFamily="34" charset="0"/>
              </a:rPr>
              <a:t> 的方式；</a:t>
            </a:r>
            <a:endParaRPr lang="en-US" altLang="zh-CN" dirty="0">
              <a:latin typeface="Gill Sans MT" panose="020B0502020104020203" pitchFamily="34" charset="0"/>
            </a:endParaRPr>
          </a:p>
          <a:p>
            <a:pPr marL="457200" indent="-457200">
              <a:lnSpc>
                <a:spcPct val="150000"/>
              </a:lnSpc>
              <a:buFont typeface="+mj-lt"/>
              <a:buAutoNum type="arabicPeriod"/>
            </a:pPr>
            <a:r>
              <a:rPr lang="zh-CN" altLang="en-US" dirty="0">
                <a:latin typeface="Gill Sans MT" panose="020B0502020104020203" pitchFamily="34" charset="0"/>
              </a:rPr>
              <a:t>对接主流通用算子，并重点处理计算图中的自定义算子；</a:t>
            </a:r>
            <a:endParaRPr lang="en-US" altLang="zh-CN" dirty="0">
              <a:latin typeface="Gill Sans MT" panose="020B0502020104020203" pitchFamily="34" charset="0"/>
            </a:endParaRPr>
          </a:p>
          <a:p>
            <a:pPr marL="457200" indent="-457200">
              <a:lnSpc>
                <a:spcPct val="150000"/>
              </a:lnSpc>
              <a:buFont typeface="+mj-lt"/>
              <a:buAutoNum type="arabicPeriod"/>
            </a:pPr>
            <a:r>
              <a:rPr lang="zh-CN" altLang="en-US" dirty="0">
                <a:latin typeface="Gill Sans MT" panose="020B0502020104020203" pitchFamily="34" charset="0"/>
              </a:rPr>
              <a:t>目标格式转换，将模型转换到一种中间格式，即推理引擎的自定义 </a:t>
            </a:r>
            <a:r>
              <a:rPr lang="en-US" altLang="zh-CN" dirty="0">
                <a:latin typeface="Gill Sans MT" panose="020B0502020104020203" pitchFamily="34" charset="0"/>
              </a:rPr>
              <a:t>IR</a:t>
            </a:r>
            <a:r>
              <a:rPr lang="zh-CN" altLang="en-US" dirty="0">
                <a:latin typeface="Gill Sans MT" panose="020B0502020104020203" pitchFamily="34" charset="0"/>
              </a:rPr>
              <a:t>；</a:t>
            </a:r>
            <a:endParaRPr lang="en-US" altLang="zh-CN" dirty="0">
              <a:latin typeface="Gill Sans MT" panose="020B0502020104020203" pitchFamily="34" charset="0"/>
            </a:endParaRPr>
          </a:p>
          <a:p>
            <a:pPr marL="457200" indent="-457200">
              <a:lnSpc>
                <a:spcPct val="150000"/>
              </a:lnSpc>
              <a:buFont typeface="+mj-lt"/>
              <a:buAutoNum type="arabicPeriod"/>
            </a:pPr>
            <a:r>
              <a:rPr lang="zh-CN" altLang="en-US" dirty="0">
                <a:latin typeface="Gill Sans MT" panose="020B0502020104020203" pitchFamily="34" charset="0"/>
              </a:rPr>
              <a:t>根据推理引擎的中间格式 </a:t>
            </a:r>
            <a:r>
              <a:rPr lang="en-US" altLang="zh-CN" dirty="0">
                <a:latin typeface="Gill Sans MT" panose="020B0502020104020203" pitchFamily="34" charset="0"/>
              </a:rPr>
              <a:t>IR</a:t>
            </a:r>
            <a:r>
              <a:rPr lang="zh-CN" altLang="en-US" dirty="0">
                <a:latin typeface="Gill Sans MT" panose="020B0502020104020203" pitchFamily="34" charset="0"/>
              </a:rPr>
              <a:t>，导出并保存模型文件，用于后续真正推理执行使用。</a:t>
            </a:r>
          </a:p>
        </p:txBody>
      </p:sp>
      <p:pic>
        <p:nvPicPr>
          <p:cNvPr id="8" name="图片 7">
            <a:extLst>
              <a:ext uri="{FF2B5EF4-FFF2-40B4-BE49-F238E27FC236}">
                <a16:creationId xmlns:a16="http://schemas.microsoft.com/office/drawing/2014/main" id="{C85C828B-9903-FF4B-8355-B91B051AD28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1797" y="3789040"/>
            <a:ext cx="10375900" cy="2044700"/>
          </a:xfrm>
          <a:prstGeom prst="rect">
            <a:avLst/>
          </a:prstGeom>
        </p:spPr>
      </p:pic>
    </p:spTree>
    <p:extLst>
      <p:ext uri="{BB962C8B-B14F-4D97-AF65-F5344CB8AC3E}">
        <p14:creationId xmlns:p14="http://schemas.microsoft.com/office/powerpoint/2010/main" val="208902365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zh-CN" altLang="en-US" dirty="0"/>
              <a:t>参考文献</a:t>
            </a:r>
            <a:endParaRPr lang="en-US" dirty="0"/>
          </a:p>
        </p:txBody>
      </p:sp>
      <p:sp>
        <p:nvSpPr>
          <p:cNvPr id="2" name="内容占位符 1">
            <a:extLst>
              <a:ext uri="{FF2B5EF4-FFF2-40B4-BE49-F238E27FC236}">
                <a16:creationId xmlns:a16="http://schemas.microsoft.com/office/drawing/2014/main" id="{CCFA08AA-89E9-004C-AB38-E3D9D8BFB438}"/>
              </a:ext>
            </a:extLst>
          </p:cNvPr>
          <p:cNvSpPr>
            <a:spLocks noGrp="1"/>
          </p:cNvSpPr>
          <p:nvPr>
            <p:ph sz="half" idx="1"/>
          </p:nvPr>
        </p:nvSpPr>
        <p:spPr>
          <a:xfrm>
            <a:off x="623635" y="1484784"/>
            <a:ext cx="11163378" cy="4525736"/>
          </a:xfrm>
        </p:spPr>
        <p:txBody>
          <a:bodyPr/>
          <a:lstStyle/>
          <a:p>
            <a:pPr>
              <a:buSzPct val="100000"/>
              <a:buFont typeface="+mj-lt"/>
              <a:buAutoNum type="arabicPeriod"/>
            </a:pPr>
            <a:r>
              <a:rPr lang="en-US" altLang="zh-CN" sz="1200" dirty="0">
                <a:latin typeface="Gill Sans MT" panose="020B0502020104020203" pitchFamily="34" charset="0"/>
              </a:rPr>
              <a:t>Huawei Technologies Co., Ltd. "Huawei MindSpore AI Development Framework." </a:t>
            </a:r>
            <a:r>
              <a:rPr lang="en-US" altLang="zh-CN" sz="1200" i="1" dirty="0">
                <a:latin typeface="Gill Sans MT" panose="020B0502020104020203" pitchFamily="34" charset="0"/>
              </a:rPr>
              <a:t>Artificial Intelligence Technology</a:t>
            </a:r>
            <a:r>
              <a:rPr lang="en-US" altLang="zh-CN" sz="1200" dirty="0">
                <a:latin typeface="Gill Sans MT" panose="020B0502020104020203" pitchFamily="34" charset="0"/>
              </a:rPr>
              <a:t>. Singapore: Springer Nature Singapore, 2022. 137-162. </a:t>
            </a:r>
          </a:p>
          <a:p>
            <a:pPr>
              <a:buSzPct val="100000"/>
              <a:buFont typeface="+mj-lt"/>
              <a:buAutoNum type="arabicPeriod"/>
            </a:pPr>
            <a:r>
              <a:rPr lang="en-US" altLang="zh-CN" sz="1200" dirty="0">
                <a:latin typeface="Gill Sans MT" panose="020B0502020104020203" pitchFamily="34" charset="0"/>
              </a:rPr>
              <a:t>Jiang, Xiaotang, et al. "Mnn: A universal and efficient inference engine." </a:t>
            </a:r>
            <a:r>
              <a:rPr lang="en-US" altLang="zh-CN" sz="1200" i="1" dirty="0">
                <a:latin typeface="Gill Sans MT" panose="020B0502020104020203" pitchFamily="34" charset="0"/>
              </a:rPr>
              <a:t>Proceedings of Machine Learning and Systems</a:t>
            </a:r>
            <a:r>
              <a:rPr lang="en-US" altLang="zh-CN" sz="1200" dirty="0">
                <a:latin typeface="Gill Sans MT" panose="020B0502020104020203" pitchFamily="34" charset="0"/>
              </a:rPr>
              <a:t> 2 (2020): 1-13. </a:t>
            </a:r>
          </a:p>
          <a:p>
            <a:pPr>
              <a:buSzPct val="100000"/>
              <a:buFont typeface="+mj-lt"/>
              <a:buAutoNum type="arabicPeriod"/>
            </a:pPr>
            <a:r>
              <a:rPr lang="en-US" altLang="zh-CN" sz="1200" dirty="0">
                <a:latin typeface="Gill Sans MT" panose="020B0502020104020203" pitchFamily="34" charset="0"/>
                <a:hlinkClick r:id="rId3"/>
              </a:rPr>
              <a:t>https://onnx.ai/supported-tools</a:t>
            </a:r>
            <a:endParaRPr lang="en-US" altLang="zh-CN" sz="1200" dirty="0">
              <a:latin typeface="Gill Sans MT" panose="020B0502020104020203" pitchFamily="34" charset="0"/>
            </a:endParaRPr>
          </a:p>
          <a:p>
            <a:pPr>
              <a:buSzPct val="100000"/>
              <a:buFont typeface="+mj-lt"/>
              <a:buAutoNum type="arabicPeriod"/>
            </a:pPr>
            <a:r>
              <a:rPr lang="en-US" altLang="zh-CN" sz="1200" dirty="0">
                <a:latin typeface="Gill Sans MT" panose="020B0502020104020203" pitchFamily="34" charset="0"/>
                <a:hlinkClick r:id="rId4"/>
              </a:rPr>
              <a:t>https://github.com/onnx/onnx/blob/main/docs/IR.md</a:t>
            </a:r>
            <a:endParaRPr lang="en-US" altLang="zh-CN" sz="1200" dirty="0">
              <a:latin typeface="Gill Sans MT" panose="020B0502020104020203" pitchFamily="34" charset="0"/>
            </a:endParaRPr>
          </a:p>
          <a:p>
            <a:pPr>
              <a:buSzPct val="100000"/>
              <a:buFont typeface="+mj-lt"/>
              <a:buAutoNum type="arabicPeriod"/>
            </a:pPr>
            <a:r>
              <a:rPr lang="en-US" altLang="zh-CN" sz="1200" dirty="0">
                <a:latin typeface="Gill Sans MT" panose="020B0502020104020203" pitchFamily="34" charset="0"/>
                <a:hlinkClick r:id="rId5"/>
              </a:rPr>
              <a:t>https://gitee.com/mindspore/mindspore</a:t>
            </a:r>
            <a:endParaRPr lang="en-US" altLang="zh-CN" sz="1200" dirty="0">
              <a:latin typeface="Gill Sans MT" panose="020B0502020104020203" pitchFamily="34" charset="0"/>
            </a:endParaRPr>
          </a:p>
          <a:p>
            <a:pPr>
              <a:buSzPct val="100000"/>
              <a:buFont typeface="+mj-lt"/>
              <a:buAutoNum type="arabicPeriod"/>
            </a:pPr>
            <a:r>
              <a:rPr lang="en-US" altLang="zh-CN" sz="1200" dirty="0">
                <a:latin typeface="Gill Sans MT" panose="020B0502020104020203" pitchFamily="34" charset="0"/>
                <a:hlinkClick r:id="rId6"/>
              </a:rPr>
              <a:t>https://github.com/alibaba/MNN</a:t>
            </a:r>
            <a:endParaRPr lang="en-US" altLang="zh-CN" sz="1200" dirty="0">
              <a:latin typeface="Gill Sans MT" panose="020B0502020104020203" pitchFamily="34" charset="0"/>
            </a:endParaRPr>
          </a:p>
          <a:p>
            <a:pPr>
              <a:buSzPct val="100000"/>
              <a:buFont typeface="+mj-lt"/>
              <a:buAutoNum type="arabicPeriod"/>
            </a:pPr>
            <a:r>
              <a:rPr lang="en-US" altLang="zh-CN" sz="1200" dirty="0">
                <a:latin typeface="Gill Sans MT" panose="020B0502020104020203" pitchFamily="34" charset="0"/>
                <a:hlinkClick r:id="rId7"/>
              </a:rPr>
              <a:t>https://onnxruntime.ai/</a:t>
            </a:r>
            <a:endParaRPr lang="en-US" altLang="zh-CN" sz="1200" dirty="0">
              <a:latin typeface="Gill Sans MT" panose="020B0502020104020203" pitchFamily="34" charset="0"/>
            </a:endParaRPr>
          </a:p>
        </p:txBody>
      </p:sp>
    </p:spTree>
    <p:extLst>
      <p:ext uri="{BB962C8B-B14F-4D97-AF65-F5344CB8AC3E}">
        <p14:creationId xmlns:p14="http://schemas.microsoft.com/office/powerpoint/2010/main" val="26201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10738320" cy="4739402"/>
          </a:xfrm>
          <a:prstGeom prst="rect">
            <a:avLst/>
          </a:prstGeom>
          <a:noFill/>
        </p:spPr>
        <p:txBody>
          <a:bodyPr numCol="2"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lnSpc>
                <a:spcPct val="130000"/>
              </a:lnSpc>
              <a:spcAft>
                <a:spcPts val="600"/>
              </a:spcAft>
              <a:buFont typeface="+mj-lt"/>
              <a:buAutoNum type="arabicPeriod"/>
            </a:pPr>
            <a:r>
              <a:rPr lang="zh-CN" altLang="en-US" sz="2400" b="1" dirty="0">
                <a:solidFill>
                  <a:schemeClr val="bg1">
                    <a:lumMod val="75000"/>
                  </a:schemeClr>
                </a:solidFill>
                <a:latin typeface="Gill Sans MT" panose="020B0502020104020203" pitchFamily="34" charset="0"/>
              </a:rPr>
              <a:t>推理系统介绍</a:t>
            </a:r>
            <a:endParaRPr lang="en-US" altLang="zh-CN" sz="2400" b="1"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推理系统架构</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推理引擎叫故</a:t>
            </a:r>
            <a:endParaRPr lang="en-US" altLang="zh-CN" sz="2000" dirty="0">
              <a:solidFill>
                <a:schemeClr val="bg1">
                  <a:lumMod val="75000"/>
                </a:schemeClr>
              </a:solidFill>
              <a:latin typeface="Gill Sans MT" panose="020B0502020104020203" pitchFamily="34" charset="0"/>
            </a:endParaRPr>
          </a:p>
          <a:p>
            <a:pPr marL="457200" indent="-457200">
              <a:lnSpc>
                <a:spcPct val="130000"/>
              </a:lnSpc>
              <a:spcAft>
                <a:spcPts val="600"/>
              </a:spcAft>
              <a:buFont typeface="+mj-lt"/>
              <a:buAutoNum type="arabicPeriod"/>
            </a:pPr>
            <a:r>
              <a:rPr lang="zh-CN" altLang="en-US" sz="2400" b="1" dirty="0">
                <a:solidFill>
                  <a:schemeClr val="bg1">
                    <a:lumMod val="75000"/>
                  </a:schemeClr>
                </a:solidFill>
                <a:latin typeface="Gill Sans MT" panose="020B0502020104020203" pitchFamily="34" charset="0"/>
              </a:rPr>
              <a:t>模型小型化</a:t>
            </a:r>
            <a:endParaRPr lang="en-US" altLang="zh-CN" sz="2400" b="1"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en-US" altLang="zh-CN" sz="2000" dirty="0">
                <a:solidFill>
                  <a:schemeClr val="bg1">
                    <a:lumMod val="75000"/>
                  </a:schemeClr>
                </a:solidFill>
                <a:latin typeface="Gill Sans MT" panose="020B0502020104020203" pitchFamily="34" charset="0"/>
              </a:rPr>
              <a:t>CNN</a:t>
            </a:r>
            <a:r>
              <a:rPr lang="zh-CN" altLang="en-US" sz="2000" dirty="0">
                <a:solidFill>
                  <a:schemeClr val="bg1">
                    <a:lumMod val="75000"/>
                  </a:schemeClr>
                </a:solidFill>
                <a:latin typeface="Gill Sans MT" panose="020B0502020104020203" pitchFamily="34" charset="0"/>
              </a:rPr>
              <a:t>小型化结构</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en-US" altLang="zh-CN" sz="2000" dirty="0">
                <a:solidFill>
                  <a:schemeClr val="bg1">
                    <a:lumMod val="75000"/>
                  </a:schemeClr>
                </a:solidFill>
                <a:latin typeface="Gill Sans MT" panose="020B0502020104020203" pitchFamily="34" charset="0"/>
              </a:rPr>
              <a:t>Transform</a:t>
            </a:r>
            <a:r>
              <a:rPr lang="zh-CN" altLang="en-US" sz="2000" dirty="0">
                <a:solidFill>
                  <a:schemeClr val="bg1">
                    <a:lumMod val="75000"/>
                  </a:schemeClr>
                </a:solidFill>
                <a:latin typeface="Gill Sans MT" panose="020B0502020104020203" pitchFamily="34" charset="0"/>
              </a:rPr>
              <a:t>小型化结构</a:t>
            </a:r>
            <a:endParaRPr lang="en-US" altLang="zh-CN" sz="2000" dirty="0">
              <a:solidFill>
                <a:schemeClr val="bg1">
                  <a:lumMod val="75000"/>
                </a:schemeClr>
              </a:solidFill>
              <a:latin typeface="Gill Sans MT" panose="020B0502020104020203" pitchFamily="34" charset="0"/>
            </a:endParaRPr>
          </a:p>
          <a:p>
            <a:pPr marL="457200" indent="-457200">
              <a:lnSpc>
                <a:spcPct val="130000"/>
              </a:lnSpc>
              <a:spcAft>
                <a:spcPts val="600"/>
              </a:spcAft>
              <a:buFont typeface="+mj-lt"/>
              <a:buAutoNum type="arabicPeriod" startAt="3"/>
            </a:pPr>
            <a:r>
              <a:rPr lang="zh-CN" altLang="en-US" sz="2400" b="1" dirty="0">
                <a:solidFill>
                  <a:schemeClr val="bg1">
                    <a:lumMod val="75000"/>
                  </a:schemeClr>
                </a:solidFill>
                <a:latin typeface="Gill Sans MT" panose="020B0502020104020203" pitchFamily="34" charset="0"/>
              </a:rPr>
              <a:t>离线优化压缩</a:t>
            </a:r>
            <a:endParaRPr lang="en-US" altLang="zh-CN" sz="2400" b="1"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低比特量化</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模型剪枝</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知识蒸馏</a:t>
            </a:r>
            <a:endParaRPr lang="en-US" altLang="zh-CN" sz="2000" dirty="0">
              <a:solidFill>
                <a:schemeClr val="bg1">
                  <a:lumMod val="75000"/>
                </a:schemeClr>
              </a:solidFill>
              <a:latin typeface="Gill Sans MT" panose="020B0502020104020203" pitchFamily="34" charset="0"/>
            </a:endParaRPr>
          </a:p>
          <a:p>
            <a:pPr marL="457200" indent="-457200">
              <a:lnSpc>
                <a:spcPct val="130000"/>
              </a:lnSpc>
              <a:spcAft>
                <a:spcPts val="600"/>
              </a:spcAft>
              <a:buFont typeface="+mj-lt"/>
              <a:buAutoNum type="arabicPeriod" startAt="3"/>
            </a:pPr>
            <a:r>
              <a:rPr lang="zh-CN" altLang="en-US" sz="2400" b="1" dirty="0">
                <a:solidFill>
                  <a:srgbClr val="374154"/>
                </a:solidFill>
                <a:latin typeface="Gill Sans MT" panose="020B0502020104020203" pitchFamily="34" charset="0"/>
              </a:rPr>
              <a:t>模型转换与优化</a:t>
            </a:r>
            <a:endParaRPr lang="en-US" altLang="zh-CN" sz="2400" b="1" dirty="0">
              <a:solidFill>
                <a:srgbClr val="374154"/>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rgbClr val="374154"/>
                </a:solidFill>
                <a:latin typeface="Gill Sans MT" panose="020B0502020104020203" pitchFamily="34" charset="0"/>
              </a:rPr>
              <a:t>架构与流程</a:t>
            </a:r>
            <a:endParaRPr lang="en-US" altLang="zh-CN" sz="2000" dirty="0">
              <a:solidFill>
                <a:srgbClr val="374154"/>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rgbClr val="374154"/>
                </a:solidFill>
                <a:latin typeface="Gill Sans MT" panose="020B0502020104020203" pitchFamily="34" charset="0"/>
              </a:rPr>
              <a:t>模型转换技术细节</a:t>
            </a:r>
            <a:endParaRPr lang="en-US" altLang="zh-CN" sz="2000" dirty="0">
              <a:solidFill>
                <a:srgbClr val="374154"/>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rgbClr val="374154"/>
                </a:solidFill>
                <a:latin typeface="Gill Sans MT" panose="020B0502020104020203" pitchFamily="34" charset="0"/>
              </a:rPr>
              <a:t>模型离线优化</a:t>
            </a:r>
            <a:endParaRPr lang="en-US" altLang="zh-CN" sz="2000" dirty="0">
              <a:solidFill>
                <a:srgbClr val="374154"/>
              </a:solidFill>
              <a:latin typeface="Gill Sans MT" panose="020B0502020104020203" pitchFamily="34" charset="0"/>
            </a:endParaRPr>
          </a:p>
          <a:p>
            <a:pPr marL="457200" lvl="1" indent="-457200">
              <a:lnSpc>
                <a:spcPct val="130000"/>
              </a:lnSpc>
              <a:spcAft>
                <a:spcPts val="600"/>
              </a:spcAft>
              <a:buFont typeface="+mj-lt"/>
              <a:buAutoNum type="arabicPeriod" startAt="5"/>
            </a:pPr>
            <a:r>
              <a:rPr lang="en-US" altLang="zh-CN" sz="2400" b="1" dirty="0">
                <a:solidFill>
                  <a:schemeClr val="bg1">
                    <a:lumMod val="75000"/>
                  </a:schemeClr>
                </a:solidFill>
                <a:latin typeface="Gill Sans MT" panose="020B0502020104020203" pitchFamily="34" charset="0"/>
              </a:rPr>
              <a:t>Runtime</a:t>
            </a:r>
            <a:r>
              <a:rPr lang="zh-CN" altLang="en-US" sz="2400" b="1" dirty="0">
                <a:solidFill>
                  <a:schemeClr val="bg1">
                    <a:lumMod val="75000"/>
                  </a:schemeClr>
                </a:solidFill>
                <a:latin typeface="Gill Sans MT" panose="020B0502020104020203" pitchFamily="34" charset="0"/>
              </a:rPr>
              <a:t>与在线优化</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动态</a:t>
            </a:r>
            <a:r>
              <a:rPr lang="en-US" altLang="zh-CN" sz="2000" dirty="0">
                <a:solidFill>
                  <a:schemeClr val="bg1">
                    <a:lumMod val="75000"/>
                  </a:schemeClr>
                </a:solidFill>
                <a:latin typeface="Gill Sans MT" panose="020B0502020104020203" pitchFamily="34" charset="0"/>
              </a:rPr>
              <a:t>batch</a:t>
            </a:r>
          </a:p>
          <a:p>
            <a:pPr lvl="1">
              <a:lnSpc>
                <a:spcPct val="130000"/>
              </a:lnSpc>
              <a:spcAft>
                <a:spcPts val="600"/>
              </a:spcAft>
              <a:buFont typeface="Arial" panose="020B0604020202020204" pitchFamily="34" charset="0"/>
              <a:buChar char="•"/>
            </a:pPr>
            <a:r>
              <a:rPr lang="en-US" altLang="zh-CN" sz="2000" dirty="0">
                <a:solidFill>
                  <a:schemeClr val="bg1">
                    <a:lumMod val="75000"/>
                  </a:schemeClr>
                </a:solidFill>
                <a:latin typeface="Gill Sans MT" panose="020B0502020104020203" pitchFamily="34" charset="0"/>
              </a:rPr>
              <a:t>bin</a:t>
            </a:r>
            <a:r>
              <a:rPr lang="zh-CN" altLang="en-US" sz="2000" dirty="0">
                <a:solidFill>
                  <a:schemeClr val="bg1">
                    <a:lumMod val="75000"/>
                  </a:schemeClr>
                </a:solidFill>
                <a:latin typeface="Gill Sans MT" panose="020B0502020104020203" pitchFamily="34" charset="0"/>
              </a:rPr>
              <a:t> </a:t>
            </a:r>
            <a:r>
              <a:rPr lang="en-US" altLang="zh-CN" sz="2000" dirty="0">
                <a:solidFill>
                  <a:schemeClr val="bg1">
                    <a:lumMod val="75000"/>
                  </a:schemeClr>
                </a:solidFill>
                <a:latin typeface="Gill Sans MT" panose="020B0502020104020203" pitchFamily="34" charset="0"/>
              </a:rPr>
              <a:t>Packing</a:t>
            </a: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多副本并行</a:t>
            </a:r>
            <a:endParaRPr lang="en-US" altLang="zh-CN" sz="2000" dirty="0">
              <a:solidFill>
                <a:schemeClr val="bg1">
                  <a:lumMod val="75000"/>
                </a:schemeClr>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77157472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10594304" cy="4739402"/>
          </a:xfrm>
          <a:prstGeom prst="rect">
            <a:avLst/>
          </a:prstGeom>
          <a:noFill/>
        </p:spPr>
        <p:txBody>
          <a:bodyPr numCol="1"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lvl="1" indent="-457200">
              <a:buFont typeface="+mj-lt"/>
              <a:buAutoNum type="arabicPeriod"/>
            </a:pPr>
            <a:r>
              <a:rPr lang="zh-CN" altLang="en-US" sz="2400" b="1" dirty="0">
                <a:solidFill>
                  <a:srgbClr val="374154"/>
                </a:solidFill>
                <a:latin typeface="Gill Sans MT" panose="020B0502020104020203" pitchFamily="34" charset="0"/>
              </a:rPr>
              <a:t>模型格式转换</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转换模块挑战与架构</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模型序列化</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反序列化 </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protobuffer</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flatbuffer</a:t>
            </a:r>
            <a:r>
              <a:rPr lang="zh-CN" altLang="en-US" sz="2000" dirty="0">
                <a:solidFill>
                  <a:srgbClr val="374154"/>
                </a:solidFill>
                <a:latin typeface="Gill Sans MT" panose="020B0502020104020203" pitchFamily="34" charset="0"/>
              </a:rPr>
              <a:t> 格式</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自定义计算图 </a:t>
            </a:r>
            <a:r>
              <a:rPr lang="en-US" altLang="zh-CN" sz="2000" dirty="0">
                <a:solidFill>
                  <a:srgbClr val="374154"/>
                </a:solidFill>
                <a:latin typeface="Gill Sans MT" panose="020B0502020104020203" pitchFamily="34" charset="0"/>
              </a:rPr>
              <a:t>IR</a:t>
            </a:r>
          </a:p>
          <a:p>
            <a:pPr lvl="1">
              <a:buFont typeface="Arial" panose="020B0604020202020204" pitchFamily="34" charset="0"/>
              <a:buChar char="•"/>
            </a:pPr>
            <a:r>
              <a:rPr lang="zh-CN" altLang="en-US" sz="2000" dirty="0">
                <a:solidFill>
                  <a:srgbClr val="374154"/>
                </a:solidFill>
                <a:latin typeface="Gill Sans MT" panose="020B0502020104020203" pitchFamily="34" charset="0"/>
              </a:rPr>
              <a:t>转换流程和技术细节</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endParaRPr lang="en-US" altLang="zh-CN" sz="2000" dirty="0">
              <a:solidFill>
                <a:srgbClr val="374154"/>
              </a:solidFill>
              <a:latin typeface="Gill Sans MT" panose="020B0502020104020203" pitchFamily="34" charset="0"/>
            </a:endParaRPr>
          </a:p>
        </p:txBody>
      </p:sp>
      <p:sp>
        <p:nvSpPr>
          <p:cNvPr id="2" name="右大括号 1">
            <a:extLst>
              <a:ext uri="{FF2B5EF4-FFF2-40B4-BE49-F238E27FC236}">
                <a16:creationId xmlns:a16="http://schemas.microsoft.com/office/drawing/2014/main" id="{A45BBE6A-9018-A643-B6E2-9A625451DF86}"/>
              </a:ext>
            </a:extLst>
          </p:cNvPr>
          <p:cNvSpPr/>
          <p:nvPr/>
        </p:nvSpPr>
        <p:spPr bwMode="auto">
          <a:xfrm>
            <a:off x="5450309" y="2492896"/>
            <a:ext cx="288032" cy="1296144"/>
          </a:xfrm>
          <a:prstGeom prst="rightBrace">
            <a:avLst/>
          </a:prstGeom>
          <a:noFill/>
          <a:ln w="57150">
            <a:solidFill>
              <a:srgbClr val="C00000"/>
            </a:solidFill>
            <a:extLst>
              <a:ext uri="{C807C97D-BFC1-408E-A445-0C87EB9F89A2}">
                <ask:lineSketchStyleProps xmlns:ask="http://schemas.microsoft.com/office/drawing/2018/sketchyshapes" sd="1136257699">
                  <a:custGeom>
                    <a:avLst/>
                    <a:gdLst>
                      <a:gd name="connsiteX0" fmla="*/ 0 w 288032"/>
                      <a:gd name="connsiteY0" fmla="*/ 0 h 1296144"/>
                      <a:gd name="connsiteX1" fmla="*/ 144016 w 288032"/>
                      <a:gd name="connsiteY1" fmla="*/ 24002 h 1296144"/>
                      <a:gd name="connsiteX2" fmla="*/ 144016 w 288032"/>
                      <a:gd name="connsiteY2" fmla="*/ 624070 h 1296144"/>
                      <a:gd name="connsiteX3" fmla="*/ 288032 w 288032"/>
                      <a:gd name="connsiteY3" fmla="*/ 648072 h 1296144"/>
                      <a:gd name="connsiteX4" fmla="*/ 144016 w 288032"/>
                      <a:gd name="connsiteY4" fmla="*/ 672074 h 1296144"/>
                      <a:gd name="connsiteX5" fmla="*/ 144016 w 288032"/>
                      <a:gd name="connsiteY5" fmla="*/ 1272142 h 1296144"/>
                      <a:gd name="connsiteX6" fmla="*/ 0 w 288032"/>
                      <a:gd name="connsiteY6" fmla="*/ 1296144 h 1296144"/>
                      <a:gd name="connsiteX7" fmla="*/ 0 w 288032"/>
                      <a:gd name="connsiteY7" fmla="*/ 686956 h 1296144"/>
                      <a:gd name="connsiteX8" fmla="*/ 0 w 288032"/>
                      <a:gd name="connsiteY8" fmla="*/ 0 h 1296144"/>
                      <a:gd name="connsiteX0" fmla="*/ 0 w 288032"/>
                      <a:gd name="connsiteY0" fmla="*/ 0 h 1296144"/>
                      <a:gd name="connsiteX1" fmla="*/ 144016 w 288032"/>
                      <a:gd name="connsiteY1" fmla="*/ 24002 h 1296144"/>
                      <a:gd name="connsiteX2" fmla="*/ 144016 w 288032"/>
                      <a:gd name="connsiteY2" fmla="*/ 624070 h 1296144"/>
                      <a:gd name="connsiteX3" fmla="*/ 288032 w 288032"/>
                      <a:gd name="connsiteY3" fmla="*/ 648072 h 1296144"/>
                      <a:gd name="connsiteX4" fmla="*/ 144016 w 288032"/>
                      <a:gd name="connsiteY4" fmla="*/ 672074 h 1296144"/>
                      <a:gd name="connsiteX5" fmla="*/ 144016 w 288032"/>
                      <a:gd name="connsiteY5" fmla="*/ 1272142 h 1296144"/>
                      <a:gd name="connsiteX6" fmla="*/ 0 w 288032"/>
                      <a:gd name="connsiteY6" fmla="*/ 1296144 h 1296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032" h="1296144" stroke="0" extrusionOk="0">
                        <a:moveTo>
                          <a:pt x="0" y="0"/>
                        </a:moveTo>
                        <a:cubicBezTo>
                          <a:pt x="81688" y="-1908"/>
                          <a:pt x="141461" y="12193"/>
                          <a:pt x="144016" y="24002"/>
                        </a:cubicBezTo>
                        <a:cubicBezTo>
                          <a:pt x="170409" y="165290"/>
                          <a:pt x="170832" y="412309"/>
                          <a:pt x="144016" y="624070"/>
                        </a:cubicBezTo>
                        <a:cubicBezTo>
                          <a:pt x="143571" y="645421"/>
                          <a:pt x="220198" y="658561"/>
                          <a:pt x="288032" y="648072"/>
                        </a:cubicBezTo>
                        <a:cubicBezTo>
                          <a:pt x="208431" y="648783"/>
                          <a:pt x="144948" y="660074"/>
                          <a:pt x="144016" y="672074"/>
                        </a:cubicBezTo>
                        <a:cubicBezTo>
                          <a:pt x="144055" y="929790"/>
                          <a:pt x="132376" y="1084924"/>
                          <a:pt x="144016" y="1272142"/>
                        </a:cubicBezTo>
                        <a:cubicBezTo>
                          <a:pt x="128059" y="1283661"/>
                          <a:pt x="91727" y="1289358"/>
                          <a:pt x="0" y="1296144"/>
                        </a:cubicBezTo>
                        <a:cubicBezTo>
                          <a:pt x="-5215" y="1173156"/>
                          <a:pt x="29767" y="927846"/>
                          <a:pt x="0" y="686956"/>
                        </a:cubicBezTo>
                        <a:cubicBezTo>
                          <a:pt x="-29767" y="446066"/>
                          <a:pt x="-24753" y="232627"/>
                          <a:pt x="0" y="0"/>
                        </a:cubicBezTo>
                        <a:close/>
                      </a:path>
                      <a:path w="288032" h="1296144" fill="none" extrusionOk="0">
                        <a:moveTo>
                          <a:pt x="0" y="0"/>
                        </a:moveTo>
                        <a:cubicBezTo>
                          <a:pt x="80616" y="-1792"/>
                          <a:pt x="143160" y="9699"/>
                          <a:pt x="144016" y="24002"/>
                        </a:cubicBezTo>
                        <a:cubicBezTo>
                          <a:pt x="122364" y="188289"/>
                          <a:pt x="159163" y="463112"/>
                          <a:pt x="144016" y="624070"/>
                        </a:cubicBezTo>
                        <a:cubicBezTo>
                          <a:pt x="136384" y="640951"/>
                          <a:pt x="219247" y="650964"/>
                          <a:pt x="288032" y="648072"/>
                        </a:cubicBezTo>
                        <a:cubicBezTo>
                          <a:pt x="209991" y="649168"/>
                          <a:pt x="144840" y="657831"/>
                          <a:pt x="144016" y="672074"/>
                        </a:cubicBezTo>
                        <a:cubicBezTo>
                          <a:pt x="152751" y="942430"/>
                          <a:pt x="149862" y="1047066"/>
                          <a:pt x="144016" y="1272142"/>
                        </a:cubicBezTo>
                        <a:cubicBezTo>
                          <a:pt x="140894" y="1293540"/>
                          <a:pt x="74573" y="1305079"/>
                          <a:pt x="0" y="1296144"/>
                        </a:cubicBezTo>
                      </a:path>
                    </a:pathLst>
                  </a:custGeom>
                  <ask:type>
                    <ask:lineSketchFreehan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4" name="矩形 3">
            <a:extLst>
              <a:ext uri="{FF2B5EF4-FFF2-40B4-BE49-F238E27FC236}">
                <a16:creationId xmlns:a16="http://schemas.microsoft.com/office/drawing/2014/main" id="{699D729A-3FAB-5442-BC58-6077CC7B92BE}"/>
              </a:ext>
            </a:extLst>
          </p:cNvPr>
          <p:cNvSpPr/>
          <p:nvPr/>
        </p:nvSpPr>
        <p:spPr bwMode="auto">
          <a:xfrm>
            <a:off x="6098381" y="2492896"/>
            <a:ext cx="2160240" cy="1296144"/>
          </a:xfrm>
          <a:prstGeom prst="rect">
            <a:avLst/>
          </a:prstGeom>
          <a:solidFill>
            <a:srgbClr val="C00000"/>
          </a:solidFill>
          <a:ln>
            <a:noFill/>
          </a:ln>
          <a:effectLst/>
        </p:spPr>
        <p:txBody>
          <a:bodyPr vert="horz" wrap="square" lIns="91440" tIns="45720" rIns="91440" bIns="45720" numCol="1" rtlCol="0" anchor="ctr" anchorCtr="0" compatLnSpc="1">
            <a:prstTxWarp prst="textNoShape">
              <a:avLst/>
            </a:prstTxWarp>
          </a:bodyPr>
          <a:lstStyle/>
          <a:p>
            <a:pPr marL="285750" marR="0" indent="-285750" algn="l" defTabSz="914400" rtl="0" eaLnBrk="1" fontAlgn="base" latinLnBrk="0" hangingPunct="1">
              <a:lnSpc>
                <a:spcPct val="150000"/>
              </a:lnSpc>
              <a:spcBef>
                <a:spcPct val="0"/>
              </a:spcBef>
              <a:spcAft>
                <a:spcPct val="0"/>
              </a:spcAft>
              <a:buClr>
                <a:schemeClr val="bg1"/>
              </a:buClr>
              <a:buSzTx/>
              <a:buFont typeface="Arial" panose="020B0604020202020204" pitchFamily="34" charset="0"/>
              <a:buChar char="•"/>
              <a:tabLst/>
            </a:pPr>
            <a:r>
              <a:rPr lang="zh-CN" altLang="en-US" sz="2000" b="1" dirty="0">
                <a:solidFill>
                  <a:schemeClr val="bg1"/>
                </a:solidFill>
                <a:latin typeface="Microsoft YaHei" panose="020B0503020204020204" pitchFamily="34" charset="-122"/>
                <a:ea typeface="Microsoft YaHei" panose="020B0503020204020204" pitchFamily="34" charset="-122"/>
              </a:rPr>
              <a:t>工程理论</a:t>
            </a:r>
            <a:endParaRPr lang="en-US" altLang="zh-CN" sz="2000" b="1" dirty="0">
              <a:solidFill>
                <a:schemeClr val="bg1"/>
              </a:solidFill>
              <a:latin typeface="Microsoft YaHei" panose="020B0503020204020204" pitchFamily="34" charset="-122"/>
              <a:ea typeface="Microsoft YaHei" panose="020B0503020204020204" pitchFamily="34" charset="-122"/>
            </a:endParaRPr>
          </a:p>
          <a:p>
            <a:pPr marL="285750" marR="0" indent="-285750" algn="l" defTabSz="914400" rtl="0" eaLnBrk="1" fontAlgn="base" latinLnBrk="0" hangingPunct="1">
              <a:lnSpc>
                <a:spcPct val="150000"/>
              </a:lnSpc>
              <a:spcBef>
                <a:spcPct val="0"/>
              </a:spcBef>
              <a:spcAft>
                <a:spcPct val="0"/>
              </a:spcAft>
              <a:buClr>
                <a:schemeClr val="bg1"/>
              </a:buClr>
              <a:buSzTx/>
              <a:buFont typeface="Arial" panose="020B0604020202020204" pitchFamily="34" charset="0"/>
              <a:buChar char="•"/>
              <a:tabLst/>
            </a:pPr>
            <a:r>
              <a:rPr kumimoji="0" lang="zh-CN" altLang="en-US" sz="2000" b="1"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知识概念</a:t>
            </a:r>
          </a:p>
        </p:txBody>
      </p:sp>
    </p:spTree>
    <p:extLst>
      <p:ext uri="{BB962C8B-B14F-4D97-AF65-F5344CB8AC3E}">
        <p14:creationId xmlns:p14="http://schemas.microsoft.com/office/powerpoint/2010/main" val="11581542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10594304" cy="4739402"/>
          </a:xfrm>
          <a:prstGeom prst="rect">
            <a:avLst/>
          </a:prstGeom>
          <a:noFill/>
        </p:spPr>
        <p:txBody>
          <a:bodyPr numCol="1"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lvl="1" indent="-457200">
              <a:buFont typeface="+mj-lt"/>
              <a:buAutoNum type="arabicPeriod"/>
            </a:pPr>
            <a:r>
              <a:rPr lang="zh-CN" altLang="en-US" sz="2400" b="1" dirty="0">
                <a:solidFill>
                  <a:srgbClr val="374154"/>
                </a:solidFill>
                <a:latin typeface="Gill Sans MT" panose="020B0502020104020203" pitchFamily="34" charset="0"/>
              </a:rPr>
              <a:t>模型格式转换</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转换模块挑战与架构</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模型序列化</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反序列化 </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protobuffer</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flatbuffer</a:t>
            </a:r>
            <a:r>
              <a:rPr lang="zh-CN" altLang="en-US" sz="2000" dirty="0">
                <a:solidFill>
                  <a:srgbClr val="374154"/>
                </a:solidFill>
                <a:latin typeface="Gill Sans MT" panose="020B0502020104020203" pitchFamily="34" charset="0"/>
              </a:rPr>
              <a:t> 格式</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自定义计算图 </a:t>
            </a:r>
            <a:r>
              <a:rPr lang="en-US" altLang="zh-CN" sz="2000" dirty="0">
                <a:solidFill>
                  <a:srgbClr val="374154"/>
                </a:solidFill>
                <a:latin typeface="Gill Sans MT" panose="020B0502020104020203" pitchFamily="34" charset="0"/>
              </a:rPr>
              <a:t>IR</a:t>
            </a:r>
          </a:p>
          <a:p>
            <a:pPr lvl="1">
              <a:buFont typeface="Arial" panose="020B0604020202020204" pitchFamily="34" charset="0"/>
              <a:buChar char="•"/>
            </a:pPr>
            <a:r>
              <a:rPr lang="zh-CN" altLang="en-US" sz="2000" dirty="0">
                <a:solidFill>
                  <a:srgbClr val="374154"/>
                </a:solidFill>
                <a:latin typeface="Gill Sans MT" panose="020B0502020104020203" pitchFamily="34" charset="0"/>
              </a:rPr>
              <a:t>转换流程和技术细节</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endParaRPr lang="en-US" altLang="zh-CN" sz="2000" dirty="0">
              <a:solidFill>
                <a:srgbClr val="374154"/>
              </a:solidFill>
              <a:latin typeface="Gill Sans MT" panose="020B0502020104020203" pitchFamily="34" charset="0"/>
            </a:endParaRPr>
          </a:p>
        </p:txBody>
      </p:sp>
      <p:sp>
        <p:nvSpPr>
          <p:cNvPr id="2" name="右大括号 1">
            <a:extLst>
              <a:ext uri="{FF2B5EF4-FFF2-40B4-BE49-F238E27FC236}">
                <a16:creationId xmlns:a16="http://schemas.microsoft.com/office/drawing/2014/main" id="{A45BBE6A-9018-A643-B6E2-9A625451DF86}"/>
              </a:ext>
            </a:extLst>
          </p:cNvPr>
          <p:cNvSpPr/>
          <p:nvPr/>
        </p:nvSpPr>
        <p:spPr bwMode="auto">
          <a:xfrm>
            <a:off x="5450309" y="3645024"/>
            <a:ext cx="288032" cy="1296144"/>
          </a:xfrm>
          <a:prstGeom prst="rightBrace">
            <a:avLst/>
          </a:prstGeom>
          <a:noFill/>
          <a:ln w="57150">
            <a:solidFill>
              <a:srgbClr val="C00000"/>
            </a:solidFill>
            <a:extLst>
              <a:ext uri="{C807C97D-BFC1-408E-A445-0C87EB9F89A2}">
                <ask:lineSketchStyleProps xmlns:ask="http://schemas.microsoft.com/office/drawing/2018/sketchyshapes" sd="1136257699">
                  <a:custGeom>
                    <a:avLst/>
                    <a:gdLst>
                      <a:gd name="connsiteX0" fmla="*/ 0 w 288032"/>
                      <a:gd name="connsiteY0" fmla="*/ 0 h 1296144"/>
                      <a:gd name="connsiteX1" fmla="*/ 144016 w 288032"/>
                      <a:gd name="connsiteY1" fmla="*/ 24002 h 1296144"/>
                      <a:gd name="connsiteX2" fmla="*/ 144016 w 288032"/>
                      <a:gd name="connsiteY2" fmla="*/ 624070 h 1296144"/>
                      <a:gd name="connsiteX3" fmla="*/ 288032 w 288032"/>
                      <a:gd name="connsiteY3" fmla="*/ 648072 h 1296144"/>
                      <a:gd name="connsiteX4" fmla="*/ 144016 w 288032"/>
                      <a:gd name="connsiteY4" fmla="*/ 672074 h 1296144"/>
                      <a:gd name="connsiteX5" fmla="*/ 144016 w 288032"/>
                      <a:gd name="connsiteY5" fmla="*/ 1272142 h 1296144"/>
                      <a:gd name="connsiteX6" fmla="*/ 0 w 288032"/>
                      <a:gd name="connsiteY6" fmla="*/ 1296144 h 1296144"/>
                      <a:gd name="connsiteX7" fmla="*/ 0 w 288032"/>
                      <a:gd name="connsiteY7" fmla="*/ 686956 h 1296144"/>
                      <a:gd name="connsiteX8" fmla="*/ 0 w 288032"/>
                      <a:gd name="connsiteY8" fmla="*/ 0 h 1296144"/>
                      <a:gd name="connsiteX0" fmla="*/ 0 w 288032"/>
                      <a:gd name="connsiteY0" fmla="*/ 0 h 1296144"/>
                      <a:gd name="connsiteX1" fmla="*/ 144016 w 288032"/>
                      <a:gd name="connsiteY1" fmla="*/ 24002 h 1296144"/>
                      <a:gd name="connsiteX2" fmla="*/ 144016 w 288032"/>
                      <a:gd name="connsiteY2" fmla="*/ 624070 h 1296144"/>
                      <a:gd name="connsiteX3" fmla="*/ 288032 w 288032"/>
                      <a:gd name="connsiteY3" fmla="*/ 648072 h 1296144"/>
                      <a:gd name="connsiteX4" fmla="*/ 144016 w 288032"/>
                      <a:gd name="connsiteY4" fmla="*/ 672074 h 1296144"/>
                      <a:gd name="connsiteX5" fmla="*/ 144016 w 288032"/>
                      <a:gd name="connsiteY5" fmla="*/ 1272142 h 1296144"/>
                      <a:gd name="connsiteX6" fmla="*/ 0 w 288032"/>
                      <a:gd name="connsiteY6" fmla="*/ 1296144 h 1296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032" h="1296144" stroke="0" extrusionOk="0">
                        <a:moveTo>
                          <a:pt x="0" y="0"/>
                        </a:moveTo>
                        <a:cubicBezTo>
                          <a:pt x="81688" y="-1908"/>
                          <a:pt x="141461" y="12193"/>
                          <a:pt x="144016" y="24002"/>
                        </a:cubicBezTo>
                        <a:cubicBezTo>
                          <a:pt x="170409" y="165290"/>
                          <a:pt x="170832" y="412309"/>
                          <a:pt x="144016" y="624070"/>
                        </a:cubicBezTo>
                        <a:cubicBezTo>
                          <a:pt x="143571" y="645421"/>
                          <a:pt x="220198" y="658561"/>
                          <a:pt x="288032" y="648072"/>
                        </a:cubicBezTo>
                        <a:cubicBezTo>
                          <a:pt x="208431" y="648783"/>
                          <a:pt x="144948" y="660074"/>
                          <a:pt x="144016" y="672074"/>
                        </a:cubicBezTo>
                        <a:cubicBezTo>
                          <a:pt x="144055" y="929790"/>
                          <a:pt x="132376" y="1084924"/>
                          <a:pt x="144016" y="1272142"/>
                        </a:cubicBezTo>
                        <a:cubicBezTo>
                          <a:pt x="128059" y="1283661"/>
                          <a:pt x="91727" y="1289358"/>
                          <a:pt x="0" y="1296144"/>
                        </a:cubicBezTo>
                        <a:cubicBezTo>
                          <a:pt x="-5215" y="1173156"/>
                          <a:pt x="29767" y="927846"/>
                          <a:pt x="0" y="686956"/>
                        </a:cubicBezTo>
                        <a:cubicBezTo>
                          <a:pt x="-29767" y="446066"/>
                          <a:pt x="-24753" y="232627"/>
                          <a:pt x="0" y="0"/>
                        </a:cubicBezTo>
                        <a:close/>
                      </a:path>
                      <a:path w="288032" h="1296144" fill="none" extrusionOk="0">
                        <a:moveTo>
                          <a:pt x="0" y="0"/>
                        </a:moveTo>
                        <a:cubicBezTo>
                          <a:pt x="80616" y="-1792"/>
                          <a:pt x="143160" y="9699"/>
                          <a:pt x="144016" y="24002"/>
                        </a:cubicBezTo>
                        <a:cubicBezTo>
                          <a:pt x="122364" y="188289"/>
                          <a:pt x="159163" y="463112"/>
                          <a:pt x="144016" y="624070"/>
                        </a:cubicBezTo>
                        <a:cubicBezTo>
                          <a:pt x="136384" y="640951"/>
                          <a:pt x="219247" y="650964"/>
                          <a:pt x="288032" y="648072"/>
                        </a:cubicBezTo>
                        <a:cubicBezTo>
                          <a:pt x="209991" y="649168"/>
                          <a:pt x="144840" y="657831"/>
                          <a:pt x="144016" y="672074"/>
                        </a:cubicBezTo>
                        <a:cubicBezTo>
                          <a:pt x="152751" y="942430"/>
                          <a:pt x="149862" y="1047066"/>
                          <a:pt x="144016" y="1272142"/>
                        </a:cubicBezTo>
                        <a:cubicBezTo>
                          <a:pt x="140894" y="1293540"/>
                          <a:pt x="74573" y="1305079"/>
                          <a:pt x="0" y="1296144"/>
                        </a:cubicBezTo>
                      </a:path>
                    </a:pathLst>
                  </a:custGeom>
                  <ask:type>
                    <ask:lineSketchFreehan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4" name="矩形 3">
            <a:extLst>
              <a:ext uri="{FF2B5EF4-FFF2-40B4-BE49-F238E27FC236}">
                <a16:creationId xmlns:a16="http://schemas.microsoft.com/office/drawing/2014/main" id="{699D729A-3FAB-5442-BC58-6077CC7B92BE}"/>
              </a:ext>
            </a:extLst>
          </p:cNvPr>
          <p:cNvSpPr/>
          <p:nvPr/>
        </p:nvSpPr>
        <p:spPr bwMode="auto">
          <a:xfrm>
            <a:off x="6098381" y="3645024"/>
            <a:ext cx="2160240" cy="1296144"/>
          </a:xfrm>
          <a:prstGeom prst="rect">
            <a:avLst/>
          </a:prstGeom>
          <a:solidFill>
            <a:srgbClr val="C00000"/>
          </a:solidFill>
          <a:ln>
            <a:noFill/>
          </a:ln>
          <a:effectLst/>
        </p:spPr>
        <p:txBody>
          <a:bodyPr vert="horz" wrap="square" lIns="91440" tIns="45720" rIns="91440" bIns="45720" numCol="1" rtlCol="0" anchor="ctr" anchorCtr="0" compatLnSpc="1">
            <a:prstTxWarp prst="textNoShape">
              <a:avLst/>
            </a:prstTxWarp>
          </a:bodyPr>
          <a:lstStyle/>
          <a:p>
            <a:pPr marL="285750" marR="0" indent="-285750" algn="l" defTabSz="914400" rtl="0" eaLnBrk="1" fontAlgn="base" latinLnBrk="0" hangingPunct="1">
              <a:lnSpc>
                <a:spcPct val="150000"/>
              </a:lnSpc>
              <a:spcBef>
                <a:spcPct val="0"/>
              </a:spcBef>
              <a:spcAft>
                <a:spcPct val="0"/>
              </a:spcAft>
              <a:buClr>
                <a:schemeClr val="bg1"/>
              </a:buClr>
              <a:buSzTx/>
              <a:buFont typeface="Arial" panose="020B0604020202020204" pitchFamily="34" charset="0"/>
              <a:buChar char="•"/>
              <a:tabLst/>
            </a:pPr>
            <a:r>
              <a:rPr kumimoji="0" lang="zh-CN" altLang="en-US" sz="2000" b="1"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技术细节</a:t>
            </a:r>
            <a:endParaRPr kumimoji="0" lang="en-US" altLang="zh-CN" sz="2000" b="1"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endParaRPr>
          </a:p>
          <a:p>
            <a:pPr marL="285750" marR="0" indent="-285750" algn="l" defTabSz="914400" rtl="0" eaLnBrk="1" fontAlgn="base" latinLnBrk="0" hangingPunct="1">
              <a:lnSpc>
                <a:spcPct val="150000"/>
              </a:lnSpc>
              <a:spcBef>
                <a:spcPct val="0"/>
              </a:spcBef>
              <a:spcAft>
                <a:spcPct val="0"/>
              </a:spcAft>
              <a:buClr>
                <a:schemeClr val="bg1"/>
              </a:buClr>
              <a:buSzTx/>
              <a:buFont typeface="Arial" panose="020B0604020202020204" pitchFamily="34" charset="0"/>
              <a:buChar char="•"/>
              <a:tabLst/>
            </a:pPr>
            <a:r>
              <a:rPr lang="zh-CN" altLang="en-US" sz="2000" b="1" dirty="0">
                <a:solidFill>
                  <a:schemeClr val="bg1"/>
                </a:solidFill>
                <a:latin typeface="Microsoft YaHei" panose="020B0503020204020204" pitchFamily="34" charset="-122"/>
                <a:ea typeface="Microsoft YaHei" panose="020B0503020204020204" pitchFamily="34" charset="-122"/>
              </a:rPr>
              <a:t>核心内容</a:t>
            </a:r>
            <a:endParaRPr lang="en-US" altLang="zh-CN" sz="2000" b="1"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0619673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C6921-47A7-3741-8782-EF9EE9937B58}"/>
              </a:ext>
            </a:extLst>
          </p:cNvPr>
          <p:cNvSpPr>
            <a:spLocks noGrp="1"/>
          </p:cNvSpPr>
          <p:nvPr>
            <p:ph type="title"/>
          </p:nvPr>
        </p:nvSpPr>
        <p:spPr/>
        <p:txBody>
          <a:bodyPr/>
          <a:lstStyle/>
          <a:p>
            <a:r>
              <a:rPr lang="zh-CN" altLang="en-US" dirty="0">
                <a:ea typeface="Microsoft YaHei" panose="020B0503020204020204" pitchFamily="34" charset="-122"/>
              </a:rPr>
              <a:t>基于计算图的</a:t>
            </a:r>
            <a:r>
              <a:rPr lang="en-US" altLang="zh-CN" dirty="0">
                <a:ea typeface="Microsoft YaHei" panose="020B0503020204020204" pitchFamily="34" charset="-122"/>
              </a:rPr>
              <a:t>AI</a:t>
            </a:r>
            <a:r>
              <a:rPr lang="zh-CN" altLang="en-US" dirty="0">
                <a:ea typeface="Microsoft YaHei" panose="020B0503020204020204" pitchFamily="34" charset="-122"/>
              </a:rPr>
              <a:t>框架：基本组成</a:t>
            </a:r>
            <a:endParaRPr lang="zh-CN" altLang="en-US" dirty="0"/>
          </a:p>
        </p:txBody>
      </p:sp>
      <p:sp>
        <p:nvSpPr>
          <p:cNvPr id="855" name="PlaceHolder 2"/>
          <p:cNvSpPr>
            <a:spLocks noGrp="1"/>
          </p:cNvSpPr>
          <p:nvPr>
            <p:ph sz="half" idx="1"/>
          </p:nvPr>
        </p:nvSpPr>
        <p:spPr>
          <a:xfrm>
            <a:off x="623635" y="1752422"/>
            <a:ext cx="4034586" cy="1296144"/>
          </a:xfrm>
          <a:prstGeom prst="rect">
            <a:avLst/>
          </a:prstGeom>
          <a:noFill/>
          <a:ln w="0">
            <a:noFill/>
          </a:ln>
        </p:spPr>
        <p:txBody>
          <a:bodyPr lIns="0" tIns="0" rIns="0" bIns="0" anchor="t">
            <a:noAutofit/>
          </a:bodyPr>
          <a:lstStyle/>
          <a:p>
            <a:pPr marL="0" indent="0">
              <a:lnSpc>
                <a:spcPct val="130000"/>
              </a:lnSpc>
              <a:spcBef>
                <a:spcPts val="561"/>
              </a:spcBef>
              <a:buClr>
                <a:srgbClr val="1A1A1A"/>
              </a:buClr>
              <a:buSzPct val="90000"/>
              <a:buNone/>
            </a:pPr>
            <a:r>
              <a:rPr lang="zh-CN" altLang="en-US" b="1" spc="-1" dirty="0">
                <a:solidFill>
                  <a:srgbClr val="FFC000"/>
                </a:solidFill>
                <a:latin typeface="Gill Sans MT" panose="020B0502020104020203" pitchFamily="34" charset="0"/>
                <a:ea typeface="+mj-ea"/>
              </a:rPr>
              <a:t>基本数据结构：</a:t>
            </a:r>
            <a:r>
              <a:rPr lang="en-US" b="1" spc="-1" dirty="0">
                <a:solidFill>
                  <a:srgbClr val="FFC000"/>
                </a:solidFill>
                <a:latin typeface="Gill Sans MT" panose="020B0502020104020203" pitchFamily="34" charset="0"/>
                <a:ea typeface="+mj-ea"/>
              </a:rPr>
              <a:t>Tensor </a:t>
            </a:r>
            <a:r>
              <a:rPr lang="zh-CN" altLang="en-US" b="1" spc="-1" dirty="0">
                <a:solidFill>
                  <a:srgbClr val="FFC000"/>
                </a:solidFill>
                <a:latin typeface="Gill Sans MT" panose="020B0502020104020203" pitchFamily="34" charset="0"/>
                <a:ea typeface="+mj-ea"/>
              </a:rPr>
              <a:t>张量</a:t>
            </a:r>
            <a:endParaRPr lang="en-US" b="1" spc="-1" dirty="0">
              <a:solidFill>
                <a:srgbClr val="FFC000"/>
              </a:solidFill>
              <a:latin typeface="Gill Sans MT" panose="020B0502020104020203" pitchFamily="34" charset="0"/>
              <a:ea typeface="+mj-ea"/>
            </a:endParaRPr>
          </a:p>
          <a:p>
            <a:pPr marL="457200" lvl="1" indent="-228600">
              <a:lnSpc>
                <a:spcPct val="130000"/>
              </a:lnSpc>
              <a:spcBef>
                <a:spcPts val="400"/>
              </a:spcBef>
              <a:buClr>
                <a:srgbClr val="1A1A1A"/>
              </a:buClr>
              <a:buSzPct val="90000"/>
              <a:buFont typeface="Wingdings" charset="2"/>
              <a:buChar char=""/>
            </a:pPr>
            <a:r>
              <a:rPr lang="en-US" sz="1800" spc="-1" dirty="0">
                <a:solidFill>
                  <a:srgbClr val="384056"/>
                </a:solidFill>
                <a:latin typeface="Gill Sans MT" panose="020B0502020104020203" pitchFamily="34" charset="0"/>
                <a:ea typeface="+mj-ea"/>
              </a:rPr>
              <a:t>Tensor</a:t>
            </a:r>
            <a:r>
              <a:rPr lang="zh-CN" altLang="en-US" sz="1800" spc="-1" dirty="0">
                <a:solidFill>
                  <a:srgbClr val="384056"/>
                </a:solidFill>
                <a:latin typeface="Gill Sans MT" panose="020B0502020104020203" pitchFamily="34" charset="0"/>
                <a:ea typeface="+mj-ea"/>
              </a:rPr>
              <a:t>形状： </a:t>
            </a:r>
            <a:r>
              <a:rPr lang="en-US" sz="1800" spc="-1" dirty="0">
                <a:solidFill>
                  <a:srgbClr val="384056"/>
                </a:solidFill>
                <a:latin typeface="Gill Sans MT" panose="020B0502020104020203" pitchFamily="34" charset="0"/>
                <a:ea typeface="+mj-ea"/>
              </a:rPr>
              <a:t>[2, 3, 4</a:t>
            </a:r>
            <a:r>
              <a:rPr lang="en-US" altLang="zh-CN" sz="1800" spc="-1" dirty="0">
                <a:solidFill>
                  <a:srgbClr val="384056"/>
                </a:solidFill>
                <a:latin typeface="Gill Sans MT" panose="020B0502020104020203" pitchFamily="34" charset="0"/>
                <a:ea typeface="+mj-ea"/>
              </a:rPr>
              <a:t>,</a:t>
            </a:r>
            <a:r>
              <a:rPr lang="zh-CN" altLang="en-US" sz="1800" spc="-1" dirty="0">
                <a:solidFill>
                  <a:srgbClr val="384056"/>
                </a:solidFill>
                <a:latin typeface="Gill Sans MT" panose="020B0502020104020203" pitchFamily="34" charset="0"/>
                <a:ea typeface="+mj-ea"/>
              </a:rPr>
              <a:t> </a:t>
            </a:r>
            <a:r>
              <a:rPr lang="en-US" altLang="zh-CN" sz="1800" spc="-1" dirty="0">
                <a:solidFill>
                  <a:srgbClr val="384056"/>
                </a:solidFill>
                <a:latin typeface="Gill Sans MT" panose="020B0502020104020203" pitchFamily="34" charset="0"/>
                <a:ea typeface="+mj-ea"/>
              </a:rPr>
              <a:t>5</a:t>
            </a:r>
            <a:r>
              <a:rPr lang="en-US" sz="1800" spc="-1" dirty="0">
                <a:solidFill>
                  <a:srgbClr val="384056"/>
                </a:solidFill>
                <a:latin typeface="Gill Sans MT" panose="020B0502020104020203" pitchFamily="34" charset="0"/>
                <a:ea typeface="+mj-ea"/>
              </a:rPr>
              <a:t>]</a:t>
            </a:r>
          </a:p>
          <a:p>
            <a:pPr marL="457200" lvl="1" indent="-228600">
              <a:lnSpc>
                <a:spcPct val="130000"/>
              </a:lnSpc>
              <a:spcBef>
                <a:spcPts val="400"/>
              </a:spcBef>
              <a:buClr>
                <a:srgbClr val="1A1A1A"/>
              </a:buClr>
              <a:buSzPct val="90000"/>
              <a:buFont typeface="Wingdings" charset="2"/>
              <a:buChar char=""/>
            </a:pPr>
            <a:r>
              <a:rPr lang="zh-CN" altLang="en-US" sz="1800" spc="-1" dirty="0">
                <a:solidFill>
                  <a:srgbClr val="384056"/>
                </a:solidFill>
                <a:latin typeface="Gill Sans MT" panose="020B0502020104020203" pitchFamily="34" charset="0"/>
                <a:ea typeface="+mj-ea"/>
              </a:rPr>
              <a:t>元素类型：</a:t>
            </a:r>
            <a:r>
              <a:rPr lang="en-US" sz="1800" spc="-1" dirty="0">
                <a:solidFill>
                  <a:srgbClr val="384056"/>
                </a:solidFill>
                <a:latin typeface="Gill Sans MT" panose="020B0502020104020203" pitchFamily="34" charset="0"/>
                <a:ea typeface="+mj-ea"/>
              </a:rPr>
              <a:t>int, float, string, etc.</a:t>
            </a:r>
            <a:endParaRPr lang="en-US" sz="1800" b="0" spc="-1" dirty="0">
              <a:solidFill>
                <a:srgbClr val="384056"/>
              </a:solidFill>
              <a:latin typeface="Gill Sans MT" panose="020B0502020104020203" pitchFamily="34" charset="0"/>
              <a:ea typeface="+mj-ea"/>
            </a:endParaRPr>
          </a:p>
        </p:txBody>
      </p:sp>
      <p:graphicFrame>
        <p:nvGraphicFramePr>
          <p:cNvPr id="895" name="Table 82"/>
          <p:cNvGraphicFramePr/>
          <p:nvPr/>
        </p:nvGraphicFramePr>
        <p:xfrm>
          <a:off x="5875829" y="3871312"/>
          <a:ext cx="5335120" cy="1645920"/>
        </p:xfrm>
        <a:graphic>
          <a:graphicData uri="http://schemas.openxmlformats.org/drawingml/2006/table">
            <a:tbl>
              <a:tblPr>
                <a:tableStyleId>{6E25E649-3F16-4E02-A733-19D2CDBF48F0}</a:tableStyleId>
              </a:tblPr>
              <a:tblGrid>
                <a:gridCol w="1545277">
                  <a:extLst>
                    <a:ext uri="{9D8B030D-6E8A-4147-A177-3AD203B41FA5}">
                      <a16:colId xmlns:a16="http://schemas.microsoft.com/office/drawing/2014/main" val="20000"/>
                    </a:ext>
                  </a:extLst>
                </a:gridCol>
                <a:gridCol w="1843235">
                  <a:extLst>
                    <a:ext uri="{9D8B030D-6E8A-4147-A177-3AD203B41FA5}">
                      <a16:colId xmlns:a16="http://schemas.microsoft.com/office/drawing/2014/main" val="20001"/>
                    </a:ext>
                  </a:extLst>
                </a:gridCol>
                <a:gridCol w="1946608">
                  <a:extLst>
                    <a:ext uri="{9D8B030D-6E8A-4147-A177-3AD203B41FA5}">
                      <a16:colId xmlns:a16="http://schemas.microsoft.com/office/drawing/2014/main" val="20002"/>
                    </a:ext>
                  </a:extLst>
                </a:gridCol>
              </a:tblGrid>
              <a:tr h="165272">
                <a:tc>
                  <a:txBody>
                    <a:bodyPr/>
                    <a:lstStyle/>
                    <a:p>
                      <a:pPr algn="ctr">
                        <a:lnSpc>
                          <a:spcPct val="100000"/>
                        </a:lnSpc>
                        <a:buNone/>
                      </a:pPr>
                      <a:r>
                        <a:rPr lang="en-US" sz="1200" b="0" strike="noStrike" spc="-1" dirty="0">
                          <a:latin typeface="+mj-ea"/>
                          <a:ea typeface="+mj-ea"/>
                        </a:rPr>
                        <a:t>Add</a:t>
                      </a:r>
                    </a:p>
                  </a:txBody>
                  <a:tcPr marL="9360" marR="9360" anchor="b"/>
                </a:tc>
                <a:tc>
                  <a:txBody>
                    <a:bodyPr/>
                    <a:lstStyle/>
                    <a:p>
                      <a:pPr algn="ctr">
                        <a:lnSpc>
                          <a:spcPct val="100000"/>
                        </a:lnSpc>
                        <a:buNone/>
                      </a:pPr>
                      <a:r>
                        <a:rPr lang="en-US" sz="1200" b="0" strike="noStrike" spc="-1">
                          <a:latin typeface="+mj-ea"/>
                          <a:ea typeface="+mj-ea"/>
                        </a:rPr>
                        <a:t>Log</a:t>
                      </a:r>
                    </a:p>
                  </a:txBody>
                  <a:tcPr marL="9360" marR="9360" anchor="b"/>
                </a:tc>
                <a:tc>
                  <a:txBody>
                    <a:bodyPr/>
                    <a:lstStyle/>
                    <a:p>
                      <a:pPr algn="ctr">
                        <a:lnSpc>
                          <a:spcPct val="100000"/>
                        </a:lnSpc>
                        <a:buNone/>
                      </a:pPr>
                      <a:r>
                        <a:rPr lang="en-US" sz="1200" b="0" strike="noStrike" spc="-1" dirty="0">
                          <a:latin typeface="+mj-ea"/>
                          <a:ea typeface="+mj-ea"/>
                        </a:rPr>
                        <a:t>While</a:t>
                      </a:r>
                    </a:p>
                  </a:txBody>
                  <a:tcPr marL="9360" marR="9360" anchor="b"/>
                </a:tc>
                <a:extLst>
                  <a:ext uri="{0D108BD9-81ED-4DB2-BD59-A6C34878D82A}">
                    <a16:rowId xmlns:a16="http://schemas.microsoft.com/office/drawing/2014/main" val="10000"/>
                  </a:ext>
                </a:extLst>
              </a:tr>
              <a:tr h="165272">
                <a:tc>
                  <a:txBody>
                    <a:bodyPr/>
                    <a:lstStyle/>
                    <a:p>
                      <a:pPr algn="ctr">
                        <a:lnSpc>
                          <a:spcPct val="100000"/>
                        </a:lnSpc>
                        <a:buNone/>
                      </a:pPr>
                      <a:r>
                        <a:rPr lang="en-US" sz="1200" b="0" strike="noStrike" spc="-1" dirty="0">
                          <a:latin typeface="+mj-ea"/>
                          <a:ea typeface="+mj-ea"/>
                        </a:rPr>
                        <a:t>Sub</a:t>
                      </a:r>
                    </a:p>
                  </a:txBody>
                  <a:tcPr marL="9360" marR="9360" anchor="b"/>
                </a:tc>
                <a:tc>
                  <a:txBody>
                    <a:bodyPr/>
                    <a:lstStyle/>
                    <a:p>
                      <a:pPr algn="ctr">
                        <a:lnSpc>
                          <a:spcPct val="100000"/>
                        </a:lnSpc>
                        <a:buNone/>
                      </a:pPr>
                      <a:r>
                        <a:rPr lang="en-US" sz="1200" b="0" strike="noStrike" spc="-1">
                          <a:latin typeface="+mj-ea"/>
                          <a:ea typeface="+mj-ea"/>
                        </a:rPr>
                        <a:t>MatMul</a:t>
                      </a:r>
                    </a:p>
                  </a:txBody>
                  <a:tcPr marL="9360" marR="9360" anchor="b"/>
                </a:tc>
                <a:tc>
                  <a:txBody>
                    <a:bodyPr/>
                    <a:lstStyle/>
                    <a:p>
                      <a:pPr algn="ctr">
                        <a:lnSpc>
                          <a:spcPct val="100000"/>
                        </a:lnSpc>
                        <a:buNone/>
                      </a:pPr>
                      <a:r>
                        <a:rPr lang="en-US" sz="1200" b="0" strike="noStrike" spc="-1">
                          <a:latin typeface="+mj-ea"/>
                          <a:ea typeface="+mj-ea"/>
                        </a:rPr>
                        <a:t>Merge</a:t>
                      </a:r>
                    </a:p>
                  </a:txBody>
                  <a:tcPr marL="9360" marR="9360" anchor="b"/>
                </a:tc>
                <a:extLst>
                  <a:ext uri="{0D108BD9-81ED-4DB2-BD59-A6C34878D82A}">
                    <a16:rowId xmlns:a16="http://schemas.microsoft.com/office/drawing/2014/main" val="10001"/>
                  </a:ext>
                </a:extLst>
              </a:tr>
              <a:tr h="165272">
                <a:tc>
                  <a:txBody>
                    <a:bodyPr/>
                    <a:lstStyle/>
                    <a:p>
                      <a:pPr algn="ctr">
                        <a:lnSpc>
                          <a:spcPct val="100000"/>
                        </a:lnSpc>
                        <a:buNone/>
                      </a:pPr>
                      <a:r>
                        <a:rPr lang="en-US" sz="1200" b="0" strike="noStrike" spc="-1">
                          <a:latin typeface="+mj-ea"/>
                          <a:ea typeface="+mj-ea"/>
                        </a:rPr>
                        <a:t>Mul</a:t>
                      </a:r>
                    </a:p>
                  </a:txBody>
                  <a:tcPr marL="9360" marR="9360" anchor="b"/>
                </a:tc>
                <a:tc>
                  <a:txBody>
                    <a:bodyPr/>
                    <a:lstStyle/>
                    <a:p>
                      <a:pPr algn="ctr">
                        <a:lnSpc>
                          <a:spcPct val="100000"/>
                        </a:lnSpc>
                        <a:buNone/>
                      </a:pPr>
                      <a:r>
                        <a:rPr lang="en-US" sz="1200" b="0" strike="noStrike" spc="-1">
                          <a:latin typeface="+mj-ea"/>
                          <a:ea typeface="+mj-ea"/>
                        </a:rPr>
                        <a:t>Conv</a:t>
                      </a:r>
                    </a:p>
                  </a:txBody>
                  <a:tcPr marL="9360" marR="9360" anchor="b"/>
                </a:tc>
                <a:tc>
                  <a:txBody>
                    <a:bodyPr/>
                    <a:lstStyle/>
                    <a:p>
                      <a:pPr algn="ctr">
                        <a:lnSpc>
                          <a:spcPct val="100000"/>
                        </a:lnSpc>
                        <a:buNone/>
                      </a:pPr>
                      <a:r>
                        <a:rPr lang="en-US" sz="1200" b="0" strike="noStrike" spc="-1">
                          <a:latin typeface="+mj-ea"/>
                          <a:ea typeface="+mj-ea"/>
                        </a:rPr>
                        <a:t>BroadCast</a:t>
                      </a:r>
                    </a:p>
                  </a:txBody>
                  <a:tcPr marL="9360" marR="9360" anchor="b"/>
                </a:tc>
                <a:extLst>
                  <a:ext uri="{0D108BD9-81ED-4DB2-BD59-A6C34878D82A}">
                    <a16:rowId xmlns:a16="http://schemas.microsoft.com/office/drawing/2014/main" val="10002"/>
                  </a:ext>
                </a:extLst>
              </a:tr>
              <a:tr h="165272">
                <a:tc>
                  <a:txBody>
                    <a:bodyPr/>
                    <a:lstStyle/>
                    <a:p>
                      <a:pPr algn="ctr">
                        <a:lnSpc>
                          <a:spcPct val="100000"/>
                        </a:lnSpc>
                        <a:buNone/>
                      </a:pPr>
                      <a:r>
                        <a:rPr lang="en-US" sz="1200" b="0" strike="noStrike" spc="-1">
                          <a:latin typeface="+mj-ea"/>
                          <a:ea typeface="+mj-ea"/>
                        </a:rPr>
                        <a:t>Div</a:t>
                      </a:r>
                    </a:p>
                  </a:txBody>
                  <a:tcPr marL="9360" marR="9360" anchor="b"/>
                </a:tc>
                <a:tc>
                  <a:txBody>
                    <a:bodyPr/>
                    <a:lstStyle/>
                    <a:p>
                      <a:pPr algn="ctr">
                        <a:lnSpc>
                          <a:spcPct val="100000"/>
                        </a:lnSpc>
                        <a:buNone/>
                      </a:pPr>
                      <a:r>
                        <a:rPr lang="en-US" sz="1200" b="0" strike="noStrike" spc="-1" dirty="0">
                          <a:latin typeface="+mj-ea"/>
                          <a:ea typeface="+mj-ea"/>
                        </a:rPr>
                        <a:t>BatchNorm</a:t>
                      </a:r>
                    </a:p>
                  </a:txBody>
                  <a:tcPr marL="9360" marR="9360" anchor="b"/>
                </a:tc>
                <a:tc>
                  <a:txBody>
                    <a:bodyPr/>
                    <a:lstStyle/>
                    <a:p>
                      <a:pPr algn="ctr">
                        <a:lnSpc>
                          <a:spcPct val="100000"/>
                        </a:lnSpc>
                        <a:buNone/>
                      </a:pPr>
                      <a:r>
                        <a:rPr lang="en-US" sz="1200" b="0" strike="noStrike" spc="-1">
                          <a:latin typeface="+mj-ea"/>
                          <a:ea typeface="+mj-ea"/>
                        </a:rPr>
                        <a:t>Reduce</a:t>
                      </a:r>
                    </a:p>
                  </a:txBody>
                  <a:tcPr marL="9360" marR="9360" anchor="b"/>
                </a:tc>
                <a:extLst>
                  <a:ext uri="{0D108BD9-81ED-4DB2-BD59-A6C34878D82A}">
                    <a16:rowId xmlns:a16="http://schemas.microsoft.com/office/drawing/2014/main" val="10003"/>
                  </a:ext>
                </a:extLst>
              </a:tr>
              <a:tr h="165272">
                <a:tc>
                  <a:txBody>
                    <a:bodyPr/>
                    <a:lstStyle/>
                    <a:p>
                      <a:pPr algn="ctr">
                        <a:lnSpc>
                          <a:spcPct val="100000"/>
                        </a:lnSpc>
                        <a:buNone/>
                      </a:pPr>
                      <a:r>
                        <a:rPr lang="en-US" sz="1200" b="0" strike="noStrike" spc="-1">
                          <a:latin typeface="+mj-ea"/>
                          <a:ea typeface="+mj-ea"/>
                        </a:rPr>
                        <a:t>Relu</a:t>
                      </a:r>
                    </a:p>
                  </a:txBody>
                  <a:tcPr marL="9360" marR="9360" anchor="b"/>
                </a:tc>
                <a:tc>
                  <a:txBody>
                    <a:bodyPr/>
                    <a:lstStyle/>
                    <a:p>
                      <a:pPr algn="ctr">
                        <a:lnSpc>
                          <a:spcPct val="100000"/>
                        </a:lnSpc>
                        <a:buNone/>
                      </a:pPr>
                      <a:r>
                        <a:rPr lang="en-US" sz="1200" b="0" strike="noStrike" spc="-1">
                          <a:latin typeface="+mj-ea"/>
                          <a:ea typeface="+mj-ea"/>
                        </a:rPr>
                        <a:t>Loss</a:t>
                      </a:r>
                    </a:p>
                  </a:txBody>
                  <a:tcPr marL="9360" marR="9360" anchor="b"/>
                </a:tc>
                <a:tc>
                  <a:txBody>
                    <a:bodyPr/>
                    <a:lstStyle/>
                    <a:p>
                      <a:pPr algn="ctr">
                        <a:lnSpc>
                          <a:spcPct val="100000"/>
                        </a:lnSpc>
                        <a:buNone/>
                      </a:pPr>
                      <a:r>
                        <a:rPr lang="en-US" sz="1200" b="0" strike="noStrike" spc="-1">
                          <a:latin typeface="+mj-ea"/>
                          <a:ea typeface="+mj-ea"/>
                        </a:rPr>
                        <a:t>Map</a:t>
                      </a:r>
                    </a:p>
                  </a:txBody>
                  <a:tcPr marL="9360" marR="9360" anchor="b"/>
                </a:tc>
                <a:extLst>
                  <a:ext uri="{0D108BD9-81ED-4DB2-BD59-A6C34878D82A}">
                    <a16:rowId xmlns:a16="http://schemas.microsoft.com/office/drawing/2014/main" val="10004"/>
                  </a:ext>
                </a:extLst>
              </a:tr>
              <a:tr h="165272">
                <a:tc>
                  <a:txBody>
                    <a:bodyPr/>
                    <a:lstStyle/>
                    <a:p>
                      <a:pPr algn="ctr">
                        <a:lnSpc>
                          <a:spcPct val="100000"/>
                        </a:lnSpc>
                        <a:buNone/>
                      </a:pPr>
                      <a:r>
                        <a:rPr lang="en-US" sz="1200" b="0" strike="noStrike" spc="-1" dirty="0">
                          <a:latin typeface="+mj-ea"/>
                          <a:ea typeface="+mj-ea"/>
                        </a:rPr>
                        <a:t>Floor</a:t>
                      </a:r>
                    </a:p>
                  </a:txBody>
                  <a:tcPr marL="9360" marR="9360" anchor="b"/>
                </a:tc>
                <a:tc>
                  <a:txBody>
                    <a:bodyPr/>
                    <a:lstStyle/>
                    <a:p>
                      <a:pPr algn="ctr">
                        <a:lnSpc>
                          <a:spcPct val="100000"/>
                        </a:lnSpc>
                        <a:buNone/>
                      </a:pPr>
                      <a:r>
                        <a:rPr lang="en-US" sz="1200" b="0" strike="noStrike" spc="-1">
                          <a:latin typeface="+mj-ea"/>
                          <a:ea typeface="+mj-ea"/>
                        </a:rPr>
                        <a:t>Sigmoid</a:t>
                      </a:r>
                    </a:p>
                  </a:txBody>
                  <a:tcPr marL="9360" marR="9360" anchor="b"/>
                </a:tc>
                <a:tc>
                  <a:txBody>
                    <a:bodyPr/>
                    <a:lstStyle/>
                    <a:p>
                      <a:pPr algn="ctr">
                        <a:lnSpc>
                          <a:spcPct val="100000"/>
                        </a:lnSpc>
                        <a:buNone/>
                      </a:pPr>
                      <a:r>
                        <a:rPr lang="en-US" sz="1200" b="0" strike="noStrike" spc="-1" dirty="0">
                          <a:latin typeface="+mj-ea"/>
                          <a:ea typeface="+mj-ea"/>
                        </a:rPr>
                        <a:t>…..</a:t>
                      </a:r>
                    </a:p>
                  </a:txBody>
                  <a:tcPr marL="9360" marR="9360" anchor="b"/>
                </a:tc>
                <a:extLst>
                  <a:ext uri="{0D108BD9-81ED-4DB2-BD59-A6C34878D82A}">
                    <a16:rowId xmlns:a16="http://schemas.microsoft.com/office/drawing/2014/main" val="10007"/>
                  </a:ext>
                </a:extLst>
              </a:tr>
            </a:tbl>
          </a:graphicData>
        </a:graphic>
      </p:graphicFrame>
      <p:pic>
        <p:nvPicPr>
          <p:cNvPr id="3" name="图片 2">
            <a:extLst>
              <a:ext uri="{FF2B5EF4-FFF2-40B4-BE49-F238E27FC236}">
                <a16:creationId xmlns:a16="http://schemas.microsoft.com/office/drawing/2014/main" id="{526E17F4-6987-624A-AFE9-01726864482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840732" y="1510334"/>
            <a:ext cx="2228812" cy="1692189"/>
          </a:xfrm>
          <a:prstGeom prst="rect">
            <a:avLst/>
          </a:prstGeom>
        </p:spPr>
      </p:pic>
      <p:sp>
        <p:nvSpPr>
          <p:cNvPr id="47" name="PlaceHolder 2">
            <a:extLst>
              <a:ext uri="{FF2B5EF4-FFF2-40B4-BE49-F238E27FC236}">
                <a16:creationId xmlns:a16="http://schemas.microsoft.com/office/drawing/2014/main" id="{9002A5EE-3307-FE45-80A6-7F4D8B314E2C}"/>
              </a:ext>
            </a:extLst>
          </p:cNvPr>
          <p:cNvSpPr txBox="1">
            <a:spLocks/>
          </p:cNvSpPr>
          <p:nvPr/>
        </p:nvSpPr>
        <p:spPr>
          <a:xfrm>
            <a:off x="623635" y="3901346"/>
            <a:ext cx="4456357" cy="1633655"/>
          </a:xfrm>
          <a:prstGeom prst="rect">
            <a:avLst/>
          </a:prstGeom>
          <a:noFill/>
          <a:ln w="0">
            <a:noFill/>
          </a:ln>
        </p:spPr>
        <p:txBody>
          <a:bodyPr lIns="0" tIns="0" rIns="0" bIns="0" anchor="t">
            <a:noAutofit/>
          </a:bodyPr>
          <a:lst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a:lstStyle>
          <a:p>
            <a:pPr marL="0" indent="0">
              <a:lnSpc>
                <a:spcPct val="130000"/>
              </a:lnSpc>
              <a:spcBef>
                <a:spcPts val="561"/>
              </a:spcBef>
              <a:buClr>
                <a:srgbClr val="1A1A1A"/>
              </a:buClr>
              <a:buSzPct val="90000"/>
              <a:buFontTx/>
              <a:buNone/>
            </a:pPr>
            <a:r>
              <a:rPr lang="zh-CN" altLang="en-US" sz="2000" kern="0" spc="-1" dirty="0">
                <a:solidFill>
                  <a:srgbClr val="FFC000"/>
                </a:solidFill>
                <a:latin typeface="Gill Sans MT" panose="020B0502020104020203" pitchFamily="34" charset="0"/>
                <a:ea typeface="+mj-ea"/>
              </a:rPr>
              <a:t>基本运算单元：</a:t>
            </a:r>
            <a:r>
              <a:rPr lang="en-US" sz="2000" kern="0" spc="-1" dirty="0">
                <a:solidFill>
                  <a:srgbClr val="FFC000"/>
                </a:solidFill>
                <a:latin typeface="Gill Sans MT" panose="020B0502020104020203" pitchFamily="34" charset="0"/>
                <a:ea typeface="+mj-ea"/>
              </a:rPr>
              <a:t>Operator</a:t>
            </a:r>
            <a:r>
              <a:rPr lang="zh-CN" altLang="en-US" sz="2000" kern="0" spc="-1" dirty="0">
                <a:solidFill>
                  <a:srgbClr val="FFC000"/>
                </a:solidFill>
                <a:latin typeface="Gill Sans MT" panose="020B0502020104020203" pitchFamily="34" charset="0"/>
                <a:ea typeface="+mj-ea"/>
              </a:rPr>
              <a:t> 算子</a:t>
            </a:r>
            <a:endParaRPr lang="en-US" sz="2000" kern="0" spc="-1" dirty="0">
              <a:solidFill>
                <a:srgbClr val="FFC000"/>
              </a:solidFill>
              <a:latin typeface="Gill Sans MT" panose="020B0502020104020203" pitchFamily="34" charset="0"/>
              <a:ea typeface="+mj-ea"/>
            </a:endParaRPr>
          </a:p>
          <a:p>
            <a:pPr marL="457200" lvl="1" indent="-228600">
              <a:lnSpc>
                <a:spcPct val="130000"/>
              </a:lnSpc>
              <a:spcBef>
                <a:spcPts val="400"/>
              </a:spcBef>
              <a:buClr>
                <a:srgbClr val="1A1A1A"/>
              </a:buClr>
              <a:buSzPct val="90000"/>
              <a:buFont typeface="Wingdings" charset="2"/>
              <a:buChar char=""/>
            </a:pPr>
            <a:r>
              <a:rPr lang="zh-CN" altLang="en-US" sz="1800" kern="0" spc="-1" dirty="0">
                <a:solidFill>
                  <a:srgbClr val="384056"/>
                </a:solidFill>
                <a:latin typeface="Gill Sans MT" panose="020B0502020104020203" pitchFamily="34" charset="0"/>
                <a:ea typeface="+mj-ea"/>
              </a:rPr>
              <a:t>由最基本的代数算子组成</a:t>
            </a:r>
            <a:endParaRPr lang="en-US" altLang="zh-CN" sz="1800" kern="0" spc="-1" dirty="0">
              <a:solidFill>
                <a:srgbClr val="384056"/>
              </a:solidFill>
              <a:latin typeface="Gill Sans MT" panose="020B0502020104020203" pitchFamily="34" charset="0"/>
              <a:ea typeface="+mj-ea"/>
            </a:endParaRPr>
          </a:p>
          <a:p>
            <a:pPr marL="457200" lvl="1" indent="-228600">
              <a:lnSpc>
                <a:spcPct val="130000"/>
              </a:lnSpc>
              <a:spcBef>
                <a:spcPts val="400"/>
              </a:spcBef>
              <a:buClr>
                <a:srgbClr val="1A1A1A"/>
              </a:buClr>
              <a:buSzPct val="90000"/>
              <a:buFont typeface="Wingdings" charset="2"/>
              <a:buChar char=""/>
            </a:pPr>
            <a:r>
              <a:rPr lang="zh-CN" altLang="en-US" sz="1800" kern="0" spc="-1" dirty="0">
                <a:solidFill>
                  <a:srgbClr val="384056"/>
                </a:solidFill>
                <a:latin typeface="Gill Sans MT" panose="020B0502020104020203" pitchFamily="34" charset="0"/>
                <a:ea typeface="+mj-ea"/>
              </a:rPr>
              <a:t>根据深度学习结构组成复杂算子</a:t>
            </a:r>
            <a:endParaRPr lang="en-US" sz="1800" kern="0" spc="-1" dirty="0">
              <a:solidFill>
                <a:srgbClr val="384056"/>
              </a:solidFill>
              <a:latin typeface="Gill Sans MT" panose="020B0502020104020203" pitchFamily="34" charset="0"/>
              <a:ea typeface="+mj-ea"/>
            </a:endParaRPr>
          </a:p>
          <a:p>
            <a:pPr marL="457200" lvl="1" indent="-228600">
              <a:lnSpc>
                <a:spcPct val="130000"/>
              </a:lnSpc>
              <a:spcBef>
                <a:spcPts val="400"/>
              </a:spcBef>
              <a:buClr>
                <a:srgbClr val="1A1A1A"/>
              </a:buClr>
              <a:buSzPct val="90000"/>
              <a:buFont typeface="Wingdings" charset="2"/>
              <a:buChar char=""/>
            </a:pPr>
            <a:r>
              <a:rPr lang="en-US" sz="1800" kern="0" spc="-1" dirty="0">
                <a:solidFill>
                  <a:srgbClr val="384056"/>
                </a:solidFill>
                <a:latin typeface="Gill Sans MT" panose="020B0502020104020203" pitchFamily="34" charset="0"/>
                <a:ea typeface="+mj-ea"/>
              </a:rPr>
              <a:t>N</a:t>
            </a:r>
            <a:r>
              <a:rPr lang="zh-CN" altLang="en-US" sz="1800" kern="0" spc="-1" dirty="0">
                <a:solidFill>
                  <a:srgbClr val="384056"/>
                </a:solidFill>
                <a:latin typeface="Gill Sans MT" panose="020B0502020104020203" pitchFamily="34" charset="0"/>
                <a:ea typeface="+mj-ea"/>
              </a:rPr>
              <a:t>个输入</a:t>
            </a:r>
            <a:r>
              <a:rPr lang="en-US" sz="1800" kern="0" spc="-1" dirty="0">
                <a:solidFill>
                  <a:srgbClr val="384056"/>
                </a:solidFill>
                <a:latin typeface="Gill Sans MT" panose="020B0502020104020203" pitchFamily="34" charset="0"/>
                <a:ea typeface="+mj-ea"/>
              </a:rPr>
              <a:t>Tensor</a:t>
            </a:r>
            <a:r>
              <a:rPr lang="zh-CN" altLang="en-US" sz="1800" kern="0" spc="-1" dirty="0">
                <a:solidFill>
                  <a:srgbClr val="384056"/>
                </a:solidFill>
                <a:latin typeface="Gill Sans MT" panose="020B0502020104020203" pitchFamily="34" charset="0"/>
                <a:ea typeface="+mj-ea"/>
              </a:rPr>
              <a:t>，</a:t>
            </a:r>
            <a:r>
              <a:rPr lang="en-US" sz="1800" kern="0" spc="-1" dirty="0">
                <a:solidFill>
                  <a:srgbClr val="384056"/>
                </a:solidFill>
                <a:latin typeface="Gill Sans MT" panose="020B0502020104020203" pitchFamily="34" charset="0"/>
                <a:ea typeface="+mj-ea"/>
              </a:rPr>
              <a:t>M</a:t>
            </a:r>
            <a:r>
              <a:rPr lang="zh-CN" altLang="en-US" sz="1800" kern="0" spc="-1" dirty="0">
                <a:solidFill>
                  <a:srgbClr val="384056"/>
                </a:solidFill>
                <a:latin typeface="Gill Sans MT" panose="020B0502020104020203" pitchFamily="34" charset="0"/>
                <a:ea typeface="+mj-ea"/>
              </a:rPr>
              <a:t>个输出</a:t>
            </a:r>
            <a:r>
              <a:rPr lang="en-US" sz="1800" kern="0" spc="-1" dirty="0">
                <a:solidFill>
                  <a:srgbClr val="384056"/>
                </a:solidFill>
                <a:latin typeface="Gill Sans MT" panose="020B0502020104020203" pitchFamily="34" charset="0"/>
                <a:ea typeface="+mj-ea"/>
              </a:rPr>
              <a:t>Tensor</a:t>
            </a:r>
          </a:p>
        </p:txBody>
      </p:sp>
      <p:pic>
        <p:nvPicPr>
          <p:cNvPr id="4" name="图片 3">
            <a:extLst>
              <a:ext uri="{FF2B5EF4-FFF2-40B4-BE49-F238E27FC236}">
                <a16:creationId xmlns:a16="http://schemas.microsoft.com/office/drawing/2014/main" id="{FDDA1616-35F6-D44F-8A78-C14B517B0869}"/>
              </a:ext>
            </a:extLst>
          </p:cNvPr>
          <p:cNvPicPr>
            <a:picLocks noChangeAspect="1"/>
          </p:cNvPicPr>
          <p:nvPr/>
        </p:nvPicPr>
        <p:blipFill>
          <a:blip r:embed="rId3"/>
          <a:stretch>
            <a:fillRect/>
          </a:stretch>
        </p:blipFill>
        <p:spPr>
          <a:xfrm>
            <a:off x="8619303" y="1626770"/>
            <a:ext cx="2353412" cy="1547448"/>
          </a:xfrm>
          <a:prstGeom prst="rect">
            <a:avLst/>
          </a:prstGeom>
        </p:spPr>
      </p:pic>
    </p:spTree>
    <p:extLst>
      <p:ext uri="{BB962C8B-B14F-4D97-AF65-F5344CB8AC3E}">
        <p14:creationId xmlns:p14="http://schemas.microsoft.com/office/powerpoint/2010/main" val="3949741967"/>
      </p:ext>
    </p:extLst>
  </p:cSld>
  <p:clrMapOvr>
    <a:masterClrMapping/>
  </p:clrMapOvr>
  <p:transition>
    <p:fade/>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0"/>
                                  </p:stCondLst>
                                  <p:childTnLst>
                                    <p:set>
                                      <p:cBhvr>
                                        <p:cTn id="6" dur="1" fill="hold">
                                          <p:stCondLst>
                                            <p:cond delay="0"/>
                                          </p:stCondLst>
                                        </p:cTn>
                                        <p:tgtEl>
                                          <p:spTgt spid="895"/>
                                        </p:tgtEl>
                                        <p:attrNameLst>
                                          <p:attrName>style.visibility</p:attrName>
                                        </p:attrNameLst>
                                      </p:cBhvr>
                                      <p:to>
                                        <p:strVal val="visible"/>
                                      </p:to>
                                    </p:set>
                                    <p:animEffect transition="in" filter="fade">
                                      <p:cBhvr additive="repl">
                                        <p:cTn id="7" dur="500"/>
                                        <p:tgtEl>
                                          <p:spTgt spid="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298F7C0-05F5-3644-A2B4-62B900FE9832}"/>
              </a:ext>
            </a:extLst>
          </p:cNvPr>
          <p:cNvSpPr>
            <a:spLocks noGrp="1"/>
          </p:cNvSpPr>
          <p:nvPr>
            <p:ph type="title"/>
          </p:nvPr>
        </p:nvSpPr>
        <p:spPr/>
        <p:txBody>
          <a:bodyPr/>
          <a:lstStyle/>
          <a:p>
            <a:r>
              <a:rPr lang="zh-CN" altLang="en-US" dirty="0"/>
              <a:t>推理引擎计算图：</a:t>
            </a:r>
            <a:r>
              <a:rPr lang="en-US" altLang="zh-CN" dirty="0"/>
              <a:t>Tensor</a:t>
            </a:r>
            <a:r>
              <a:rPr lang="zh-CN" altLang="en-US" dirty="0"/>
              <a:t> 张量的表示</a:t>
            </a:r>
          </a:p>
        </p:txBody>
      </p:sp>
      <p:pic>
        <p:nvPicPr>
          <p:cNvPr id="8" name="图片 7">
            <a:extLst>
              <a:ext uri="{FF2B5EF4-FFF2-40B4-BE49-F238E27FC236}">
                <a16:creationId xmlns:a16="http://schemas.microsoft.com/office/drawing/2014/main" id="{1AFF0268-438E-BE47-84E6-C6CCECE7FC8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88356" y="2204864"/>
            <a:ext cx="3650548" cy="3672408"/>
          </a:xfrm>
          <a:prstGeom prst="rect">
            <a:avLst/>
          </a:prstGeom>
        </p:spPr>
      </p:pic>
      <p:pic>
        <p:nvPicPr>
          <p:cNvPr id="9" name="图片 8">
            <a:extLst>
              <a:ext uri="{FF2B5EF4-FFF2-40B4-BE49-F238E27FC236}">
                <a16:creationId xmlns:a16="http://schemas.microsoft.com/office/drawing/2014/main" id="{BCFA6050-AA98-874B-8CF1-EF522A97402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18061" y="2204864"/>
            <a:ext cx="4320480" cy="3672408"/>
          </a:xfrm>
          <a:prstGeom prst="rect">
            <a:avLst/>
          </a:prstGeom>
        </p:spPr>
      </p:pic>
      <p:pic>
        <p:nvPicPr>
          <p:cNvPr id="10" name="图片 9">
            <a:extLst>
              <a:ext uri="{FF2B5EF4-FFF2-40B4-BE49-F238E27FC236}">
                <a16:creationId xmlns:a16="http://schemas.microsoft.com/office/drawing/2014/main" id="{F9D3A029-C65E-8649-8CC6-B5A81823580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62573" y="2204864"/>
            <a:ext cx="4824536" cy="3679377"/>
          </a:xfrm>
          <a:prstGeom prst="rect">
            <a:avLst/>
          </a:prstGeom>
        </p:spPr>
      </p:pic>
      <p:sp>
        <p:nvSpPr>
          <p:cNvPr id="11" name="PlaceHolder 2">
            <a:extLst>
              <a:ext uri="{FF2B5EF4-FFF2-40B4-BE49-F238E27FC236}">
                <a16:creationId xmlns:a16="http://schemas.microsoft.com/office/drawing/2014/main" id="{342E15C5-D4A3-FA4E-9C31-2BD7DC5C3CAC}"/>
              </a:ext>
            </a:extLst>
          </p:cNvPr>
          <p:cNvSpPr>
            <a:spLocks noGrp="1"/>
          </p:cNvSpPr>
          <p:nvPr>
            <p:ph sz="half" idx="1"/>
          </p:nvPr>
        </p:nvSpPr>
        <p:spPr>
          <a:xfrm>
            <a:off x="623636" y="1554045"/>
            <a:ext cx="2594425" cy="439017"/>
          </a:xfrm>
          <a:prstGeom prst="rect">
            <a:avLst/>
          </a:prstGeom>
          <a:noFill/>
          <a:ln w="0">
            <a:noFill/>
          </a:ln>
        </p:spPr>
        <p:txBody>
          <a:bodyPr lIns="0" tIns="0" rIns="0" bIns="0" anchor="t">
            <a:noAutofit/>
          </a:bodyPr>
          <a:lstStyle/>
          <a:p>
            <a:pPr marL="0" indent="0">
              <a:lnSpc>
                <a:spcPct val="130000"/>
              </a:lnSpc>
              <a:spcBef>
                <a:spcPts val="561"/>
              </a:spcBef>
              <a:buClr>
                <a:srgbClr val="1A1A1A"/>
              </a:buClr>
              <a:buSzPct val="90000"/>
              <a:buNone/>
            </a:pPr>
            <a:r>
              <a:rPr lang="en-US" altLang="zh-CN" b="1" spc="-1" dirty="0">
                <a:solidFill>
                  <a:srgbClr val="FFC000"/>
                </a:solidFill>
                <a:latin typeface="Gill Sans MT" panose="020B0502020104020203" pitchFamily="34" charset="0"/>
                <a:ea typeface="Microsoft YaHei" panose="020B0503020204020204" pitchFamily="34" charset="-122"/>
              </a:rPr>
              <a:t>Tensor</a:t>
            </a:r>
            <a:r>
              <a:rPr lang="zh-CN" altLang="en-US" b="1" spc="-1" dirty="0">
                <a:solidFill>
                  <a:srgbClr val="FFC000"/>
                </a:solidFill>
                <a:latin typeface="Gill Sans MT" panose="020B0502020104020203" pitchFamily="34" charset="0"/>
                <a:ea typeface="Microsoft YaHei" panose="020B0503020204020204" pitchFamily="34" charset="-122"/>
              </a:rPr>
              <a:t> 数据存储格式</a:t>
            </a:r>
            <a:endParaRPr lang="en-US" sz="1800" b="0" spc="-1" dirty="0">
              <a:solidFill>
                <a:srgbClr val="384056"/>
              </a:solidFill>
              <a:latin typeface="Gill Sans MT" panose="020B0502020104020203" pitchFamily="34" charset="0"/>
              <a:ea typeface="Microsoft YaHei" panose="020B0503020204020204" pitchFamily="34" charset="-122"/>
            </a:endParaRPr>
          </a:p>
        </p:txBody>
      </p:sp>
      <p:sp>
        <p:nvSpPr>
          <p:cNvPr id="12" name="PlaceHolder 2">
            <a:extLst>
              <a:ext uri="{FF2B5EF4-FFF2-40B4-BE49-F238E27FC236}">
                <a16:creationId xmlns:a16="http://schemas.microsoft.com/office/drawing/2014/main" id="{D8E31931-A579-8D45-B310-E70B2F8304A5}"/>
              </a:ext>
            </a:extLst>
          </p:cNvPr>
          <p:cNvSpPr txBox="1">
            <a:spLocks/>
          </p:cNvSpPr>
          <p:nvPr/>
        </p:nvSpPr>
        <p:spPr>
          <a:xfrm>
            <a:off x="3764259" y="1554045"/>
            <a:ext cx="3228083" cy="439017"/>
          </a:xfrm>
          <a:prstGeom prst="rect">
            <a:avLst/>
          </a:prstGeom>
          <a:noFill/>
          <a:ln w="0">
            <a:noFill/>
          </a:ln>
        </p:spPr>
        <p:txBody>
          <a:bodyPr lIns="0" tIns="0" rIns="0" bIns="0" anchor="t">
            <a:noAutofit/>
          </a:bodyPr>
          <a:lstStyle>
            <a:lvl1pPr marL="239106" indent="-239106" algn="l" defTabSz="914400" rtl="0" eaLnBrk="1" latinLnBrk="0" hangingPunct="1">
              <a:lnSpc>
                <a:spcPct val="150000"/>
              </a:lnSpc>
              <a:spcBef>
                <a:spcPts val="0"/>
              </a:spcBef>
              <a:buClr>
                <a:schemeClr val="accent2">
                  <a:lumMod val="90000"/>
                </a:schemeClr>
              </a:buClr>
              <a:buFont typeface="Arial" panose="020B0604020202020204" pitchFamily="34" charset="0"/>
              <a:buChar char="•"/>
              <a:defRPr sz="2000" b="0" kern="1200">
                <a:solidFill>
                  <a:schemeClr val="bg1"/>
                </a:solidFill>
                <a:latin typeface="微软雅黑" panose="020B0503020204020204" pitchFamily="34" charset="-122"/>
                <a:ea typeface="微软雅黑" panose="020B0503020204020204" pitchFamily="34" charset="-122"/>
                <a:cs typeface="+mn-cs"/>
              </a:defRPr>
            </a:lvl1pPr>
            <a:lvl2pPr marL="476096" indent="-236990" algn="l" defTabSz="914400" rtl="0" eaLnBrk="1" latinLnBrk="0" hangingPunct="1">
              <a:lnSpc>
                <a:spcPct val="150000"/>
              </a:lnSpc>
              <a:spcBef>
                <a:spcPts val="0"/>
              </a:spcBef>
              <a:buClr>
                <a:schemeClr val="accent2">
                  <a:lumMod val="75000"/>
                </a:schemeClr>
              </a:buClr>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2pPr>
            <a:lvl3pPr marL="833696" indent="-236990" algn="l" defTabSz="914400" rtl="0" eaLnBrk="1" latinLnBrk="0" hangingPunct="1">
              <a:lnSpc>
                <a:spcPct val="150000"/>
              </a:lnSpc>
              <a:spcBef>
                <a:spcPts val="0"/>
              </a:spcBef>
              <a:buClr>
                <a:schemeClr val="accent2">
                  <a:lumMod val="90000"/>
                </a:schemeClr>
              </a:buClr>
              <a:buFontTx/>
              <a:buChar char="-"/>
              <a:defRPr sz="14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9pPr>
          </a:lstStyle>
          <a:p>
            <a:pPr marL="0" indent="0" fontAlgn="auto">
              <a:lnSpc>
                <a:spcPct val="130000"/>
              </a:lnSpc>
              <a:spcBef>
                <a:spcPts val="561"/>
              </a:spcBef>
              <a:spcAft>
                <a:spcPts val="0"/>
              </a:spcAft>
              <a:buClr>
                <a:srgbClr val="1A1A1A"/>
              </a:buClr>
              <a:buSzPct val="90000"/>
              <a:buFont typeface="Arial" panose="020B0604020202020204" pitchFamily="34" charset="0"/>
              <a:buNone/>
            </a:pPr>
            <a:r>
              <a:rPr lang="en-US" altLang="zh-CN" b="1" spc="-1" dirty="0">
                <a:solidFill>
                  <a:srgbClr val="FFC000"/>
                </a:solidFill>
                <a:latin typeface="Gill Sans MT" panose="020B0502020104020203" pitchFamily="34" charset="0"/>
                <a:ea typeface="Microsoft YaHei" panose="020B0503020204020204" pitchFamily="34" charset="-122"/>
              </a:rPr>
              <a:t>Tensor</a:t>
            </a:r>
            <a:r>
              <a:rPr lang="zh-CN" altLang="en-US" b="1" spc="-1" dirty="0">
                <a:solidFill>
                  <a:srgbClr val="FFC000"/>
                </a:solidFill>
                <a:latin typeface="Gill Sans MT" panose="020B0502020104020203" pitchFamily="34" charset="0"/>
                <a:ea typeface="Microsoft YaHei" panose="020B0503020204020204" pitchFamily="34" charset="-122"/>
              </a:rPr>
              <a:t> 数据内存排布格式</a:t>
            </a:r>
            <a:endParaRPr lang="en-US" sz="1800" spc="-1" dirty="0">
              <a:solidFill>
                <a:srgbClr val="384056"/>
              </a:solidFill>
              <a:latin typeface="Gill Sans MT" panose="020B0502020104020203" pitchFamily="34" charset="0"/>
              <a:ea typeface="Microsoft YaHei" panose="020B0503020204020204" pitchFamily="34" charset="-122"/>
            </a:endParaRPr>
          </a:p>
        </p:txBody>
      </p:sp>
      <p:sp>
        <p:nvSpPr>
          <p:cNvPr id="13" name="PlaceHolder 2">
            <a:extLst>
              <a:ext uri="{FF2B5EF4-FFF2-40B4-BE49-F238E27FC236}">
                <a16:creationId xmlns:a16="http://schemas.microsoft.com/office/drawing/2014/main" id="{98A6BF0B-78EE-1D42-A27B-57767B2CED9F}"/>
              </a:ext>
            </a:extLst>
          </p:cNvPr>
          <p:cNvSpPr txBox="1">
            <a:spLocks/>
          </p:cNvSpPr>
          <p:nvPr/>
        </p:nvSpPr>
        <p:spPr>
          <a:xfrm>
            <a:off x="7826573" y="1554045"/>
            <a:ext cx="3228083" cy="439017"/>
          </a:xfrm>
          <a:prstGeom prst="rect">
            <a:avLst/>
          </a:prstGeom>
          <a:noFill/>
          <a:ln w="0">
            <a:noFill/>
          </a:ln>
        </p:spPr>
        <p:txBody>
          <a:bodyPr lIns="0" tIns="0" rIns="0" bIns="0" anchor="t">
            <a:noAutofit/>
          </a:bodyPr>
          <a:lstStyle>
            <a:lvl1pPr marL="239106" indent="-239106" algn="l" defTabSz="914400" rtl="0" eaLnBrk="1" latinLnBrk="0" hangingPunct="1">
              <a:lnSpc>
                <a:spcPct val="150000"/>
              </a:lnSpc>
              <a:spcBef>
                <a:spcPts val="0"/>
              </a:spcBef>
              <a:buClr>
                <a:schemeClr val="accent2">
                  <a:lumMod val="90000"/>
                </a:schemeClr>
              </a:buClr>
              <a:buFont typeface="Arial" panose="020B0604020202020204" pitchFamily="34" charset="0"/>
              <a:buChar char="•"/>
              <a:defRPr sz="2000" b="0" kern="1200">
                <a:solidFill>
                  <a:schemeClr val="bg1"/>
                </a:solidFill>
                <a:latin typeface="微软雅黑" panose="020B0503020204020204" pitchFamily="34" charset="-122"/>
                <a:ea typeface="微软雅黑" panose="020B0503020204020204" pitchFamily="34" charset="-122"/>
                <a:cs typeface="+mn-cs"/>
              </a:defRPr>
            </a:lvl1pPr>
            <a:lvl2pPr marL="476096" indent="-236990" algn="l" defTabSz="914400" rtl="0" eaLnBrk="1" latinLnBrk="0" hangingPunct="1">
              <a:lnSpc>
                <a:spcPct val="150000"/>
              </a:lnSpc>
              <a:spcBef>
                <a:spcPts val="0"/>
              </a:spcBef>
              <a:buClr>
                <a:schemeClr val="accent2">
                  <a:lumMod val="75000"/>
                </a:schemeClr>
              </a:buClr>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2pPr>
            <a:lvl3pPr marL="833696" indent="-236990" algn="l" defTabSz="914400" rtl="0" eaLnBrk="1" latinLnBrk="0" hangingPunct="1">
              <a:lnSpc>
                <a:spcPct val="150000"/>
              </a:lnSpc>
              <a:spcBef>
                <a:spcPts val="0"/>
              </a:spcBef>
              <a:buClr>
                <a:schemeClr val="accent2">
                  <a:lumMod val="90000"/>
                </a:schemeClr>
              </a:buClr>
              <a:buFontTx/>
              <a:buChar char="-"/>
              <a:defRPr sz="14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9pPr>
          </a:lstStyle>
          <a:p>
            <a:pPr marL="0" indent="0" fontAlgn="auto">
              <a:lnSpc>
                <a:spcPct val="130000"/>
              </a:lnSpc>
              <a:spcBef>
                <a:spcPts val="561"/>
              </a:spcBef>
              <a:spcAft>
                <a:spcPts val="0"/>
              </a:spcAft>
              <a:buClr>
                <a:srgbClr val="1A1A1A"/>
              </a:buClr>
              <a:buSzPct val="90000"/>
              <a:buFont typeface="Arial" panose="020B0604020202020204" pitchFamily="34" charset="0"/>
              <a:buNone/>
            </a:pPr>
            <a:r>
              <a:rPr lang="en-US" altLang="zh-CN" b="1" spc="-1" dirty="0">
                <a:solidFill>
                  <a:srgbClr val="FFC000"/>
                </a:solidFill>
                <a:latin typeface="Gill Sans MT" panose="020B0502020104020203" pitchFamily="34" charset="0"/>
                <a:ea typeface="Microsoft YaHei" panose="020B0503020204020204" pitchFamily="34" charset="-122"/>
              </a:rPr>
              <a:t>Tensor</a:t>
            </a:r>
            <a:r>
              <a:rPr lang="zh-CN" altLang="en-US" b="1" spc="-1" dirty="0">
                <a:solidFill>
                  <a:srgbClr val="FFC000"/>
                </a:solidFill>
                <a:latin typeface="Gill Sans MT" panose="020B0502020104020203" pitchFamily="34" charset="0"/>
                <a:ea typeface="Microsoft YaHei" panose="020B0503020204020204" pitchFamily="34" charset="-122"/>
              </a:rPr>
              <a:t> 张量的定义</a:t>
            </a:r>
            <a:endParaRPr lang="en-US" sz="1800" spc="-1" dirty="0">
              <a:solidFill>
                <a:srgbClr val="384056"/>
              </a:solidFill>
              <a:latin typeface="Gill Sans MT" panose="020B0502020104020203" pitchFamily="34" charset="0"/>
              <a:ea typeface="Microsoft YaHei" panose="020B0503020204020204" pitchFamily="34" charset="-122"/>
            </a:endParaRPr>
          </a:p>
        </p:txBody>
      </p:sp>
    </p:spTree>
    <p:extLst>
      <p:ext uri="{BB962C8B-B14F-4D97-AF65-F5344CB8AC3E}">
        <p14:creationId xmlns:p14="http://schemas.microsoft.com/office/powerpoint/2010/main" val="118597489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ppt_y</p:attrName>
                                        </p:attrNameLst>
                                      </p:cBhvr>
                                      <p:tavLst>
                                        <p:tav tm="0">
                                          <p:val>
                                            <p:strVal val="#ppt_y+#ppt_h*1.125000"/>
                                          </p:val>
                                        </p:tav>
                                        <p:tav tm="100000">
                                          <p:val>
                                            <p:strVal val="#ppt_y"/>
                                          </p:val>
                                        </p:tav>
                                      </p:tavLst>
                                    </p:anim>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298F7C0-05F5-3644-A2B4-62B900FE9832}"/>
              </a:ext>
            </a:extLst>
          </p:cNvPr>
          <p:cNvSpPr>
            <a:spLocks noGrp="1"/>
          </p:cNvSpPr>
          <p:nvPr>
            <p:ph type="title"/>
          </p:nvPr>
        </p:nvSpPr>
        <p:spPr/>
        <p:txBody>
          <a:bodyPr/>
          <a:lstStyle/>
          <a:p>
            <a:r>
              <a:rPr lang="zh-CN" altLang="en-US" dirty="0">
                <a:latin typeface="Futura Medium" panose="020B0602020204020303" pitchFamily="34" charset="-79"/>
                <a:cs typeface="Futura Medium" panose="020B0602020204020303" pitchFamily="34" charset="-79"/>
              </a:rPr>
              <a:t>推理引擎计算图：</a:t>
            </a:r>
            <a:r>
              <a:rPr lang="en-US" altLang="zh-CN" dirty="0">
                <a:latin typeface="Futura Medium" panose="020B0602020204020303" pitchFamily="34" charset="-79"/>
                <a:cs typeface="Futura Medium" panose="020B0602020204020303" pitchFamily="34" charset="-79"/>
              </a:rPr>
              <a:t> Operator</a:t>
            </a:r>
            <a:r>
              <a:rPr lang="zh-CN" altLang="en-US" dirty="0">
                <a:latin typeface="Futura Medium" panose="020B0602020204020303" pitchFamily="34" charset="-79"/>
                <a:cs typeface="Futura Medium" panose="020B0602020204020303" pitchFamily="34" charset="-79"/>
              </a:rPr>
              <a:t> 算子的表示</a:t>
            </a:r>
          </a:p>
        </p:txBody>
      </p:sp>
      <p:sp>
        <p:nvSpPr>
          <p:cNvPr id="11" name="PlaceHolder 2">
            <a:extLst>
              <a:ext uri="{FF2B5EF4-FFF2-40B4-BE49-F238E27FC236}">
                <a16:creationId xmlns:a16="http://schemas.microsoft.com/office/drawing/2014/main" id="{342E15C5-D4A3-FA4E-9C31-2BD7DC5C3CAC}"/>
              </a:ext>
            </a:extLst>
          </p:cNvPr>
          <p:cNvSpPr>
            <a:spLocks noGrp="1"/>
          </p:cNvSpPr>
          <p:nvPr>
            <p:ph sz="half" idx="1"/>
          </p:nvPr>
        </p:nvSpPr>
        <p:spPr>
          <a:xfrm>
            <a:off x="623636" y="1554045"/>
            <a:ext cx="2594425" cy="439017"/>
          </a:xfrm>
          <a:prstGeom prst="rect">
            <a:avLst/>
          </a:prstGeom>
          <a:noFill/>
          <a:ln w="0">
            <a:noFill/>
          </a:ln>
        </p:spPr>
        <p:txBody>
          <a:bodyPr lIns="0" tIns="0" rIns="0" bIns="0" anchor="t">
            <a:noAutofit/>
          </a:bodyPr>
          <a:lstStyle/>
          <a:p>
            <a:pPr marL="0" indent="0">
              <a:lnSpc>
                <a:spcPct val="130000"/>
              </a:lnSpc>
              <a:spcBef>
                <a:spcPts val="561"/>
              </a:spcBef>
              <a:buClr>
                <a:srgbClr val="1A1A1A"/>
              </a:buClr>
              <a:buSzPct val="90000"/>
              <a:buNone/>
            </a:pPr>
            <a:r>
              <a:rPr lang="zh-CN" altLang="en-US" b="1" spc="-1" dirty="0">
                <a:solidFill>
                  <a:srgbClr val="FFC000"/>
                </a:solidFill>
                <a:latin typeface="Gill Sans MT" panose="020B0502020104020203" pitchFamily="34" charset="0"/>
                <a:ea typeface="Microsoft YaHei" panose="020B0503020204020204" pitchFamily="34" charset="-122"/>
              </a:rPr>
              <a:t>算子列表</a:t>
            </a:r>
            <a:endParaRPr lang="en-US" sz="1800" b="0" spc="-1" dirty="0">
              <a:solidFill>
                <a:srgbClr val="384056"/>
              </a:solidFill>
              <a:latin typeface="Gill Sans MT" panose="020B0502020104020203" pitchFamily="34" charset="0"/>
              <a:ea typeface="Microsoft YaHei" panose="020B0503020204020204" pitchFamily="34" charset="-122"/>
            </a:endParaRPr>
          </a:p>
        </p:txBody>
      </p:sp>
      <p:sp>
        <p:nvSpPr>
          <p:cNvPr id="12" name="PlaceHolder 2">
            <a:extLst>
              <a:ext uri="{FF2B5EF4-FFF2-40B4-BE49-F238E27FC236}">
                <a16:creationId xmlns:a16="http://schemas.microsoft.com/office/drawing/2014/main" id="{D8E31931-A579-8D45-B310-E70B2F8304A5}"/>
              </a:ext>
            </a:extLst>
          </p:cNvPr>
          <p:cNvSpPr txBox="1">
            <a:spLocks/>
          </p:cNvSpPr>
          <p:nvPr/>
        </p:nvSpPr>
        <p:spPr>
          <a:xfrm>
            <a:off x="3764259" y="1554045"/>
            <a:ext cx="3630266" cy="439017"/>
          </a:xfrm>
          <a:prstGeom prst="rect">
            <a:avLst/>
          </a:prstGeom>
          <a:noFill/>
          <a:ln w="0">
            <a:noFill/>
          </a:ln>
        </p:spPr>
        <p:txBody>
          <a:bodyPr lIns="0" tIns="0" rIns="0" bIns="0" anchor="t">
            <a:noAutofit/>
          </a:bodyPr>
          <a:lstStyle>
            <a:lvl1pPr marL="239106" indent="-239106" algn="l" defTabSz="914400" rtl="0" eaLnBrk="1" latinLnBrk="0" hangingPunct="1">
              <a:lnSpc>
                <a:spcPct val="150000"/>
              </a:lnSpc>
              <a:spcBef>
                <a:spcPts val="0"/>
              </a:spcBef>
              <a:buClr>
                <a:schemeClr val="accent2">
                  <a:lumMod val="90000"/>
                </a:schemeClr>
              </a:buClr>
              <a:buFont typeface="Arial" panose="020B0604020202020204" pitchFamily="34" charset="0"/>
              <a:buChar char="•"/>
              <a:defRPr sz="2000" b="0" kern="1200">
                <a:solidFill>
                  <a:schemeClr val="bg1"/>
                </a:solidFill>
                <a:latin typeface="微软雅黑" panose="020B0503020204020204" pitchFamily="34" charset="-122"/>
                <a:ea typeface="微软雅黑" panose="020B0503020204020204" pitchFamily="34" charset="-122"/>
                <a:cs typeface="+mn-cs"/>
              </a:defRPr>
            </a:lvl1pPr>
            <a:lvl2pPr marL="476096" indent="-236990" algn="l" defTabSz="914400" rtl="0" eaLnBrk="1" latinLnBrk="0" hangingPunct="1">
              <a:lnSpc>
                <a:spcPct val="150000"/>
              </a:lnSpc>
              <a:spcBef>
                <a:spcPts val="0"/>
              </a:spcBef>
              <a:buClr>
                <a:schemeClr val="accent2">
                  <a:lumMod val="75000"/>
                </a:schemeClr>
              </a:buClr>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2pPr>
            <a:lvl3pPr marL="833696" indent="-236990" algn="l" defTabSz="914400" rtl="0" eaLnBrk="1" latinLnBrk="0" hangingPunct="1">
              <a:lnSpc>
                <a:spcPct val="150000"/>
              </a:lnSpc>
              <a:spcBef>
                <a:spcPts val="0"/>
              </a:spcBef>
              <a:buClr>
                <a:schemeClr val="accent2">
                  <a:lumMod val="90000"/>
                </a:schemeClr>
              </a:buClr>
              <a:buFontTx/>
              <a:buChar char="-"/>
              <a:defRPr sz="14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9pPr>
          </a:lstStyle>
          <a:p>
            <a:pPr marL="0" indent="0" fontAlgn="auto">
              <a:lnSpc>
                <a:spcPct val="130000"/>
              </a:lnSpc>
              <a:spcBef>
                <a:spcPts val="561"/>
              </a:spcBef>
              <a:spcAft>
                <a:spcPts val="0"/>
              </a:spcAft>
              <a:buClr>
                <a:srgbClr val="1A1A1A"/>
              </a:buClr>
              <a:buSzPct val="90000"/>
              <a:buFont typeface="Arial" panose="020B0604020202020204" pitchFamily="34" charset="0"/>
              <a:buNone/>
            </a:pPr>
            <a:r>
              <a:rPr lang="zh-CN" altLang="en-US" b="1" spc="-1" dirty="0">
                <a:solidFill>
                  <a:srgbClr val="FFC000"/>
                </a:solidFill>
                <a:latin typeface="Gill Sans MT" panose="020B0502020104020203" pitchFamily="34" charset="0"/>
                <a:ea typeface="Microsoft YaHei" panose="020B0503020204020204" pitchFamily="34" charset="-122"/>
              </a:rPr>
              <a:t>算子公共属性和特殊算子列表</a:t>
            </a:r>
            <a:endParaRPr lang="en-US" sz="1800" spc="-1" dirty="0">
              <a:solidFill>
                <a:srgbClr val="384056"/>
              </a:solidFill>
              <a:latin typeface="Gill Sans MT" panose="020B0502020104020203" pitchFamily="34" charset="0"/>
              <a:ea typeface="Microsoft YaHei" panose="020B0503020204020204" pitchFamily="34" charset="-122"/>
            </a:endParaRPr>
          </a:p>
        </p:txBody>
      </p:sp>
      <p:sp>
        <p:nvSpPr>
          <p:cNvPr id="13" name="PlaceHolder 2">
            <a:extLst>
              <a:ext uri="{FF2B5EF4-FFF2-40B4-BE49-F238E27FC236}">
                <a16:creationId xmlns:a16="http://schemas.microsoft.com/office/drawing/2014/main" id="{98A6BF0B-78EE-1D42-A27B-57767B2CED9F}"/>
              </a:ext>
            </a:extLst>
          </p:cNvPr>
          <p:cNvSpPr txBox="1">
            <a:spLocks/>
          </p:cNvSpPr>
          <p:nvPr/>
        </p:nvSpPr>
        <p:spPr>
          <a:xfrm>
            <a:off x="7826573" y="1554045"/>
            <a:ext cx="3228083" cy="439017"/>
          </a:xfrm>
          <a:prstGeom prst="rect">
            <a:avLst/>
          </a:prstGeom>
          <a:noFill/>
          <a:ln w="0">
            <a:noFill/>
          </a:ln>
        </p:spPr>
        <p:txBody>
          <a:bodyPr lIns="0" tIns="0" rIns="0" bIns="0" anchor="t">
            <a:noAutofit/>
          </a:bodyPr>
          <a:lstStyle>
            <a:lvl1pPr marL="239106" indent="-239106" algn="l" defTabSz="914400" rtl="0" eaLnBrk="1" latinLnBrk="0" hangingPunct="1">
              <a:lnSpc>
                <a:spcPct val="150000"/>
              </a:lnSpc>
              <a:spcBef>
                <a:spcPts val="0"/>
              </a:spcBef>
              <a:buClr>
                <a:schemeClr val="accent2">
                  <a:lumMod val="90000"/>
                </a:schemeClr>
              </a:buClr>
              <a:buFont typeface="Arial" panose="020B0604020202020204" pitchFamily="34" charset="0"/>
              <a:buChar char="•"/>
              <a:defRPr sz="2000" b="0" kern="1200">
                <a:solidFill>
                  <a:schemeClr val="bg1"/>
                </a:solidFill>
                <a:latin typeface="微软雅黑" panose="020B0503020204020204" pitchFamily="34" charset="-122"/>
                <a:ea typeface="微软雅黑" panose="020B0503020204020204" pitchFamily="34" charset="-122"/>
                <a:cs typeface="+mn-cs"/>
              </a:defRPr>
            </a:lvl1pPr>
            <a:lvl2pPr marL="476096" indent="-236990" algn="l" defTabSz="914400" rtl="0" eaLnBrk="1" latinLnBrk="0" hangingPunct="1">
              <a:lnSpc>
                <a:spcPct val="150000"/>
              </a:lnSpc>
              <a:spcBef>
                <a:spcPts val="0"/>
              </a:spcBef>
              <a:buClr>
                <a:schemeClr val="accent2">
                  <a:lumMod val="75000"/>
                </a:schemeClr>
              </a:buClr>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2pPr>
            <a:lvl3pPr marL="833696" indent="-236990" algn="l" defTabSz="914400" rtl="0" eaLnBrk="1" latinLnBrk="0" hangingPunct="1">
              <a:lnSpc>
                <a:spcPct val="150000"/>
              </a:lnSpc>
              <a:spcBef>
                <a:spcPts val="0"/>
              </a:spcBef>
              <a:buClr>
                <a:schemeClr val="accent2">
                  <a:lumMod val="90000"/>
                </a:schemeClr>
              </a:buClr>
              <a:buFontTx/>
              <a:buChar char="-"/>
              <a:defRPr sz="14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9pPr>
          </a:lstStyle>
          <a:p>
            <a:pPr marL="0" indent="0" fontAlgn="auto">
              <a:lnSpc>
                <a:spcPct val="130000"/>
              </a:lnSpc>
              <a:spcBef>
                <a:spcPts val="561"/>
              </a:spcBef>
              <a:spcAft>
                <a:spcPts val="0"/>
              </a:spcAft>
              <a:buClr>
                <a:srgbClr val="1A1A1A"/>
              </a:buClr>
              <a:buSzPct val="90000"/>
              <a:buFont typeface="Arial" panose="020B0604020202020204" pitchFamily="34" charset="0"/>
              <a:buNone/>
            </a:pPr>
            <a:r>
              <a:rPr lang="zh-CN" altLang="en-US" b="1" spc="-1" dirty="0">
                <a:solidFill>
                  <a:srgbClr val="FFC000"/>
                </a:solidFill>
                <a:latin typeface="Gill Sans MT" panose="020B0502020104020203" pitchFamily="34" charset="0"/>
                <a:ea typeface="Microsoft YaHei" panose="020B0503020204020204" pitchFamily="34" charset="-122"/>
              </a:rPr>
              <a:t>算子的基础定义</a:t>
            </a:r>
            <a:endParaRPr lang="en-US" sz="1800" spc="-1" dirty="0">
              <a:solidFill>
                <a:srgbClr val="384056"/>
              </a:solidFill>
              <a:latin typeface="Gill Sans MT" panose="020B0502020104020203" pitchFamily="34" charset="0"/>
              <a:ea typeface="Microsoft YaHei" panose="020B0503020204020204" pitchFamily="34" charset="-122"/>
            </a:endParaRPr>
          </a:p>
        </p:txBody>
      </p:sp>
      <p:pic>
        <p:nvPicPr>
          <p:cNvPr id="2" name="图片 1">
            <a:extLst>
              <a:ext uri="{FF2B5EF4-FFF2-40B4-BE49-F238E27FC236}">
                <a16:creationId xmlns:a16="http://schemas.microsoft.com/office/drawing/2014/main" id="{133407F1-75BD-9345-AC2C-5C849E928E5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1757" y="2204864"/>
            <a:ext cx="4299431" cy="3833368"/>
          </a:xfrm>
          <a:prstGeom prst="rect">
            <a:avLst/>
          </a:prstGeom>
        </p:spPr>
      </p:pic>
      <p:pic>
        <p:nvPicPr>
          <p:cNvPr id="3" name="图片 2">
            <a:extLst>
              <a:ext uri="{FF2B5EF4-FFF2-40B4-BE49-F238E27FC236}">
                <a16:creationId xmlns:a16="http://schemas.microsoft.com/office/drawing/2014/main" id="{B36131C5-9BA9-1A43-BFAE-8C4C0AF27992}"/>
              </a:ext>
            </a:extLst>
          </p:cNvPr>
          <p:cNvPicPr>
            <a:picLocks noChangeAspect="1"/>
          </p:cNvPicPr>
          <p:nvPr/>
        </p:nvPicPr>
        <p:blipFill>
          <a:blip r:embed="rId3"/>
          <a:stretch>
            <a:fillRect/>
          </a:stretch>
        </p:blipFill>
        <p:spPr>
          <a:xfrm>
            <a:off x="2786013" y="2204864"/>
            <a:ext cx="5279492" cy="3838371"/>
          </a:xfrm>
          <a:prstGeom prst="rect">
            <a:avLst/>
          </a:prstGeom>
        </p:spPr>
      </p:pic>
      <p:pic>
        <p:nvPicPr>
          <p:cNvPr id="4" name="图片 3">
            <a:extLst>
              <a:ext uri="{FF2B5EF4-FFF2-40B4-BE49-F238E27FC236}">
                <a16:creationId xmlns:a16="http://schemas.microsoft.com/office/drawing/2014/main" id="{82788D14-84D5-F84B-B4DE-7F1E23EC3FDE}"/>
              </a:ext>
            </a:extLst>
          </p:cNvPr>
          <p:cNvPicPr>
            <a:picLocks noChangeAspect="1"/>
          </p:cNvPicPr>
          <p:nvPr/>
        </p:nvPicPr>
        <p:blipFill>
          <a:blip r:embed="rId4"/>
          <a:stretch>
            <a:fillRect/>
          </a:stretch>
        </p:blipFill>
        <p:spPr>
          <a:xfrm>
            <a:off x="6228256" y="2219807"/>
            <a:ext cx="5464588" cy="3833368"/>
          </a:xfrm>
          <a:prstGeom prst="rect">
            <a:avLst/>
          </a:prstGeom>
        </p:spPr>
      </p:pic>
    </p:spTree>
    <p:extLst>
      <p:ext uri="{BB962C8B-B14F-4D97-AF65-F5344CB8AC3E}">
        <p14:creationId xmlns:p14="http://schemas.microsoft.com/office/powerpoint/2010/main" val="171253300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298F7C0-05F5-3644-A2B4-62B900FE9832}"/>
              </a:ext>
            </a:extLst>
          </p:cNvPr>
          <p:cNvSpPr>
            <a:spLocks noGrp="1"/>
          </p:cNvSpPr>
          <p:nvPr>
            <p:ph type="title"/>
          </p:nvPr>
        </p:nvSpPr>
        <p:spPr/>
        <p:txBody>
          <a:bodyPr/>
          <a:lstStyle/>
          <a:p>
            <a:r>
              <a:rPr lang="zh-CN" altLang="en-US" dirty="0">
                <a:latin typeface="Futura Medium" panose="020B0602020204020303" pitchFamily="34" charset="-79"/>
                <a:cs typeface="Futura Medium" panose="020B0602020204020303" pitchFamily="34" charset="-79"/>
              </a:rPr>
              <a:t>推理引擎计算图：</a:t>
            </a:r>
            <a:r>
              <a:rPr lang="en-US" altLang="zh-CN" kern="0" spc="-1" dirty="0">
                <a:latin typeface="Futura Medium" panose="020B0602020204020303" pitchFamily="34" charset="-79"/>
                <a:cs typeface="Futura Medium" panose="020B0602020204020303" pitchFamily="34" charset="-79"/>
              </a:rPr>
              <a:t> </a:t>
            </a:r>
            <a:r>
              <a:rPr lang="zh-CN" altLang="en-US" kern="0" spc="-1" dirty="0">
                <a:latin typeface="Futura Medium" panose="020B0602020204020303" pitchFamily="34" charset="-79"/>
                <a:cs typeface="Futura Medium" panose="020B0602020204020303" pitchFamily="34" charset="-79"/>
              </a:rPr>
              <a:t>计算图的</a:t>
            </a:r>
            <a:r>
              <a:rPr lang="zh-CN" altLang="en-US" dirty="0">
                <a:latin typeface="Futura Medium" panose="020B0602020204020303" pitchFamily="34" charset="-79"/>
                <a:cs typeface="Futura Medium" panose="020B0602020204020303" pitchFamily="34" charset="-79"/>
              </a:rPr>
              <a:t>表示</a:t>
            </a:r>
          </a:p>
        </p:txBody>
      </p:sp>
      <p:sp>
        <p:nvSpPr>
          <p:cNvPr id="11" name="PlaceHolder 2">
            <a:extLst>
              <a:ext uri="{FF2B5EF4-FFF2-40B4-BE49-F238E27FC236}">
                <a16:creationId xmlns:a16="http://schemas.microsoft.com/office/drawing/2014/main" id="{342E15C5-D4A3-FA4E-9C31-2BD7DC5C3CAC}"/>
              </a:ext>
            </a:extLst>
          </p:cNvPr>
          <p:cNvSpPr>
            <a:spLocks noGrp="1"/>
          </p:cNvSpPr>
          <p:nvPr>
            <p:ph sz="half" idx="1"/>
          </p:nvPr>
        </p:nvSpPr>
        <p:spPr>
          <a:xfrm>
            <a:off x="623636" y="1554045"/>
            <a:ext cx="2594425" cy="439017"/>
          </a:xfrm>
          <a:prstGeom prst="rect">
            <a:avLst/>
          </a:prstGeom>
          <a:noFill/>
          <a:ln w="0">
            <a:noFill/>
          </a:ln>
        </p:spPr>
        <p:txBody>
          <a:bodyPr lIns="0" tIns="0" rIns="0" bIns="0" anchor="t">
            <a:noAutofit/>
          </a:bodyPr>
          <a:lstStyle/>
          <a:p>
            <a:pPr marL="0" indent="0">
              <a:lnSpc>
                <a:spcPct val="130000"/>
              </a:lnSpc>
              <a:spcBef>
                <a:spcPts val="561"/>
              </a:spcBef>
              <a:buClr>
                <a:srgbClr val="1A1A1A"/>
              </a:buClr>
              <a:buSzPct val="90000"/>
              <a:buNone/>
            </a:pPr>
            <a:r>
              <a:rPr lang="zh-CN" altLang="en-US" b="1" spc="-1" dirty="0">
                <a:solidFill>
                  <a:srgbClr val="FFC000"/>
                </a:solidFill>
                <a:latin typeface="Gill Sans MT" panose="020B0502020104020203" pitchFamily="34" charset="0"/>
                <a:ea typeface="Microsoft YaHei" panose="020B0503020204020204" pitchFamily="34" charset="-122"/>
              </a:rPr>
              <a:t>定义网络模型子图</a:t>
            </a:r>
            <a:endParaRPr lang="en-US" b="1" spc="-1" dirty="0">
              <a:solidFill>
                <a:srgbClr val="FFC000"/>
              </a:solidFill>
              <a:latin typeface="Gill Sans MT" panose="020B0502020104020203" pitchFamily="34" charset="0"/>
              <a:ea typeface="Microsoft YaHei" panose="020B0503020204020204" pitchFamily="34" charset="-122"/>
            </a:endParaRPr>
          </a:p>
        </p:txBody>
      </p:sp>
      <p:sp>
        <p:nvSpPr>
          <p:cNvPr id="13" name="PlaceHolder 2">
            <a:extLst>
              <a:ext uri="{FF2B5EF4-FFF2-40B4-BE49-F238E27FC236}">
                <a16:creationId xmlns:a16="http://schemas.microsoft.com/office/drawing/2014/main" id="{98A6BF0B-78EE-1D42-A27B-57767B2CED9F}"/>
              </a:ext>
            </a:extLst>
          </p:cNvPr>
          <p:cNvSpPr txBox="1">
            <a:spLocks/>
          </p:cNvSpPr>
          <p:nvPr/>
        </p:nvSpPr>
        <p:spPr>
          <a:xfrm>
            <a:off x="6386413" y="1554044"/>
            <a:ext cx="3228083" cy="439017"/>
          </a:xfrm>
          <a:prstGeom prst="rect">
            <a:avLst/>
          </a:prstGeom>
          <a:noFill/>
          <a:ln w="0">
            <a:noFill/>
          </a:ln>
        </p:spPr>
        <p:txBody>
          <a:bodyPr lIns="0" tIns="0" rIns="0" bIns="0" anchor="t">
            <a:noAutofit/>
          </a:bodyPr>
          <a:lstStyle>
            <a:lvl1pPr marL="239106" indent="-239106" algn="l" defTabSz="914400" rtl="0" eaLnBrk="1" latinLnBrk="0" hangingPunct="1">
              <a:lnSpc>
                <a:spcPct val="150000"/>
              </a:lnSpc>
              <a:spcBef>
                <a:spcPts val="0"/>
              </a:spcBef>
              <a:buClr>
                <a:schemeClr val="accent2">
                  <a:lumMod val="90000"/>
                </a:schemeClr>
              </a:buClr>
              <a:buFont typeface="Arial" panose="020B0604020202020204" pitchFamily="34" charset="0"/>
              <a:buChar char="•"/>
              <a:defRPr sz="2000" b="0" kern="1200">
                <a:solidFill>
                  <a:schemeClr val="bg1"/>
                </a:solidFill>
                <a:latin typeface="微软雅黑" panose="020B0503020204020204" pitchFamily="34" charset="-122"/>
                <a:ea typeface="微软雅黑" panose="020B0503020204020204" pitchFamily="34" charset="-122"/>
                <a:cs typeface="+mn-cs"/>
              </a:defRPr>
            </a:lvl1pPr>
            <a:lvl2pPr marL="476096" indent="-236990" algn="l" defTabSz="914400" rtl="0" eaLnBrk="1" latinLnBrk="0" hangingPunct="1">
              <a:lnSpc>
                <a:spcPct val="150000"/>
              </a:lnSpc>
              <a:spcBef>
                <a:spcPts val="0"/>
              </a:spcBef>
              <a:buClr>
                <a:schemeClr val="accent2">
                  <a:lumMod val="75000"/>
                </a:schemeClr>
              </a:buClr>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2pPr>
            <a:lvl3pPr marL="833696" indent="-236990" algn="l" defTabSz="914400" rtl="0" eaLnBrk="1" latinLnBrk="0" hangingPunct="1">
              <a:lnSpc>
                <a:spcPct val="150000"/>
              </a:lnSpc>
              <a:spcBef>
                <a:spcPts val="0"/>
              </a:spcBef>
              <a:buClr>
                <a:schemeClr val="accent2">
                  <a:lumMod val="90000"/>
                </a:schemeClr>
              </a:buClr>
              <a:buFontTx/>
              <a:buChar char="-"/>
              <a:defRPr sz="14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542" kern="1200">
                <a:solidFill>
                  <a:schemeClr val="tx1"/>
                </a:solidFill>
                <a:latin typeface="+mn-lt"/>
                <a:ea typeface="+mn-ea"/>
                <a:cs typeface="+mn-cs"/>
              </a:defRPr>
            </a:lvl9pPr>
          </a:lstStyle>
          <a:p>
            <a:pPr marL="0" indent="0" fontAlgn="auto">
              <a:lnSpc>
                <a:spcPct val="130000"/>
              </a:lnSpc>
              <a:spcBef>
                <a:spcPts val="561"/>
              </a:spcBef>
              <a:spcAft>
                <a:spcPts val="0"/>
              </a:spcAft>
              <a:buClr>
                <a:srgbClr val="1A1A1A"/>
              </a:buClr>
              <a:buSzPct val="90000"/>
              <a:buFont typeface="Arial" panose="020B0604020202020204" pitchFamily="34" charset="0"/>
              <a:buNone/>
            </a:pPr>
            <a:r>
              <a:rPr lang="zh-CN" altLang="en-US" b="1" spc="-1" dirty="0">
                <a:solidFill>
                  <a:srgbClr val="FFC000"/>
                </a:solidFill>
                <a:latin typeface="Gill Sans MT" panose="020B0502020104020203" pitchFamily="34" charset="0"/>
                <a:ea typeface="Microsoft YaHei" panose="020B0503020204020204" pitchFamily="34" charset="-122"/>
              </a:rPr>
              <a:t>定义网络模型</a:t>
            </a:r>
            <a:endParaRPr lang="en-US" sz="1800" spc="-1" dirty="0">
              <a:solidFill>
                <a:srgbClr val="384056"/>
              </a:solidFill>
              <a:latin typeface="Gill Sans MT" panose="020B0502020104020203" pitchFamily="34" charset="0"/>
              <a:ea typeface="Microsoft YaHei" panose="020B0503020204020204" pitchFamily="34" charset="-122"/>
            </a:endParaRPr>
          </a:p>
        </p:txBody>
      </p:sp>
      <p:pic>
        <p:nvPicPr>
          <p:cNvPr id="6" name="图片 5">
            <a:extLst>
              <a:ext uri="{FF2B5EF4-FFF2-40B4-BE49-F238E27FC236}">
                <a16:creationId xmlns:a16="http://schemas.microsoft.com/office/drawing/2014/main" id="{F773DF7D-29C9-E242-BFE7-BAC8524924A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43330" y="2132856"/>
            <a:ext cx="5080448" cy="3960440"/>
          </a:xfrm>
          <a:prstGeom prst="rect">
            <a:avLst/>
          </a:prstGeom>
        </p:spPr>
      </p:pic>
      <p:pic>
        <p:nvPicPr>
          <p:cNvPr id="7" name="图片 6">
            <a:extLst>
              <a:ext uri="{FF2B5EF4-FFF2-40B4-BE49-F238E27FC236}">
                <a16:creationId xmlns:a16="http://schemas.microsoft.com/office/drawing/2014/main" id="{0E9158F3-62D7-CF46-9D46-9E5BA7C4464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7741" y="2132856"/>
            <a:ext cx="5485437" cy="3960440"/>
          </a:xfrm>
          <a:prstGeom prst="rect">
            <a:avLst/>
          </a:prstGeom>
        </p:spPr>
      </p:pic>
    </p:spTree>
    <p:extLst>
      <p:ext uri="{BB962C8B-B14F-4D97-AF65-F5344CB8AC3E}">
        <p14:creationId xmlns:p14="http://schemas.microsoft.com/office/powerpoint/2010/main" val="394742134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lnSpc>
                <a:spcPct val="150000"/>
              </a:lnSpc>
            </a:pPr>
            <a:r>
              <a:rPr lang="zh-CN" altLang="en-US"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模型转换流程</a:t>
            </a:r>
            <a:endParaRPr lang="en-US" altLang="zh-CN"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endParaRPr>
          </a:p>
          <a:p>
            <a:pPr algn="ctr">
              <a:lnSpc>
                <a:spcPct val="150000"/>
              </a:lnSpc>
            </a:pPr>
            <a:r>
              <a:rPr kumimoji="1" lang="zh-CN" altLang="en-US"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技术细节</a:t>
            </a:r>
            <a:endParaRPr kumimoji="1" lang="zh-CN" altLang="en-US" sz="6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362145255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30915</TotalTime>
  <Words>835</Words>
  <Application>Microsoft Macintosh PowerPoint</Application>
  <PresentationFormat>自定义</PresentationFormat>
  <Paragraphs>108</Paragraphs>
  <Slides>15</Slides>
  <Notes>2</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15</vt:i4>
      </vt:variant>
    </vt:vector>
  </HeadingPairs>
  <TitlesOfParts>
    <vt:vector size="37" baseType="lpstr">
      <vt:lpstr>黑体</vt:lpstr>
      <vt:lpstr>华文细黑</vt:lpstr>
      <vt:lpstr>微软雅黑</vt:lpstr>
      <vt:lpstr>微软雅黑</vt:lpstr>
      <vt:lpstr>FrutigerNext LT Bold</vt:lpstr>
      <vt:lpstr>FrutigerNext LT Light</vt:lpstr>
      <vt:lpstr>FrutigerNext LT Medium</vt:lpstr>
      <vt:lpstr>GEETYPE-SkyGB-Flash Reguar</vt:lpstr>
      <vt:lpstr>Segoe UI</vt:lpstr>
      <vt:lpstr>Arial</vt:lpstr>
      <vt:lpstr>Calibri</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推理引擎 - 模型转换与优化</vt:lpstr>
      <vt:lpstr>PowerPoint 演示文稿</vt:lpstr>
      <vt:lpstr>PowerPoint 演示文稿</vt:lpstr>
      <vt:lpstr>PowerPoint 演示文稿</vt:lpstr>
      <vt:lpstr>基于计算图的AI框架：基本组成</vt:lpstr>
      <vt:lpstr>推理引擎计算图：Tensor 张量的表示</vt:lpstr>
      <vt:lpstr>推理引擎计算图： Operator 算子的表示</vt:lpstr>
      <vt:lpstr>推理引擎计算图： 计算图的表示</vt:lpstr>
      <vt:lpstr>PowerPoint 演示文稿</vt:lpstr>
      <vt:lpstr>模型转换技术在设计思路</vt:lpstr>
      <vt:lpstr>直接转换</vt:lpstr>
      <vt:lpstr>规范式转换 —— 以 ONNX 为代表</vt:lpstr>
      <vt:lpstr>模型转换通用流程</vt:lpstr>
      <vt:lpstr>参考文献</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5257</cp:revision>
  <dcterms:created xsi:type="dcterms:W3CDTF">2015-01-14T10:38:57Z</dcterms:created>
  <dcterms:modified xsi:type="dcterms:W3CDTF">2023-01-27T00:55:19Z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