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1"/>
  </p:notesMasterIdLst>
  <p:handoutMasterIdLst>
    <p:handoutMasterId r:id="rId12"/>
  </p:handoutMasterIdLst>
  <p:sldIdLst>
    <p:sldId id="693" r:id="rId7"/>
    <p:sldId id="717" r:id="rId8"/>
    <p:sldId id="718" r:id="rId9"/>
    <p:sldId id="680" r:id="rId10"/>
  </p:sldIdLst>
  <p:sldSz cx="12196763" cy="6858000"/>
  <p:notesSz cx="6805613" cy="9939338"/>
  <p:custDataLst>
    <p:tags r:id="rId13"/>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384056"/>
    <a:srgbClr val="34393C"/>
    <a:srgbClr val="FFB8B8"/>
    <a:srgbClr val="FFF3D7"/>
    <a:srgbClr val="FFC000"/>
    <a:srgbClr val="DBF2FF"/>
    <a:srgbClr val="C5E5FF"/>
    <a:srgbClr val="2D7CC3"/>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61" autoAdjust="0"/>
    <p:restoredTop sz="91885" autoAdjust="0"/>
  </p:normalViewPr>
  <p:slideViewPr>
    <p:cSldViewPr showGuides="1">
      <p:cViewPr varScale="1">
        <p:scale>
          <a:sx n="116" d="100"/>
          <a:sy n="116" d="100"/>
        </p:scale>
        <p:origin x="216"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9" d="100"/>
          <a:sy n="79" d="100"/>
        </p:scale>
        <p:origin x="395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tags" Target="tags/tag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4939"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2022/9/23</a:t>
            </a:fld>
            <a:endParaRPr lang="en-US" altLang="zh-CN"/>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2022/9/23</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4</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4</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5954987" cy="2207832"/>
          </a:xfrm>
          <a:prstGeom prst="rect">
            <a:avLst/>
          </a:prstGeom>
        </p:spPr>
        <p:txBody>
          <a:bodyPr anchor="ctr"/>
          <a:lstStyle>
            <a:lvl1pPr>
              <a:lnSpc>
                <a:spcPct val="150000"/>
              </a:lnSpc>
              <a:defRPr sz="4798">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23635" y="4389106"/>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p:transition advClick="0" advTm="8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p:transition advClick="0" advTm="8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731329"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p:transition advClick="0" advTm="8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344304"/>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413398"/>
            <a:ext cx="10757396"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www.hiascend.com/" TargetMode="External"/><Relationship Id="rId3" Type="http://schemas.openxmlformats.org/officeDocument/2006/relationships/image" Target="../media/image4.jpg"/><Relationship Id="rId7"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hyperlink" Target="http://www.mindspore.cn/" TargetMode="External"/></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hiascend.com/" TargetMode="External"/><Relationship Id="rId3" Type="http://schemas.openxmlformats.org/officeDocument/2006/relationships/theme" Target="../theme/theme3.xml"/><Relationship Id="rId7"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hyperlink" Target="http://www.mindspore.cn/" TargetMode="Externa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5.xml"/><Relationship Id="rId6" Type="http://schemas.openxmlformats.org/officeDocument/2006/relationships/hyperlink" Target="http://www.mindspore.cn/" TargetMode="External"/><Relationship Id="rId5" Type="http://schemas.openxmlformats.org/officeDocument/2006/relationships/hyperlink" Target="http://www.hiascend.com/" TargetMode="External"/><Relationship Id="rId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5.xml"/><Relationship Id="rId1" Type="http://schemas.openxmlformats.org/officeDocument/2006/relationships/slideLayout" Target="../slideLayouts/slideLayout6.xml"/><Relationship Id="rId6" Type="http://schemas.openxmlformats.org/officeDocument/2006/relationships/hyperlink" Target="http://www.mindspore.cn/" TargetMode="External"/><Relationship Id="rId5" Type="http://schemas.openxmlformats.org/officeDocument/2006/relationships/hyperlink" Target="http://www.hiascend.com/" TargetMode="External"/><Relationship Id="rId4" Type="http://schemas.openxmlformats.org/officeDocument/2006/relationships/image" Target="../media/image9.png"/></Relationships>
</file>

<file path=ppt/slideMasters/_rels/slideMaster6.xml.rels><?xml version="1.0" encoding="UTF-8" standalone="yes"?>
<Relationships xmlns="http://schemas.openxmlformats.org/package/2006/relationships"><Relationship Id="rId8" Type="http://schemas.openxmlformats.org/officeDocument/2006/relationships/hyperlink" Target="http://www.hiascend.com/" TargetMode="External"/><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theme" Target="../theme/theme6.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hyperlink" Target="http://www.mindspore.cn/"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print"/>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mj-ea"/>
                <a:ea typeface="+mj-ea"/>
                <a:hlinkClick r:id="rId4"/>
              </a:rPr>
              <a:t>www.hiascend.com</a:t>
            </a:r>
            <a:endParaRPr lang="en-US" altLang="zh-CN" sz="1333" b="0" dirty="0">
              <a:solidFill>
                <a:srgbClr val="FFFFFF">
                  <a:lumMod val="50000"/>
                </a:srgbClr>
              </a:solidFill>
              <a:latin typeface="+mj-ea"/>
              <a:ea typeface="+mj-ea"/>
            </a:endParaRPr>
          </a:p>
          <a:p>
            <a:pPr marL="0" indent="0" algn="ctr">
              <a:buFontTx/>
              <a:buNone/>
              <a:defRPr/>
            </a:pPr>
            <a:r>
              <a:rPr lang="en-US" altLang="zh-CN" sz="1333" b="0" dirty="0">
                <a:solidFill>
                  <a:srgbClr val="FFFFFF">
                    <a:lumMod val="50000"/>
                  </a:srgbClr>
                </a:solidFill>
                <a:latin typeface="+mj-ea"/>
                <a:ea typeface="+mj-ea"/>
                <a:hlinkClick r:id="rId5"/>
              </a:rPr>
              <a:t>www.mindspore.cn</a:t>
            </a:r>
            <a:endParaRPr lang="en-US" altLang="zh-CN" sz="1333" b="0" dirty="0">
              <a:solidFill>
                <a:srgbClr val="FFFFFF">
                  <a:lumMod val="50000"/>
                </a:srgbClr>
              </a:solidFill>
              <a:latin typeface="+mj-ea"/>
              <a:ea typeface="+mj-ea"/>
            </a:endParaRPr>
          </a:p>
        </p:txBody>
      </p:sp>
      <p:pic>
        <p:nvPicPr>
          <p:cNvPr id="6" name="图片 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273845" y="233773"/>
            <a:ext cx="2003784" cy="1247753"/>
          </a:xfrm>
          <a:prstGeom prst="rect">
            <a:avLst/>
          </a:prstGeom>
        </p:spPr>
      </p:pic>
      <p:pic>
        <p:nvPicPr>
          <p:cNvPr id="5" name="图片 4">
            <a:extLst>
              <a:ext uri="{FF2B5EF4-FFF2-40B4-BE49-F238E27FC236}">
                <a16:creationId xmlns:a16="http://schemas.microsoft.com/office/drawing/2014/main" id="{DD3B32B3-0557-6945-A06F-125844B60ACD}"/>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65223"/>
          <a:stretch/>
        </p:blipFill>
        <p:spPr>
          <a:xfrm>
            <a:off x="337742" y="-15880"/>
            <a:ext cx="1080120" cy="1747060"/>
          </a:xfrm>
          <a:prstGeom prst="rect">
            <a:avLst/>
          </a:prstGeom>
        </p:spPr>
      </p:pic>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p:transition advClick="0" advTm="8000">
    <p:fade thruBlk="1"/>
  </p:transition>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278919" y="6300502"/>
            <a:ext cx="781181" cy="486440"/>
          </a:xfrm>
          <a:prstGeom prst="rect">
            <a:avLst/>
          </a:prstGeom>
        </p:spPr>
      </p:pic>
      <p:pic>
        <p:nvPicPr>
          <p:cNvPr id="76" name="图片 75">
            <a:extLst>
              <a:ext uri="{FF2B5EF4-FFF2-40B4-BE49-F238E27FC236}">
                <a16:creationId xmlns:a16="http://schemas.microsoft.com/office/drawing/2014/main" id="{2CD920F6-85A1-254B-8389-C41D9B81F25D}"/>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65223"/>
          <a:stretch/>
        </p:blipFill>
        <p:spPr>
          <a:xfrm>
            <a:off x="10816473" y="6237312"/>
            <a:ext cx="429397" cy="694536"/>
          </a:xfrm>
          <a:prstGeom prst="rect">
            <a:avLst/>
          </a:prstGeom>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5701713"/>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00B050"/>
                </a:solidFill>
                <a:latin typeface="+mj-ea"/>
                <a:ea typeface="+mj-ea"/>
                <a:hlinkClick r:id="rId8">
                  <a:extLst>
                    <a:ext uri="{A12FA001-AC4F-418D-AE19-62706E023703}">
                      <ahyp:hlinkClr xmlns:ahyp="http://schemas.microsoft.com/office/drawing/2018/hyperlinkcolor" val="tx"/>
                    </a:ext>
                  </a:extLst>
                </a:hlinkClick>
              </a:rPr>
              <a:t>www.hiascend.com</a:t>
            </a:r>
            <a:endParaRPr lang="en-US" altLang="zh-CN" sz="1333" b="0" dirty="0">
              <a:solidFill>
                <a:srgbClr val="00B050"/>
              </a:solidFill>
              <a:latin typeface="+mj-ea"/>
              <a:ea typeface="+mj-ea"/>
            </a:endParaRPr>
          </a:p>
          <a:p>
            <a:pPr marL="0" indent="0" algn="ctr">
              <a:buFontTx/>
              <a:buNone/>
              <a:defRPr/>
            </a:pPr>
            <a:r>
              <a:rPr lang="en-US" altLang="zh-CN" sz="1333" b="0" dirty="0">
                <a:solidFill>
                  <a:srgbClr val="00B050"/>
                </a:solidFill>
                <a:latin typeface="+mj-ea"/>
                <a:ea typeface="+mj-ea"/>
                <a:hlinkClick r:id="rId9">
                  <a:extLst>
                    <a:ext uri="{A12FA001-AC4F-418D-AE19-62706E023703}">
                      <ahyp:hlinkClr xmlns:ahyp="http://schemas.microsoft.com/office/drawing/2018/hyperlinkcolor" val="tx"/>
                    </a:ext>
                  </a:extLst>
                </a:hlinkClick>
              </a:rPr>
              <a:t>www.mindspore.cn</a:t>
            </a:r>
            <a:endParaRPr lang="en-US" altLang="zh-CN" sz="1333" b="0" dirty="0">
              <a:solidFill>
                <a:srgbClr val="00B050"/>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grpSp>
        <p:nvGrpSpPr>
          <p:cNvPr id="19" name="组合 18">
            <a:extLst>
              <a:ext uri="{FF2B5EF4-FFF2-40B4-BE49-F238E27FC236}">
                <a16:creationId xmlns:a16="http://schemas.microsoft.com/office/drawing/2014/main" id="{6F1CF582-A165-6B49-AD96-8E3A208C77B4}"/>
              </a:ext>
            </a:extLst>
          </p:cNvPr>
          <p:cNvGrpSpPr/>
          <p:nvPr userDrawn="1"/>
        </p:nvGrpSpPr>
        <p:grpSpPr>
          <a:xfrm>
            <a:off x="10634885" y="39355"/>
            <a:ext cx="1424150" cy="846317"/>
            <a:chOff x="337742" y="-15880"/>
            <a:chExt cx="2939887" cy="1747059"/>
          </a:xfrm>
        </p:grpSpPr>
        <p:pic>
          <p:nvPicPr>
            <p:cNvPr id="82" name="图片 81">
              <a:extLst>
                <a:ext uri="{FF2B5EF4-FFF2-40B4-BE49-F238E27FC236}">
                  <a16:creationId xmlns:a16="http://schemas.microsoft.com/office/drawing/2014/main" id="{16A7920D-C691-3445-AEE4-A54B96BE187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273845" y="233773"/>
              <a:ext cx="2003784" cy="1247753"/>
            </a:xfrm>
            <a:prstGeom prst="rect">
              <a:avLst/>
            </a:prstGeom>
          </p:spPr>
        </p:pic>
        <p:pic>
          <p:nvPicPr>
            <p:cNvPr id="83" name="图片 82">
              <a:extLst>
                <a:ext uri="{FF2B5EF4-FFF2-40B4-BE49-F238E27FC236}">
                  <a16:creationId xmlns:a16="http://schemas.microsoft.com/office/drawing/2014/main" id="{E5552463-6FD8-7941-A844-485201870250}"/>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65223"/>
            <a:stretch/>
          </p:blipFill>
          <p:spPr>
            <a:xfrm>
              <a:off x="337742" y="-15880"/>
              <a:ext cx="1080119" cy="1747059"/>
            </a:xfrm>
            <a:prstGeom prst="rect">
              <a:avLst/>
            </a:prstGeom>
          </p:spPr>
        </p:pic>
      </p:gr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00B050"/>
                </a:solidFill>
                <a:latin typeface="+mj-ea"/>
                <a:ea typeface="+mj-ea"/>
                <a:hlinkClick r:id="rId8">
                  <a:extLst>
                    <a:ext uri="{A12FA001-AC4F-418D-AE19-62706E023703}">
                      <ahyp:hlinkClr xmlns:ahyp="http://schemas.microsoft.com/office/drawing/2018/hyperlinkcolor" val="tx"/>
                    </a:ext>
                  </a:extLst>
                </a:hlinkClick>
              </a:rPr>
              <a:t>www.hiascend.com</a:t>
            </a:r>
            <a:endParaRPr lang="en-US" altLang="zh-CN" sz="1333" b="0" dirty="0">
              <a:solidFill>
                <a:srgbClr val="00B050"/>
              </a:solidFill>
              <a:latin typeface="+mj-ea"/>
              <a:ea typeface="+mj-ea"/>
            </a:endParaRPr>
          </a:p>
          <a:p>
            <a:pPr marL="0" indent="0" algn="ctr">
              <a:buFontTx/>
              <a:buNone/>
              <a:defRPr/>
            </a:pPr>
            <a:r>
              <a:rPr lang="en-US" altLang="zh-CN" sz="1333" b="0" dirty="0">
                <a:solidFill>
                  <a:srgbClr val="00B050"/>
                </a:solidFill>
                <a:latin typeface="+mj-ea"/>
                <a:ea typeface="+mj-ea"/>
                <a:hlinkClick r:id="rId9">
                  <a:extLst>
                    <a:ext uri="{A12FA001-AC4F-418D-AE19-62706E023703}">
                      <ahyp:hlinkClr xmlns:ahyp="http://schemas.microsoft.com/office/drawing/2018/hyperlinkcolor" val="tx"/>
                    </a:ext>
                  </a:extLst>
                </a:hlinkClick>
              </a:rPr>
              <a:t>www.mindspore.cn</a:t>
            </a:r>
            <a:endParaRPr lang="en-US" altLang="zh-CN" sz="1333" b="0" dirty="0">
              <a:solidFill>
                <a:srgbClr val="00B050"/>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grpSp>
        <p:nvGrpSpPr>
          <p:cNvPr id="9" name="组合 8">
            <a:extLst>
              <a:ext uri="{FF2B5EF4-FFF2-40B4-BE49-F238E27FC236}">
                <a16:creationId xmlns:a16="http://schemas.microsoft.com/office/drawing/2014/main" id="{F19572AF-0C73-174F-B4CB-045F182C9831}"/>
              </a:ext>
            </a:extLst>
          </p:cNvPr>
          <p:cNvGrpSpPr/>
          <p:nvPr userDrawn="1"/>
        </p:nvGrpSpPr>
        <p:grpSpPr>
          <a:xfrm>
            <a:off x="10634885" y="39355"/>
            <a:ext cx="1424150" cy="846317"/>
            <a:chOff x="337742" y="-15880"/>
            <a:chExt cx="2939887" cy="1747059"/>
          </a:xfrm>
        </p:grpSpPr>
        <p:pic>
          <p:nvPicPr>
            <p:cNvPr id="10" name="图片 9">
              <a:extLst>
                <a:ext uri="{FF2B5EF4-FFF2-40B4-BE49-F238E27FC236}">
                  <a16:creationId xmlns:a16="http://schemas.microsoft.com/office/drawing/2014/main" id="{64EFF29D-58A1-544A-B89F-591ECB0CFB4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73845" y="233773"/>
              <a:ext cx="2003784" cy="1247753"/>
            </a:xfrm>
            <a:prstGeom prst="rect">
              <a:avLst/>
            </a:prstGeom>
          </p:spPr>
        </p:pic>
        <p:pic>
          <p:nvPicPr>
            <p:cNvPr id="11" name="图片 10">
              <a:extLst>
                <a:ext uri="{FF2B5EF4-FFF2-40B4-BE49-F238E27FC236}">
                  <a16:creationId xmlns:a16="http://schemas.microsoft.com/office/drawing/2014/main" id="{B732CF5E-C5A0-024D-8384-FE90D80679FE}"/>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r="65223"/>
            <a:stretch/>
          </p:blipFill>
          <p:spPr>
            <a:xfrm>
              <a:off x="337742" y="-15880"/>
              <a:ext cx="1080119" cy="1747059"/>
            </a:xfrm>
            <a:prstGeom prst="rect">
              <a:avLst/>
            </a:prstGeom>
          </p:spPr>
        </p:pic>
      </p:gr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00B050"/>
                </a:solidFill>
                <a:latin typeface="+mj-ea"/>
                <a:ea typeface="+mj-ea"/>
                <a:hlinkClick r:id="rId5">
                  <a:extLst>
                    <a:ext uri="{A12FA001-AC4F-418D-AE19-62706E023703}">
                      <ahyp:hlinkClr xmlns:ahyp="http://schemas.microsoft.com/office/drawing/2018/hyperlinkcolor" val="tx"/>
                    </a:ext>
                  </a:extLst>
                </a:hlinkClick>
              </a:rPr>
              <a:t>www.hiascend.com</a:t>
            </a:r>
            <a:endParaRPr lang="en-US" altLang="zh-CN" sz="1333" b="0" dirty="0">
              <a:solidFill>
                <a:srgbClr val="00B050"/>
              </a:solidFill>
              <a:latin typeface="+mj-ea"/>
              <a:ea typeface="+mj-ea"/>
            </a:endParaRPr>
          </a:p>
          <a:p>
            <a:pPr marL="0" indent="0" algn="ctr">
              <a:buFontTx/>
              <a:buNone/>
              <a:defRPr/>
            </a:pPr>
            <a:r>
              <a:rPr lang="en-US" altLang="zh-CN" sz="1333" b="0" dirty="0">
                <a:solidFill>
                  <a:srgbClr val="00B050"/>
                </a:solidFill>
                <a:latin typeface="+mj-ea"/>
                <a:ea typeface="+mj-ea"/>
                <a:hlinkClick r:id="rId6">
                  <a:extLst>
                    <a:ext uri="{A12FA001-AC4F-418D-AE19-62706E023703}">
                      <ahyp:hlinkClr xmlns:ahyp="http://schemas.microsoft.com/office/drawing/2018/hyperlinkcolor" val="tx"/>
                    </a:ext>
                  </a:extLst>
                </a:hlinkClick>
              </a:rPr>
              <a:t>www.mindspore.cn</a:t>
            </a:r>
            <a:endParaRPr lang="en-US" altLang="zh-CN" sz="1333" b="0" dirty="0">
              <a:solidFill>
                <a:srgbClr val="00B050"/>
              </a:solidFill>
              <a:latin typeface="+mj-ea"/>
              <a:ea typeface="+mj-ea"/>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Ls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5" name="图片 4">
            <a:extLst>
              <a:ext uri="{FF2B5EF4-FFF2-40B4-BE49-F238E27FC236}">
                <a16:creationId xmlns:a16="http://schemas.microsoft.com/office/drawing/2014/main" id="{1034C7A4-196B-1344-8FEC-6A9D3DDFFB6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79913" y="211650"/>
            <a:ext cx="851206" cy="530044"/>
          </a:xfrm>
          <a:prstGeom prst="rect">
            <a:avLst/>
          </a:prstGeom>
        </p:spPr>
      </p:pic>
      <p:pic>
        <p:nvPicPr>
          <p:cNvPr id="3" name="图片 2">
            <a:extLst>
              <a:ext uri="{FF2B5EF4-FFF2-40B4-BE49-F238E27FC236}">
                <a16:creationId xmlns:a16="http://schemas.microsoft.com/office/drawing/2014/main" id="{1A749E81-E34F-554D-9E9B-FE0C7B7EAE92}"/>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t="1" r="65069" b="4882"/>
          <a:stretch/>
        </p:blipFill>
        <p:spPr>
          <a:xfrm>
            <a:off x="10740832" y="116632"/>
            <a:ext cx="470117" cy="720080"/>
          </a:xfrm>
          <a:prstGeom prst="rect">
            <a:avLst/>
          </a:prstGeom>
        </p:spPr>
      </p:pic>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92D050"/>
                </a:solidFill>
                <a:latin typeface="Microsoft YaHei" panose="020B0503020204020204" pitchFamily="34" charset="-122"/>
                <a:ea typeface="Microsoft YaHei" panose="020B0503020204020204" pitchFamily="34" charset="-122"/>
                <a:hlinkClick r:id="rId5">
                  <a:extLst>
                    <a:ext uri="{A12FA001-AC4F-418D-AE19-62706E023703}">
                      <ahyp:hlinkClr xmlns:ahyp="http://schemas.microsoft.com/office/drawing/2018/hyperlinkcolor" val="tx"/>
                    </a:ext>
                  </a:extLst>
                </a:hlinkClick>
              </a:rPr>
              <a:t>www.hiascend.com</a:t>
            </a:r>
            <a:endParaRPr lang="en-US" altLang="zh-CN" sz="1333" b="0" dirty="0">
              <a:solidFill>
                <a:srgbClr val="92D050"/>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rgbClr val="92D050"/>
                </a:solidFill>
                <a:latin typeface="Microsoft YaHei" panose="020B0503020204020204" pitchFamily="34" charset="-122"/>
                <a:ea typeface="Microsoft YaHei" panose="020B0503020204020204" pitchFamily="34" charset="-122"/>
                <a:hlinkClick r:id="rId6">
                  <a:extLst>
                    <a:ext uri="{A12FA001-AC4F-418D-AE19-62706E023703}">
                      <ahyp:hlinkClr xmlns:ahyp="http://schemas.microsoft.com/office/drawing/2018/hyperlinkcolor" val="tx"/>
                    </a:ext>
                  </a:extLst>
                </a:hlinkClick>
              </a:rPr>
              <a:t>www.mindspore.cn</a:t>
            </a:r>
            <a:endParaRPr lang="en-US" altLang="zh-CN" sz="1333" b="0" dirty="0">
              <a:solidFill>
                <a:srgbClr val="92D05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099574" y="306668"/>
            <a:ext cx="851206" cy="530044"/>
          </a:xfrm>
          <a:prstGeom prst="rect">
            <a:avLst/>
          </a:prstGeom>
        </p:spPr>
      </p:pic>
      <p:pic>
        <p:nvPicPr>
          <p:cNvPr id="3" name="图片 2">
            <a:extLst>
              <a:ext uri="{FF2B5EF4-FFF2-40B4-BE49-F238E27FC236}">
                <a16:creationId xmlns:a16="http://schemas.microsoft.com/office/drawing/2014/main" id="{606601AF-EBC0-424C-8965-AEF3973401F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497981" y="2723623"/>
            <a:ext cx="6480043" cy="3645024"/>
          </a:xfrm>
          <a:prstGeom prst="rect">
            <a:avLst/>
          </a:prstGeom>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00B050"/>
                </a:solidFill>
                <a:latin typeface="+mj-ea"/>
                <a:ea typeface="+mj-ea"/>
                <a:hlinkClick r:id="rId8">
                  <a:extLst>
                    <a:ext uri="{A12FA001-AC4F-418D-AE19-62706E023703}">
                      <ahyp:hlinkClr xmlns:ahyp="http://schemas.microsoft.com/office/drawing/2018/hyperlinkcolor" val="tx"/>
                    </a:ext>
                  </a:extLst>
                </a:hlinkClick>
              </a:rPr>
              <a:t>www.hiascend.com</a:t>
            </a:r>
            <a:endParaRPr lang="en-US" altLang="zh-CN" sz="1333" b="0" dirty="0">
              <a:solidFill>
                <a:srgbClr val="00B050"/>
              </a:solidFill>
              <a:latin typeface="+mj-ea"/>
              <a:ea typeface="+mj-ea"/>
            </a:endParaRPr>
          </a:p>
          <a:p>
            <a:pPr marL="0" indent="0" algn="ctr">
              <a:buFontTx/>
              <a:buNone/>
              <a:defRPr/>
            </a:pPr>
            <a:r>
              <a:rPr lang="en-US" altLang="zh-CN" sz="1333" b="0" dirty="0">
                <a:solidFill>
                  <a:srgbClr val="00B050"/>
                </a:solidFill>
                <a:latin typeface="+mj-ea"/>
                <a:ea typeface="+mj-ea"/>
                <a:hlinkClick r:id="rId9">
                  <a:extLst>
                    <a:ext uri="{A12FA001-AC4F-418D-AE19-62706E023703}">
                      <ahyp:hlinkClr xmlns:ahyp="http://schemas.microsoft.com/office/drawing/2018/hyperlinkcolor" val="tx"/>
                    </a:ext>
                  </a:extLst>
                </a:hlinkClick>
              </a:rPr>
              <a:t>www.mindspore.cn</a:t>
            </a:r>
            <a:endParaRPr lang="en-US" altLang="zh-CN" sz="1333" b="0" dirty="0">
              <a:solidFill>
                <a:srgbClr val="00B050"/>
              </a:solidFill>
              <a:latin typeface="+mj-ea"/>
              <a:ea typeface="+mj-ea"/>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p:transition advClick="0" advTm="8000">
    <p:fade thruBlk="1"/>
  </p:transition>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5733" y="2060848"/>
            <a:ext cx="7418962" cy="2207832"/>
          </a:xfrm>
          <a:solidFill>
            <a:srgbClr val="FFFFFF">
              <a:alpha val="50196"/>
            </a:srgbClr>
          </a:solidFill>
        </p:spPr>
        <p:txBody>
          <a:bodyPr>
            <a:normAutofit fontScale="90000"/>
          </a:bodyPr>
          <a:lstStyle/>
          <a:p>
            <a:pPr algn="dist">
              <a:lnSpc>
                <a:spcPct val="100000"/>
              </a:lnSpc>
            </a:pPr>
            <a:r>
              <a:rPr lang="en-US" altLang="zh-CN" sz="12000" dirty="0">
                <a:solidFill>
                  <a:schemeClr val="tx1"/>
                </a:solidFill>
              </a:rPr>
              <a:t>AI</a:t>
            </a:r>
            <a:r>
              <a:rPr lang="zh-CN" altLang="en-US" sz="12000" dirty="0">
                <a:solidFill>
                  <a:schemeClr val="tx1"/>
                </a:solidFill>
              </a:rPr>
              <a:t>框架基础</a:t>
            </a: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1"/>
          </p:nvPr>
        </p:nvSpPr>
        <p:spPr>
          <a:xfrm>
            <a:off x="1561877" y="4641774"/>
            <a:ext cx="5954987" cy="768086"/>
          </a:xfrm>
        </p:spPr>
        <p:txBody>
          <a:bodyPr anchor="ctr"/>
          <a:lstStyle/>
          <a:p>
            <a:pPr>
              <a:lnSpc>
                <a:spcPct val="100000"/>
              </a:lnSpc>
            </a:pPr>
            <a:r>
              <a:rPr lang="en-US" altLang="zh-CN" sz="4400" b="1" dirty="0">
                <a:solidFill>
                  <a:schemeClr val="tx1"/>
                </a:solidFill>
              </a:rPr>
              <a:t>ZOMI</a:t>
            </a:r>
            <a:r>
              <a:rPr lang="zh-CN" altLang="en-US" sz="4400" b="1" dirty="0">
                <a:solidFill>
                  <a:schemeClr val="tx1"/>
                </a:solidFill>
              </a:rPr>
              <a:t> 酱</a:t>
            </a: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184" y="4698538"/>
            <a:ext cx="720081" cy="720081"/>
          </a:xfrm>
          <a:prstGeom prst="ellipse">
            <a:avLst/>
          </a:prstGeom>
          <a:ln w="57150" cap="rnd">
            <a:noFill/>
            <a:prstDash val="sysDot"/>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73046949"/>
      </p:ext>
    </p:extLst>
  </p:cSld>
  <p:clrMapOvr>
    <a:masterClrMapping/>
  </p:clrMapOvr>
  <p:transition advClick="0" advTm="8000">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64310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zh-CN" altLang="en-US" dirty="0">
                <a:latin typeface="+mj-ea"/>
                <a:sym typeface="Huawei Sans" panose="020C0503030203020204" pitchFamily="34" charset="0"/>
              </a:rPr>
              <a:t>关于本内容</a:t>
            </a:r>
            <a:endParaRPr kumimoji="1" lang="zh-CN" altLang="en-US" dirty="0"/>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616645" y="1423544"/>
            <a:ext cx="10963473"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zh-CN" altLang="en-US" sz="2400" b="1" dirty="0">
                <a:solidFill>
                  <a:srgbClr val="34393C"/>
                </a:solidFill>
              </a:rPr>
              <a:t>内容背景</a:t>
            </a:r>
            <a:endParaRPr lang="en-US" altLang="zh-CN" sz="2400" b="1" dirty="0">
              <a:solidFill>
                <a:srgbClr val="34393C"/>
              </a:solidFill>
            </a:endParaRPr>
          </a:p>
          <a:p>
            <a:pPr marL="694190" lvl="1" indent="-457200">
              <a:buFont typeface="Arial" panose="020B0604020202020204" pitchFamily="34" charset="0"/>
              <a:buChar char="•"/>
            </a:pPr>
            <a:r>
              <a:rPr lang="en-US" altLang="zh-CN" sz="2000" dirty="0">
                <a:solidFill>
                  <a:srgbClr val="384056"/>
                </a:solidFill>
              </a:rPr>
              <a:t>AI</a:t>
            </a:r>
            <a:r>
              <a:rPr lang="zh-CN" altLang="en-US" sz="2000" dirty="0">
                <a:solidFill>
                  <a:srgbClr val="384056"/>
                </a:solidFill>
              </a:rPr>
              <a:t>框架的基础介绍</a:t>
            </a:r>
          </a:p>
          <a:p>
            <a:pPr marL="457200" indent="-457200">
              <a:buFont typeface="+mj-lt"/>
              <a:buAutoNum type="arabicPeriod"/>
            </a:pPr>
            <a:r>
              <a:rPr lang="zh-CN" altLang="en-US" sz="2400" b="1" dirty="0">
                <a:solidFill>
                  <a:srgbClr val="34393C"/>
                </a:solidFill>
              </a:rPr>
              <a:t>具体内容</a:t>
            </a:r>
          </a:p>
          <a:p>
            <a:pPr lvl="1"/>
            <a:r>
              <a:rPr lang="en-US" altLang="zh-CN" sz="2000" dirty="0">
                <a:solidFill>
                  <a:srgbClr val="384056"/>
                </a:solidFill>
              </a:rPr>
              <a:t>AI</a:t>
            </a:r>
            <a:r>
              <a:rPr lang="zh-CN" altLang="en-US" sz="2000" dirty="0">
                <a:solidFill>
                  <a:srgbClr val="384056"/>
                </a:solidFill>
              </a:rPr>
              <a:t>框架作用：深度学习基础 </a:t>
            </a:r>
            <a:r>
              <a:rPr lang="en-US" altLang="zh-CN" sz="2000" dirty="0">
                <a:solidFill>
                  <a:srgbClr val="384056"/>
                </a:solidFill>
              </a:rPr>
              <a:t>–</a:t>
            </a:r>
            <a:r>
              <a:rPr lang="zh-CN" altLang="en-US" sz="2000" dirty="0">
                <a:solidFill>
                  <a:srgbClr val="384056"/>
                </a:solidFill>
              </a:rPr>
              <a:t> </a:t>
            </a:r>
            <a:r>
              <a:rPr lang="en-US" altLang="zh-CN" sz="2000" dirty="0">
                <a:solidFill>
                  <a:srgbClr val="384056"/>
                </a:solidFill>
              </a:rPr>
              <a:t>AI</a:t>
            </a:r>
            <a:r>
              <a:rPr lang="zh-CN" altLang="en-US" sz="2000" dirty="0">
                <a:solidFill>
                  <a:srgbClr val="384056"/>
                </a:solidFill>
              </a:rPr>
              <a:t>框架的作用 </a:t>
            </a:r>
            <a:r>
              <a:rPr lang="en-US" altLang="zh-CN" sz="2000" dirty="0">
                <a:solidFill>
                  <a:srgbClr val="384056"/>
                </a:solidFill>
              </a:rPr>
              <a:t>-</a:t>
            </a:r>
            <a:r>
              <a:rPr lang="zh-CN" altLang="en-US" sz="2000" dirty="0">
                <a:solidFill>
                  <a:srgbClr val="384056"/>
                </a:solidFill>
              </a:rPr>
              <a:t>  </a:t>
            </a:r>
            <a:r>
              <a:rPr lang="en-US" altLang="zh-CN" sz="2000" dirty="0">
                <a:solidFill>
                  <a:srgbClr val="384056"/>
                </a:solidFill>
              </a:rPr>
              <a:t>AI</a:t>
            </a:r>
            <a:r>
              <a:rPr lang="zh-CN" altLang="en-US" sz="2000" dirty="0">
                <a:solidFill>
                  <a:srgbClr val="384056"/>
                </a:solidFill>
              </a:rPr>
              <a:t>框架的目的</a:t>
            </a:r>
            <a:endParaRPr lang="en-US" altLang="zh-CN" sz="2000" dirty="0">
              <a:solidFill>
                <a:srgbClr val="384056"/>
              </a:solidFill>
            </a:endParaRPr>
          </a:p>
          <a:p>
            <a:pPr lvl="1"/>
            <a:r>
              <a:rPr lang="en-US" altLang="zh-CN" sz="2000" dirty="0">
                <a:solidFill>
                  <a:srgbClr val="384056"/>
                </a:solidFill>
              </a:rPr>
              <a:t>AI</a:t>
            </a:r>
            <a:r>
              <a:rPr lang="zh-CN" altLang="en-US" sz="2000" dirty="0">
                <a:solidFill>
                  <a:srgbClr val="384056"/>
                </a:solidFill>
              </a:rPr>
              <a:t>框架之争：第一代框架 </a:t>
            </a:r>
            <a:r>
              <a:rPr lang="en-US" altLang="zh-CN" sz="2000" dirty="0">
                <a:solidFill>
                  <a:srgbClr val="384056"/>
                </a:solidFill>
              </a:rPr>
              <a:t>–</a:t>
            </a:r>
            <a:r>
              <a:rPr lang="zh-CN" altLang="en-US" sz="2000" dirty="0">
                <a:solidFill>
                  <a:srgbClr val="384056"/>
                </a:solidFill>
              </a:rPr>
              <a:t> 第二代框架 </a:t>
            </a:r>
            <a:r>
              <a:rPr lang="en-US" altLang="zh-CN" sz="2000" dirty="0">
                <a:solidFill>
                  <a:srgbClr val="384056"/>
                </a:solidFill>
              </a:rPr>
              <a:t>–</a:t>
            </a:r>
            <a:r>
              <a:rPr lang="zh-CN" altLang="en-US" sz="2000" dirty="0">
                <a:solidFill>
                  <a:srgbClr val="384056"/>
                </a:solidFill>
              </a:rPr>
              <a:t> 第三代框架</a:t>
            </a:r>
            <a:endParaRPr lang="en-US" altLang="zh-CN" sz="2000" dirty="0">
              <a:solidFill>
                <a:srgbClr val="384056"/>
              </a:solidFill>
            </a:endParaRPr>
          </a:p>
          <a:p>
            <a:pPr lvl="1"/>
            <a:r>
              <a:rPr lang="zh-CN" altLang="en-US" sz="2000" dirty="0">
                <a:solidFill>
                  <a:srgbClr val="384056"/>
                </a:solidFill>
              </a:rPr>
              <a:t>编程范式：声明式编程 </a:t>
            </a:r>
            <a:r>
              <a:rPr lang="en-US" altLang="zh-CN" sz="2000" dirty="0">
                <a:solidFill>
                  <a:srgbClr val="384056"/>
                </a:solidFill>
              </a:rPr>
              <a:t>-</a:t>
            </a:r>
            <a:r>
              <a:rPr lang="zh-CN" altLang="en-US" sz="2000" dirty="0">
                <a:solidFill>
                  <a:srgbClr val="384056"/>
                </a:solidFill>
              </a:rPr>
              <a:t> 命令式编程</a:t>
            </a:r>
          </a:p>
        </p:txBody>
      </p:sp>
    </p:spTree>
    <p:extLst>
      <p:ext uri="{BB962C8B-B14F-4D97-AF65-F5344CB8AC3E}">
        <p14:creationId xmlns:p14="http://schemas.microsoft.com/office/powerpoint/2010/main" val="4290387614"/>
      </p:ext>
    </p:extLst>
  </p:cSld>
  <p:clrMapOvr>
    <a:masterClrMapping/>
  </p:clrMapOvr>
  <p:transition advClick="0" advTm="8000">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2D6137EB-F023-EF48-BB4E-6D27BB5BB347}"/>
              </a:ext>
            </a:extLst>
          </p:cNvPr>
          <p:cNvSpPr>
            <a:spLocks noGrp="1"/>
          </p:cNvSpPr>
          <p:nvPr>
            <p:ph type="title"/>
          </p:nvPr>
        </p:nvSpPr>
        <p:spPr>
          <a:xfrm>
            <a:off x="623636" y="607562"/>
            <a:ext cx="10963473" cy="589190"/>
          </a:xfrm>
        </p:spPr>
        <p:txBody>
          <a:bodyPr/>
          <a:lstStyle/>
          <a:p>
            <a:r>
              <a:rPr lang="zh-CN" altLang="en-US" dirty="0">
                <a:latin typeface="+mj-ea"/>
                <a:sym typeface="Huawei Sans" panose="020C0503030203020204" pitchFamily="34" charset="0"/>
              </a:rPr>
              <a:t>学习</a:t>
            </a:r>
            <a:r>
              <a:rPr lang="zh-CN" altLang="en-US" dirty="0">
                <a:latin typeface="+mj-ea"/>
                <a:cs typeface="Arial" panose="020B0604020202020204" pitchFamily="34" charset="0"/>
                <a:sym typeface="Huawei Sans" panose="020C0503030203020204" pitchFamily="34" charset="0"/>
              </a:rPr>
              <a:t>目标</a:t>
            </a:r>
            <a:endParaRPr lang="zh-CN" altLang="en-US" dirty="0">
              <a:latin typeface="+mj-ea"/>
            </a:endParaRPr>
          </a:p>
        </p:txBody>
      </p:sp>
      <p:sp>
        <p:nvSpPr>
          <p:cNvPr id="13" name="内容占位符 2">
            <a:extLst>
              <a:ext uri="{FF2B5EF4-FFF2-40B4-BE49-F238E27FC236}">
                <a16:creationId xmlns:a16="http://schemas.microsoft.com/office/drawing/2014/main" id="{BB9F16C1-DCF7-8F4F-B261-A76B7394DF23}"/>
              </a:ext>
            </a:extLst>
          </p:cNvPr>
          <p:cNvSpPr>
            <a:spLocks noGrp="1"/>
          </p:cNvSpPr>
          <p:nvPr>
            <p:ph sz="half" idx="1"/>
          </p:nvPr>
        </p:nvSpPr>
        <p:spPr>
          <a:xfrm>
            <a:off x="623636" y="1495552"/>
            <a:ext cx="10963473" cy="4525736"/>
          </a:xfrm>
        </p:spPr>
        <p:txBody>
          <a:bodyPr/>
          <a:lstStyle/>
          <a:p>
            <a:pPr marL="0" indent="0">
              <a:buNone/>
            </a:pPr>
            <a:r>
              <a:rPr lang="zh-CN" altLang="en-US" sz="2400" b="1" dirty="0">
                <a:solidFill>
                  <a:srgbClr val="34393C"/>
                </a:solidFill>
              </a:rPr>
              <a:t>了解完本内容后，您将能够：</a:t>
            </a:r>
            <a:endParaRPr lang="en-US" altLang="zh-CN" sz="2400" b="1" dirty="0">
              <a:solidFill>
                <a:srgbClr val="34393C"/>
              </a:solidFill>
            </a:endParaRPr>
          </a:p>
          <a:p>
            <a:pPr marL="457200" indent="-457200">
              <a:buFont typeface="+mj-lt"/>
              <a:buAutoNum type="arabicPeriod"/>
            </a:pPr>
            <a:r>
              <a:rPr lang="zh-CN" altLang="en-US" sz="2000" dirty="0">
                <a:solidFill>
                  <a:srgbClr val="34393C"/>
                </a:solidFill>
              </a:rPr>
              <a:t>了解友商质疑我们自己捣鼓</a:t>
            </a:r>
            <a:r>
              <a:rPr lang="en-US" altLang="zh-CN" sz="2000" dirty="0">
                <a:solidFill>
                  <a:srgbClr val="34393C"/>
                </a:solidFill>
              </a:rPr>
              <a:t>AI</a:t>
            </a:r>
            <a:r>
              <a:rPr lang="zh-CN" altLang="en-US" sz="2000" dirty="0">
                <a:solidFill>
                  <a:srgbClr val="34393C"/>
                </a:solidFill>
              </a:rPr>
              <a:t>框架的意义和</a:t>
            </a:r>
            <a:r>
              <a:rPr lang="en-US" altLang="zh-CN" sz="2000" dirty="0">
                <a:solidFill>
                  <a:srgbClr val="34393C"/>
                </a:solidFill>
              </a:rPr>
              <a:t>AI</a:t>
            </a:r>
            <a:r>
              <a:rPr lang="zh-CN" altLang="en-US" sz="2000" dirty="0">
                <a:solidFill>
                  <a:srgbClr val="34393C"/>
                </a:solidFill>
              </a:rPr>
              <a:t>框架具体作用</a:t>
            </a:r>
          </a:p>
          <a:p>
            <a:pPr marL="457200" indent="-457200">
              <a:buFont typeface="+mj-lt"/>
              <a:buAutoNum type="arabicPeriod"/>
            </a:pPr>
            <a:r>
              <a:rPr lang="zh-CN" altLang="en-US" sz="2000" dirty="0">
                <a:solidFill>
                  <a:srgbClr val="34393C"/>
                </a:solidFill>
              </a:rPr>
              <a:t>了解到</a:t>
            </a:r>
            <a:r>
              <a:rPr lang="en-US" altLang="zh-CN" sz="2000" dirty="0">
                <a:solidFill>
                  <a:srgbClr val="34393C"/>
                </a:solidFill>
              </a:rPr>
              <a:t>AI</a:t>
            </a:r>
            <a:r>
              <a:rPr lang="zh-CN" altLang="en-US" sz="2000" dirty="0">
                <a:solidFill>
                  <a:srgbClr val="34393C"/>
                </a:solidFill>
              </a:rPr>
              <a:t>框架框架的发展历史和技术带给行业的</a:t>
            </a:r>
            <a:r>
              <a:rPr lang="en-US" altLang="zh-CN" sz="2000" dirty="0">
                <a:solidFill>
                  <a:srgbClr val="34393C"/>
                </a:solidFill>
              </a:rPr>
              <a:t>AI</a:t>
            </a:r>
            <a:r>
              <a:rPr lang="zh-CN" altLang="en-US" sz="2000" dirty="0">
                <a:solidFill>
                  <a:srgbClr val="34393C"/>
                </a:solidFill>
              </a:rPr>
              <a:t>快乐</a:t>
            </a:r>
            <a:endParaRPr lang="en-US" altLang="zh-CN" sz="2000" dirty="0">
              <a:solidFill>
                <a:srgbClr val="34393C"/>
              </a:solidFill>
            </a:endParaRPr>
          </a:p>
          <a:p>
            <a:pPr marL="457200" indent="-457200">
              <a:buFont typeface="+mj-lt"/>
              <a:buAutoNum type="arabicPeriod"/>
            </a:pPr>
            <a:r>
              <a:rPr lang="zh-CN" altLang="en-US" sz="2000" dirty="0">
                <a:solidFill>
                  <a:srgbClr val="34393C"/>
                </a:solidFill>
              </a:rPr>
              <a:t>了解了程序员天天为之吵架的编程范式</a:t>
            </a:r>
            <a:endParaRPr lang="en-US" altLang="zh-CN" sz="2000" dirty="0">
              <a:solidFill>
                <a:srgbClr val="34393C"/>
              </a:solidFill>
            </a:endParaRPr>
          </a:p>
        </p:txBody>
      </p:sp>
    </p:spTree>
    <p:extLst>
      <p:ext uri="{BB962C8B-B14F-4D97-AF65-F5344CB8AC3E}">
        <p14:creationId xmlns:p14="http://schemas.microsoft.com/office/powerpoint/2010/main" val="2740864047"/>
      </p:ext>
    </p:extLst>
  </p:cSld>
  <p:clrMapOvr>
    <a:masterClrMapping/>
  </p:clrMapOvr>
  <p:transition advClick="0" advTm="8000">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p:transition advClick="0" advTm="8000">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14388</TotalTime>
  <Words>115</Words>
  <Application>Microsoft Macintosh PowerPoint</Application>
  <PresentationFormat>自定义</PresentationFormat>
  <Paragraphs>16</Paragraphs>
  <Slides>4</Slides>
  <Notes>1</Notes>
  <HiddenSlides>0</HiddenSlides>
  <MMClips>0</MMClips>
  <ScaleCrop>false</ScaleCrop>
  <HeadingPairs>
    <vt:vector size="6" baseType="variant">
      <vt:variant>
        <vt:lpstr>已用的字体</vt:lpstr>
      </vt:variant>
      <vt:variant>
        <vt:i4>10</vt:i4>
      </vt:variant>
      <vt:variant>
        <vt:lpstr>主题</vt:lpstr>
      </vt:variant>
      <vt:variant>
        <vt:i4>6</vt:i4>
      </vt:variant>
      <vt:variant>
        <vt:lpstr>幻灯片标题</vt:lpstr>
      </vt:variant>
      <vt:variant>
        <vt:i4>4</vt:i4>
      </vt:variant>
    </vt:vector>
  </HeadingPairs>
  <TitlesOfParts>
    <vt:vector size="20" baseType="lpstr">
      <vt:lpstr>黑体</vt:lpstr>
      <vt:lpstr>华文细黑</vt:lpstr>
      <vt:lpstr>微软雅黑</vt:lpstr>
      <vt:lpstr>微软雅黑</vt:lpstr>
      <vt:lpstr>FrutigerNext LT Bold</vt:lpstr>
      <vt:lpstr>FrutigerNext LT Light</vt:lpstr>
      <vt:lpstr>FrutigerNext LT Medium</vt:lpstr>
      <vt:lpstr>Arial</vt:lpstr>
      <vt:lpstr>Calibri</vt:lpstr>
      <vt:lpstr>Wingdings</vt:lpstr>
      <vt:lpstr>Title1</vt:lpstr>
      <vt:lpstr>Title2</vt:lpstr>
      <vt:lpstr>content01</vt:lpstr>
      <vt:lpstr>Content02</vt:lpstr>
      <vt:lpstr>code01</vt:lpstr>
      <vt:lpstr>Thankyou</vt:lpstr>
      <vt:lpstr>AI框架基础</vt:lpstr>
      <vt:lpstr>PowerPoint 演示文稿</vt:lpstr>
      <vt:lpstr>学习目标</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1134</cp:revision>
  <dcterms:created xsi:type="dcterms:W3CDTF">2015-01-14T10:38:57Z</dcterms:created>
  <dcterms:modified xsi:type="dcterms:W3CDTF">2022-09-23T03:05:14Z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