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5"/>
  </p:notesMasterIdLst>
  <p:handoutMasterIdLst>
    <p:handoutMasterId r:id="rId16"/>
  </p:handoutMasterIdLst>
  <p:sldIdLst>
    <p:sldId id="1779" r:id="rId7"/>
    <p:sldId id="1829" r:id="rId8"/>
    <p:sldId id="1818" r:id="rId9"/>
    <p:sldId id="1819" r:id="rId10"/>
    <p:sldId id="1808" r:id="rId11"/>
    <p:sldId id="1809" r:id="rId12"/>
    <p:sldId id="1831" r:id="rId13"/>
    <p:sldId id="680" r:id="rId14"/>
  </p:sldIdLst>
  <p:sldSz cx="12196763" cy="6858000"/>
  <p:notesSz cx="6805613" cy="9939338"/>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6154" autoAdjust="0"/>
  </p:normalViewPr>
  <p:slideViewPr>
    <p:cSldViewPr showGuides="1">
      <p:cViewPr varScale="1">
        <p:scale>
          <a:sx n="117" d="100"/>
          <a:sy n="117" d="100"/>
        </p:scale>
        <p:origin x="520" y="184"/>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2023/2/11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8</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8</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12434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8729745" cy="953563"/>
          </a:xfrm>
          <a:noFill/>
        </p:spPr>
        <p:txBody>
          <a:bodyPr anchor="ctr">
            <a:noAutofit/>
          </a:bodyPr>
          <a:lstStyle/>
          <a:p>
            <a:r>
              <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推理引擎</a:t>
            </a:r>
            <a:r>
              <a:rPr lang="en-US" altLang="zh-CN"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a:t>
            </a:r>
            <a:r>
              <a:rPr lang="zh-CN" altLang="en-US"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a:t>
            </a:r>
            <a:r>
              <a:rPr lang="en-US" altLang="zh-CN" sz="40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Kernel</a:t>
            </a:r>
            <a:r>
              <a:rPr lang="zh-CN" altLang="en-US" sz="400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rPr>
              <a:t> 优化</a:t>
            </a:r>
            <a:endParaRPr lang="zh-CN" altLang="en-US" sz="6600" dirty="0">
              <a:solidFill>
                <a:schemeClr val="bg1"/>
              </a:solidFill>
              <a:latin typeface="Futura Medium" panose="020B0602020204020303" pitchFamily="34" charset="-79"/>
              <a:ea typeface="Microsoft YaHei" panose="020B0503020204020204" pitchFamily="34" charset="-122"/>
              <a:cs typeface="Futura Medium" panose="020B0602020204020303" pitchFamily="34" charset="-79"/>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5472608"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基本介绍</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940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Tree>
    <p:extLst>
      <p:ext uri="{BB962C8B-B14F-4D97-AF65-F5344CB8AC3E}">
        <p14:creationId xmlns:p14="http://schemas.microsoft.com/office/powerpoint/2010/main" val="280123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C7523B-709E-5F45-AD32-28D74F8A6B31}"/>
              </a:ext>
            </a:extLst>
          </p:cNvPr>
          <p:cNvSpPr>
            <a:spLocks noGrp="1"/>
          </p:cNvSpPr>
          <p:nvPr>
            <p:ph type="title"/>
          </p:nvPr>
        </p:nvSpPr>
        <p:spPr/>
        <p:txBody>
          <a:bodyPr/>
          <a:lstStyle/>
          <a:p>
            <a:r>
              <a:rPr lang="zh-CN" altLang="en-US" dirty="0"/>
              <a:t>推理引擎架构</a:t>
            </a:r>
          </a:p>
        </p:txBody>
      </p:sp>
      <p:pic>
        <p:nvPicPr>
          <p:cNvPr id="3" name="图片 2">
            <a:extLst>
              <a:ext uri="{FF2B5EF4-FFF2-40B4-BE49-F238E27FC236}">
                <a16:creationId xmlns:a16="http://schemas.microsoft.com/office/drawing/2014/main" id="{2469B020-84D1-6043-B0F6-B28693D545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16499" y="1124744"/>
            <a:ext cx="5961801" cy="5053686"/>
          </a:xfrm>
          <a:prstGeom prst="rect">
            <a:avLst/>
          </a:prstGeom>
        </p:spPr>
      </p:pic>
      <p:sp>
        <p:nvSpPr>
          <p:cNvPr id="7" name="矩形 6">
            <a:extLst>
              <a:ext uri="{FF2B5EF4-FFF2-40B4-BE49-F238E27FC236}">
                <a16:creationId xmlns:a16="http://schemas.microsoft.com/office/drawing/2014/main" id="{9702D777-5A22-9943-8A81-CFC7D920B5C0}"/>
              </a:ext>
            </a:extLst>
          </p:cNvPr>
          <p:cNvSpPr/>
          <p:nvPr/>
        </p:nvSpPr>
        <p:spPr bwMode="auto">
          <a:xfrm>
            <a:off x="3448948" y="4293096"/>
            <a:ext cx="6029352" cy="1286955"/>
          </a:xfrm>
          <a:prstGeom prst="rect">
            <a:avLst/>
          </a:prstGeom>
          <a:noFill/>
          <a:ln w="3810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8" name="左大括号 7">
            <a:extLst>
              <a:ext uri="{FF2B5EF4-FFF2-40B4-BE49-F238E27FC236}">
                <a16:creationId xmlns:a16="http://schemas.microsoft.com/office/drawing/2014/main" id="{547243BB-1E03-D34C-98CD-7CEB47FC08C3}"/>
              </a:ext>
            </a:extLst>
          </p:cNvPr>
          <p:cNvSpPr/>
          <p:nvPr/>
        </p:nvSpPr>
        <p:spPr bwMode="auto">
          <a:xfrm>
            <a:off x="2858021" y="4293096"/>
            <a:ext cx="360040" cy="1286955"/>
          </a:xfrm>
          <a:prstGeom prst="leftBrace">
            <a:avLst/>
          </a:prstGeom>
          <a:noFill/>
          <a:ln w="381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1" i="0" u="none" strike="noStrike" cap="none" normalizeH="0" baseline="0">
              <a:ln>
                <a:noFill/>
              </a:ln>
              <a:solidFill>
                <a:schemeClr val="tx1"/>
              </a:solidFill>
              <a:effectLst/>
              <a:latin typeface="Arial" charset="0"/>
              <a:ea typeface="SimSun" pitchFamily="2" charset="-122"/>
            </a:endParaRPr>
          </a:p>
        </p:txBody>
      </p:sp>
      <p:sp>
        <p:nvSpPr>
          <p:cNvPr id="9" name="矩形 8">
            <a:extLst>
              <a:ext uri="{FF2B5EF4-FFF2-40B4-BE49-F238E27FC236}">
                <a16:creationId xmlns:a16="http://schemas.microsoft.com/office/drawing/2014/main" id="{5500800E-7F4B-F740-9020-618085102353}"/>
              </a:ext>
            </a:extLst>
          </p:cNvPr>
          <p:cNvSpPr/>
          <p:nvPr/>
        </p:nvSpPr>
        <p:spPr>
          <a:xfrm>
            <a:off x="1172890" y="4077072"/>
            <a:ext cx="1569660" cy="1705467"/>
          </a:xfrm>
          <a:prstGeom prst="rect">
            <a:avLst/>
          </a:prstGeom>
        </p:spPr>
        <p:txBody>
          <a:bodyPr wrap="none">
            <a:spAutoFit/>
          </a:bodyPr>
          <a:lstStyle/>
          <a:p>
            <a:pPr>
              <a:lnSpc>
                <a:spcPct val="150000"/>
              </a:lnSpc>
            </a:pPr>
            <a:r>
              <a:rPr lang="zh-CN" altLang="en-US" dirty="0">
                <a:solidFill>
                  <a:srgbClr val="374154"/>
                </a:solidFill>
                <a:latin typeface="Gill Sans MT" panose="020B0502020104020203" pitchFamily="34" charset="0"/>
                <a:ea typeface="Microsoft YaHei" panose="020B0503020204020204" pitchFamily="34" charset="-122"/>
              </a:rPr>
              <a:t>高性能算子层</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算子优化</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算子执行</a:t>
            </a:r>
            <a:endParaRPr lang="en-US" altLang="zh-CN" dirty="0">
              <a:solidFill>
                <a:srgbClr val="374154"/>
              </a:solidFill>
              <a:latin typeface="Gill Sans MT" panose="020B0502020104020203" pitchFamily="34" charset="0"/>
              <a:ea typeface="Microsoft YaHei" panose="020B0503020204020204" pitchFamily="34" charset="-122"/>
            </a:endParaRPr>
          </a:p>
          <a:p>
            <a:pPr marL="342900" indent="-342900">
              <a:lnSpc>
                <a:spcPct val="150000"/>
              </a:lnSpc>
              <a:buFont typeface="Arial" panose="020B0604020202020204" pitchFamily="34" charset="0"/>
              <a:buChar char="•"/>
            </a:pPr>
            <a:r>
              <a:rPr lang="zh-CN" altLang="en-US" dirty="0">
                <a:solidFill>
                  <a:srgbClr val="374154"/>
                </a:solidFill>
                <a:latin typeface="Gill Sans MT" panose="020B0502020104020203" pitchFamily="34" charset="0"/>
                <a:ea typeface="Microsoft YaHei" panose="020B0503020204020204" pitchFamily="34" charset="-122"/>
              </a:rPr>
              <a:t>算子调度</a:t>
            </a:r>
          </a:p>
        </p:txBody>
      </p:sp>
    </p:spTree>
    <p:extLst>
      <p:ext uri="{BB962C8B-B14F-4D97-AF65-F5344CB8AC3E}">
        <p14:creationId xmlns:p14="http://schemas.microsoft.com/office/powerpoint/2010/main" val="301396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CF0D61-01DC-A748-85FD-57E602300C09}"/>
              </a:ext>
            </a:extLst>
          </p:cNvPr>
          <p:cNvSpPr>
            <a:spLocks noGrp="1"/>
          </p:cNvSpPr>
          <p:nvPr>
            <p:ph type="title"/>
          </p:nvPr>
        </p:nvSpPr>
        <p:spPr/>
        <p:txBody>
          <a:bodyPr/>
          <a:lstStyle/>
          <a:p>
            <a:r>
              <a:rPr lang="zh-CN" altLang="en-US" dirty="0"/>
              <a:t>推理流程</a:t>
            </a:r>
          </a:p>
        </p:txBody>
      </p:sp>
      <p:pic>
        <p:nvPicPr>
          <p:cNvPr id="9" name="图片 8">
            <a:extLst>
              <a:ext uri="{FF2B5EF4-FFF2-40B4-BE49-F238E27FC236}">
                <a16:creationId xmlns:a16="http://schemas.microsoft.com/office/drawing/2014/main" id="{2D16B74B-5DF2-C440-8FF5-CF8AC7BD95F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7597" y="1700808"/>
            <a:ext cx="11081568" cy="4361894"/>
          </a:xfrm>
          <a:prstGeom prst="rect">
            <a:avLst/>
          </a:prstGeom>
        </p:spPr>
      </p:pic>
    </p:spTree>
    <p:extLst>
      <p:ext uri="{BB962C8B-B14F-4D97-AF65-F5344CB8AC3E}">
        <p14:creationId xmlns:p14="http://schemas.microsoft.com/office/powerpoint/2010/main" val="1131889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1B07AB-8AC0-2C42-9CD8-3B19C2CD10B1}"/>
              </a:ext>
            </a:extLst>
          </p:cNvPr>
          <p:cNvSpPr>
            <a:spLocks noGrp="1"/>
          </p:cNvSpPr>
          <p:nvPr>
            <p:ph type="title"/>
          </p:nvPr>
        </p:nvSpPr>
        <p:spPr/>
        <p:txBody>
          <a:bodyPr/>
          <a:lstStyle/>
          <a:p>
            <a:r>
              <a:rPr lang="zh-CN" altLang="en-US" dirty="0"/>
              <a:t>开发推理程序</a:t>
            </a:r>
          </a:p>
        </p:txBody>
      </p:sp>
      <p:pic>
        <p:nvPicPr>
          <p:cNvPr id="7" name="图片 6">
            <a:extLst>
              <a:ext uri="{FF2B5EF4-FFF2-40B4-BE49-F238E27FC236}">
                <a16:creationId xmlns:a16="http://schemas.microsoft.com/office/drawing/2014/main" id="{23078A01-FF3C-A947-A100-7F077DBBD4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2946" y="1686228"/>
            <a:ext cx="10490870" cy="4459390"/>
          </a:xfrm>
          <a:prstGeom prst="rect">
            <a:avLst/>
          </a:prstGeom>
        </p:spPr>
      </p:pic>
    </p:spTree>
    <p:extLst>
      <p:ext uri="{BB962C8B-B14F-4D97-AF65-F5344CB8AC3E}">
        <p14:creationId xmlns:p14="http://schemas.microsoft.com/office/powerpoint/2010/main" val="84360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760661" y="1052736"/>
            <a:ext cx="10738320" cy="5184576"/>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推理系统介绍：</a:t>
            </a:r>
            <a:r>
              <a:rPr lang="zh-CN" altLang="en-US" sz="2000" dirty="0">
                <a:solidFill>
                  <a:schemeClr val="bg1">
                    <a:lumMod val="75000"/>
                  </a:schemeClr>
                </a:solidFill>
                <a:latin typeface="Gill Sans MT" panose="020B0502020104020203" pitchFamily="34" charset="0"/>
              </a:rPr>
              <a:t>推理系统架构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推理引擎架构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a:pPr>
            <a:r>
              <a:rPr lang="zh-CN" altLang="en-US" sz="2400" b="1" dirty="0">
                <a:solidFill>
                  <a:schemeClr val="bg1">
                    <a:lumMod val="75000"/>
                  </a:schemeClr>
                </a:solidFill>
                <a:latin typeface="Gill Sans MT" panose="020B0502020104020203" pitchFamily="34" charset="0"/>
              </a:rPr>
              <a:t>模型小型化：</a:t>
            </a:r>
            <a:r>
              <a:rPr lang="en-US" altLang="zh-CN" sz="2000" dirty="0">
                <a:solidFill>
                  <a:schemeClr val="bg1">
                    <a:lumMod val="75000"/>
                  </a:schemeClr>
                </a:solidFill>
                <a:latin typeface="Gill Sans MT" panose="020B0502020104020203" pitchFamily="34" charset="0"/>
              </a:rPr>
              <a:t>CNN</a:t>
            </a:r>
            <a:r>
              <a:rPr lang="zh-CN" altLang="en-US" sz="2000" dirty="0">
                <a:solidFill>
                  <a:schemeClr val="bg1">
                    <a:lumMod val="75000"/>
                  </a:schemeClr>
                </a:solidFill>
                <a:latin typeface="Gill Sans MT" panose="020B0502020104020203" pitchFamily="34" charset="0"/>
              </a:rPr>
              <a:t>小型化结构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a:t>
            </a:r>
            <a:r>
              <a:rPr lang="en-US" altLang="zh-CN" sz="2000" dirty="0">
                <a:solidFill>
                  <a:schemeClr val="bg1">
                    <a:lumMod val="75000"/>
                  </a:schemeClr>
                </a:solidFill>
                <a:latin typeface="Gill Sans MT" panose="020B0502020104020203" pitchFamily="34" charset="0"/>
              </a:rPr>
              <a:t>Transform</a:t>
            </a:r>
            <a:r>
              <a:rPr lang="zh-CN" altLang="en-US" sz="2000" dirty="0">
                <a:solidFill>
                  <a:schemeClr val="bg1">
                    <a:lumMod val="75000"/>
                  </a:schemeClr>
                </a:solidFill>
                <a:latin typeface="Gill Sans MT" panose="020B0502020104020203" pitchFamily="34" charset="0"/>
              </a:rPr>
              <a:t>小型化结构</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离线优化压缩：</a:t>
            </a:r>
            <a:r>
              <a:rPr lang="zh-CN" altLang="en-US" sz="2000" dirty="0">
                <a:solidFill>
                  <a:schemeClr val="bg1">
                    <a:lumMod val="75000"/>
                  </a:schemeClr>
                </a:solidFill>
                <a:latin typeface="Gill Sans MT" panose="020B0502020104020203" pitchFamily="34" charset="0"/>
              </a:rPr>
              <a:t>低比特量化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模型剪枝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知识蒸馏</a:t>
            </a:r>
            <a:endParaRPr lang="en-US" altLang="zh-CN" sz="2000" dirty="0">
              <a:solidFill>
                <a:schemeClr val="bg1">
                  <a:lumMod val="75000"/>
                </a:schemeClr>
              </a:solidFill>
              <a:latin typeface="Gill Sans MT" panose="020B0502020104020203" pitchFamily="34" charset="0"/>
            </a:endParaRPr>
          </a:p>
          <a:p>
            <a:pPr marL="457200" indent="-457200">
              <a:spcAft>
                <a:spcPts val="0"/>
              </a:spcAft>
              <a:buFont typeface="+mj-lt"/>
              <a:buAutoNum type="arabicPeriod" startAt="3"/>
            </a:pPr>
            <a:r>
              <a:rPr lang="zh-CN" altLang="en-US" sz="2400" b="1" dirty="0">
                <a:solidFill>
                  <a:schemeClr val="bg1">
                    <a:lumMod val="75000"/>
                  </a:schemeClr>
                </a:solidFill>
                <a:latin typeface="Gill Sans MT" panose="020B0502020104020203" pitchFamily="34" charset="0"/>
              </a:rPr>
              <a:t>模型转换与优化：</a:t>
            </a:r>
            <a:r>
              <a:rPr lang="zh-CN" altLang="en-US" sz="2000" dirty="0">
                <a:solidFill>
                  <a:schemeClr val="bg1">
                    <a:lumMod val="75000"/>
                  </a:schemeClr>
                </a:solidFill>
                <a:latin typeface="Gill Sans MT" panose="020B0502020104020203" pitchFamily="34" charset="0"/>
              </a:rPr>
              <a:t>模型转换 </a:t>
            </a:r>
            <a:r>
              <a:rPr lang="en-US" altLang="zh-CN" sz="2000" dirty="0">
                <a:solidFill>
                  <a:schemeClr val="bg1">
                    <a:lumMod val="75000"/>
                  </a:schemeClr>
                </a:solidFill>
                <a:latin typeface="Gill Sans MT" panose="020B0502020104020203" pitchFamily="34" charset="0"/>
              </a:rPr>
              <a:t>-</a:t>
            </a:r>
            <a:r>
              <a:rPr lang="zh-CN" altLang="en-US" sz="2000" dirty="0">
                <a:solidFill>
                  <a:schemeClr val="bg1">
                    <a:lumMod val="75000"/>
                  </a:schemeClr>
                </a:solidFill>
                <a:latin typeface="Gill Sans MT" panose="020B0502020104020203" pitchFamily="34" charset="0"/>
              </a:rPr>
              <a:t> 计算图优化</a:t>
            </a:r>
            <a:endParaRPr lang="en-US" altLang="zh-CN" sz="2000" dirty="0">
              <a:solidFill>
                <a:schemeClr val="bg1">
                  <a:lumMod val="75000"/>
                </a:schemeClr>
              </a:solidFill>
              <a:latin typeface="Gill Sans MT" panose="020B0502020104020203" pitchFamily="34" charset="0"/>
            </a:endParaRPr>
          </a:p>
          <a:p>
            <a:pPr marL="457200" lvl="1" indent="-457200">
              <a:spcAft>
                <a:spcPts val="0"/>
              </a:spcAft>
              <a:buFont typeface="+mj-lt"/>
              <a:buAutoNum type="arabicPeriod" startAt="5"/>
            </a:pPr>
            <a:r>
              <a:rPr lang="en-US" altLang="zh-CN" sz="2400" b="1" dirty="0">
                <a:solidFill>
                  <a:srgbClr val="374154"/>
                </a:solidFill>
                <a:latin typeface="Gill Sans MT" panose="020B0502020104020203" pitchFamily="34" charset="0"/>
              </a:rPr>
              <a:t>Kernel</a:t>
            </a:r>
            <a:r>
              <a:rPr lang="zh-CN" altLang="en-US" sz="2400" b="1" dirty="0">
                <a:solidFill>
                  <a:srgbClr val="374154"/>
                </a:solidFill>
                <a:latin typeface="Gill Sans MT" panose="020B0502020104020203" pitchFamily="34" charset="0"/>
              </a:rPr>
              <a:t> 优化</a:t>
            </a:r>
            <a:endParaRPr lang="en-US" altLang="zh-CN" sz="2400" b="1" dirty="0">
              <a:solidFill>
                <a:srgbClr val="374154"/>
              </a:solidFill>
              <a:latin typeface="Gill Sans MT" panose="020B0502020104020203" pitchFamily="34" charset="0"/>
            </a:endParaRP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算法优化 </a:t>
            </a:r>
            <a:r>
              <a:rPr lang="en-US" altLang="zh-CN" sz="2000" dirty="0">
                <a:solidFill>
                  <a:srgbClr val="374154"/>
                </a:solidFill>
                <a:latin typeface="Gill Sans MT" panose="020B0502020104020203" pitchFamily="34" charset="0"/>
              </a:rPr>
              <a:t>(Winograd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Strassen) </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内存布局 </a:t>
            </a:r>
            <a:r>
              <a:rPr lang="en-US" altLang="zh-CN" sz="2000" dirty="0">
                <a:solidFill>
                  <a:srgbClr val="374154"/>
                </a:solidFill>
                <a:latin typeface="Gill Sans MT" panose="020B0502020104020203" pitchFamily="34" charset="0"/>
              </a:rPr>
              <a:t>(NC1HWC0</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NCHW4)</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汇编优化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指令与汇编</a:t>
            </a:r>
            <a:r>
              <a:rPr lang="en-US" altLang="zh-CN" sz="2000" dirty="0">
                <a:solidFill>
                  <a:srgbClr val="374154"/>
                </a:solidFill>
                <a:latin typeface="Gill Sans MT" panose="020B0502020104020203" pitchFamily="34" charset="0"/>
              </a:rPr>
              <a:t>)</a:t>
            </a:r>
          </a:p>
          <a:p>
            <a:pPr lvl="1">
              <a:spcAft>
                <a:spcPts val="0"/>
              </a:spcAft>
              <a:buSzPct val="100000"/>
              <a:buFont typeface="Arial" panose="020B0604020202020204" pitchFamily="34" charset="0"/>
              <a:buChar char="•"/>
            </a:pPr>
            <a:r>
              <a:rPr lang="zh-CN" altLang="en-US" sz="2000" dirty="0">
                <a:solidFill>
                  <a:srgbClr val="374154"/>
                </a:solidFill>
                <a:latin typeface="Gill Sans MT" panose="020B0502020104020203" pitchFamily="34" charset="0"/>
              </a:rPr>
              <a:t>调度优化</a:t>
            </a:r>
            <a:endParaRPr lang="en-US" altLang="zh-CN" sz="2000" dirty="0">
              <a:solidFill>
                <a:srgbClr val="374154"/>
              </a:solidFill>
              <a:latin typeface="Gill Sans MT" panose="020B0502020104020203" pitchFamily="34" charset="0"/>
            </a:endParaRPr>
          </a:p>
          <a:p>
            <a:pPr marL="457200" lvl="1" indent="-457200">
              <a:spcAft>
                <a:spcPts val="0"/>
              </a:spcAft>
              <a:buFont typeface="+mj-lt"/>
              <a:buAutoNum type="arabicPeriod" startAt="6"/>
            </a:pPr>
            <a:r>
              <a:rPr lang="en-US" altLang="zh-CN" sz="2400" b="1" dirty="0">
                <a:solidFill>
                  <a:schemeClr val="bg1">
                    <a:lumMod val="75000"/>
                  </a:schemeClr>
                </a:solidFill>
                <a:latin typeface="Gill Sans MT" panose="020B0502020104020203" pitchFamily="34" charset="0"/>
              </a:rPr>
              <a:t>Runtime</a:t>
            </a:r>
            <a:r>
              <a:rPr lang="zh-CN" altLang="en-US" sz="2400" b="1" dirty="0">
                <a:solidFill>
                  <a:schemeClr val="bg1">
                    <a:lumMod val="75000"/>
                  </a:schemeClr>
                </a:solidFill>
                <a:latin typeface="Gill Sans MT" panose="020B0502020104020203" pitchFamily="34" charset="0"/>
              </a:rPr>
              <a:t> 优化</a:t>
            </a:r>
            <a:endParaRPr lang="en-US" altLang="zh-CN" sz="2400" b="1" dirty="0">
              <a:solidFill>
                <a:schemeClr val="bg1">
                  <a:lumMod val="75000"/>
                </a:schemeClr>
              </a:solidFill>
              <a:latin typeface="Gill Sans MT" panose="020B0502020104020203" pitchFamily="34" charset="0"/>
            </a:endParaRPr>
          </a:p>
        </p:txBody>
      </p:sp>
      <p:sp>
        <p:nvSpPr>
          <p:cNvPr id="5" name="内容占位符 2">
            <a:extLst>
              <a:ext uri="{FF2B5EF4-FFF2-40B4-BE49-F238E27FC236}">
                <a16:creationId xmlns:a16="http://schemas.microsoft.com/office/drawing/2014/main" id="{22A316CF-0495-484E-A9C6-5503F04C41FE}"/>
              </a:ext>
            </a:extLst>
          </p:cNvPr>
          <p:cNvSpPr>
            <a:spLocks noGrp="1"/>
          </p:cNvSpPr>
          <p:nvPr/>
        </p:nvSpPr>
        <p:spPr>
          <a:xfrm>
            <a:off x="6170389" y="1196752"/>
            <a:ext cx="4968552" cy="4739402"/>
          </a:xfrm>
          <a:prstGeom prst="rect">
            <a:avLst/>
          </a:prstGeom>
          <a:noFill/>
        </p:spPr>
        <p:txBody>
          <a:bodyPr numCol="1"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startAt="3"/>
            </a:pP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384963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31219</TotalTime>
  <Words>187</Words>
  <Application>Microsoft Macintosh PowerPoint</Application>
  <PresentationFormat>自定义</PresentationFormat>
  <Paragraphs>35</Paragraphs>
  <Slides>8</Slides>
  <Notes>1</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8</vt:i4>
      </vt:variant>
    </vt:vector>
  </HeadingPairs>
  <TitlesOfParts>
    <vt:vector size="29" baseType="lpstr">
      <vt:lpstr>黑体</vt:lpstr>
      <vt:lpstr>华文细黑</vt:lpstr>
      <vt:lpstr>Microsoft YaHei</vt:lpstr>
      <vt:lpstr>Microsoft YaHei</vt:lpstr>
      <vt:lpstr>FrutigerNext LT Bold</vt:lpstr>
      <vt:lpstr>FrutigerNext LT Light</vt:lpstr>
      <vt:lpstr>FrutigerNext LT Medium</vt:lpstr>
      <vt:lpstr>GEETYPE-SkyGB-Flash Reguar</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推理引擎- Kernel 优化</vt:lpstr>
      <vt:lpstr>PowerPoint 演示文稿</vt:lpstr>
      <vt:lpstr>推理引擎架构</vt:lpstr>
      <vt:lpstr>推理引擎架构</vt:lpstr>
      <vt:lpstr>推理流程</vt:lpstr>
      <vt:lpstr>开发推理程序</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5261</cp:revision>
  <dcterms:created xsi:type="dcterms:W3CDTF">2015-01-14T10:38:57Z</dcterms:created>
  <dcterms:modified xsi:type="dcterms:W3CDTF">2023-02-11T15:26:44Z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