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3"/>
  </p:notesMasterIdLst>
  <p:handoutMasterIdLst>
    <p:handoutMasterId r:id="rId24"/>
  </p:handoutMasterIdLst>
  <p:sldIdLst>
    <p:sldId id="1779" r:id="rId7"/>
    <p:sldId id="1837" r:id="rId8"/>
    <p:sldId id="1819" r:id="rId9"/>
    <p:sldId id="1836" r:id="rId10"/>
    <p:sldId id="1838" r:id="rId11"/>
    <p:sldId id="1814" r:id="rId12"/>
    <p:sldId id="1839" r:id="rId13"/>
    <p:sldId id="1840" r:id="rId14"/>
    <p:sldId id="1841" r:id="rId15"/>
    <p:sldId id="1842" r:id="rId16"/>
    <p:sldId id="1843" r:id="rId17"/>
    <p:sldId id="1845" r:id="rId18"/>
    <p:sldId id="1846" r:id="rId19"/>
    <p:sldId id="2068" r:id="rId20"/>
    <p:sldId id="2069" r:id="rId21"/>
    <p:sldId id="680" r:id="rId22"/>
  </p:sldIdLst>
  <p:sldSz cx="12196763" cy="6858000"/>
  <p:notesSz cx="6805613" cy="9939338"/>
  <p:custDataLst>
    <p:tags r:id="rId2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A00"/>
    <a:srgbClr val="374154"/>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0" autoAdjust="0"/>
    <p:restoredTop sz="96154"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2.gi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56084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卷积优化原理</a:t>
            </a:r>
            <a:endPar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21A0C3-13E5-F14A-B866-84527C7D02A0}"/>
              </a:ext>
            </a:extLst>
          </p:cNvPr>
          <p:cNvSpPr>
            <a:spLocks noGrp="1"/>
          </p:cNvSpPr>
          <p:nvPr>
            <p:ph type="title"/>
          </p:nvPr>
        </p:nvSpPr>
        <p:spPr/>
        <p:txBody>
          <a:bodyPr/>
          <a:lstStyle/>
          <a:p>
            <a:r>
              <a:rPr lang="en-US" altLang="zh-CN" dirty="0"/>
              <a:t>Convolution</a:t>
            </a:r>
            <a:endParaRPr lang="zh-CN" altLang="en-US" dirty="0"/>
          </a:p>
        </p:txBody>
      </p:sp>
      <p:sp>
        <p:nvSpPr>
          <p:cNvPr id="8" name="内容占位符 5">
            <a:extLst>
              <a:ext uri="{FF2B5EF4-FFF2-40B4-BE49-F238E27FC236}">
                <a16:creationId xmlns:a16="http://schemas.microsoft.com/office/drawing/2014/main" id="{E3B3B059-5CED-DB44-A9D1-21B35700AA61}"/>
              </a:ext>
            </a:extLst>
          </p:cNvPr>
          <p:cNvSpPr txBox="1">
            <a:spLocks/>
          </p:cNvSpPr>
          <p:nvPr/>
        </p:nvSpPr>
        <p:spPr>
          <a:xfrm>
            <a:off x="659552" y="1484784"/>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将该离散卷积公式拓展到二维空间即可得到神经网络中的卷积，可简写为</a:t>
            </a:r>
            <a:r>
              <a:rPr lang="zh-CN" altLang="en-US" dirty="0">
                <a:latin typeface="Gill Sans MT" panose="020B0502020104020203" pitchFamily="34" charset="0"/>
              </a:rPr>
              <a:t>：</a:t>
            </a:r>
            <a:endParaRPr lang="zh-CN" altLang="en-US" dirty="0"/>
          </a:p>
        </p:txBody>
      </p:sp>
      <p:pic>
        <p:nvPicPr>
          <p:cNvPr id="3076" name="Picture 4" descr="equation.pdf">
            <a:extLst>
              <a:ext uri="{FF2B5EF4-FFF2-40B4-BE49-F238E27FC236}">
                <a16:creationId xmlns:a16="http://schemas.microsoft.com/office/drawing/2014/main" id="{9AC63379-C028-0846-92D1-94982110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831" y="2300362"/>
            <a:ext cx="6261100" cy="673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9155E45-4638-BF42-B0F8-B13B49EFAE40}"/>
                  </a:ext>
                </a:extLst>
              </p:cNvPr>
              <p:cNvSpPr txBox="1">
                <a:spLocks/>
              </p:cNvSpPr>
              <p:nvPr/>
            </p:nvSpPr>
            <p:spPr>
              <a:xfrm>
                <a:off x="648057" y="3429000"/>
                <a:ext cx="10963473" cy="252028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t>其中：</a:t>
                </a:r>
                <a:endParaRPr lang="en-US" altLang="zh-CN" dirty="0"/>
              </a:p>
              <a:p>
                <a:pPr lvl="1">
                  <a:lnSpc>
                    <a:spcPct val="150000"/>
                  </a:lnSpc>
                </a:pPr>
                <a14:m>
                  <m:oMath xmlns:m="http://schemas.openxmlformats.org/officeDocument/2006/math">
                    <m:r>
                      <a:rPr lang="en-US" altLang="zh-CN" sz="2000" i="1" dirty="0" smtClean="0">
                        <a:latin typeface="Cambria Math" panose="02040503050406030204" pitchFamily="18" charset="0"/>
                      </a:rPr>
                      <m:t>𝑆</m:t>
                    </m:r>
                    <m:r>
                      <a:rPr lang="zh-CN" altLang="en-US" sz="2000" b="0" i="1" dirty="0" smtClean="0">
                        <a:latin typeface="Cambria Math" panose="02040503050406030204" pitchFamily="18" charset="0"/>
                      </a:rPr>
                      <m:t> </m:t>
                    </m:r>
                  </m:oMath>
                </a14:m>
                <a:r>
                  <a:rPr lang="zh-CN" altLang="en-US" sz="2000" dirty="0"/>
                  <a:t>为卷积的输出；</a:t>
                </a:r>
                <a:endParaRPr lang="en-US" altLang="zh-CN" sz="2000" dirty="0"/>
              </a:p>
              <a:p>
                <a:pPr lvl="1">
                  <a:lnSpc>
                    <a:spcPct val="150000"/>
                  </a:lnSpc>
                </a:pPr>
                <a14:m>
                  <m:oMath xmlns:m="http://schemas.openxmlformats.org/officeDocument/2006/math">
                    <m:r>
                      <a:rPr lang="en-US" altLang="zh-CN" sz="2000" i="1" dirty="0" smtClean="0">
                        <a:latin typeface="Cambria Math" panose="02040503050406030204" pitchFamily="18" charset="0"/>
                      </a:rPr>
                      <m:t>𝐼</m:t>
                    </m:r>
                  </m:oMath>
                </a14:m>
                <a:r>
                  <a:rPr lang="zh-CN" altLang="en-US" sz="2000" dirty="0"/>
                  <a:t> 为卷积输入；</a:t>
                </a:r>
                <a:endParaRPr lang="en-US" altLang="zh-CN" sz="2000" dirty="0"/>
              </a:p>
              <a:p>
                <a:pPr lvl="1">
                  <a:lnSpc>
                    <a:spcPct val="150000"/>
                  </a:lnSpc>
                </a:pPr>
                <a14:m>
                  <m:oMath xmlns:m="http://schemas.openxmlformats.org/officeDocument/2006/math">
                    <m:r>
                      <a:rPr lang="en-US" altLang="zh-CN" sz="2000" i="1" dirty="0" smtClean="0">
                        <a:latin typeface="Cambria Math" panose="02040503050406030204" pitchFamily="18" charset="0"/>
                      </a:rPr>
                      <m:t>𝐾</m:t>
                    </m:r>
                  </m:oMath>
                </a14:m>
                <a:r>
                  <a:rPr lang="en-US" altLang="zh-CN" sz="2000" dirty="0"/>
                  <a:t> </a:t>
                </a:r>
                <a:r>
                  <a:rPr lang="zh-CN" altLang="en-US" sz="2000" dirty="0"/>
                  <a:t>为卷积核；</a:t>
                </a:r>
                <a:endParaRPr lang="en-US" altLang="zh-CN" sz="2000" dirty="0"/>
              </a:p>
            </p:txBody>
          </p:sp>
        </mc:Choice>
        <mc:Fallback xmlns="">
          <p:sp>
            <p:nvSpPr>
              <p:cNvPr id="9" name="内容占位符 5">
                <a:extLst>
                  <a:ext uri="{FF2B5EF4-FFF2-40B4-BE49-F238E27FC236}">
                    <a16:creationId xmlns:a16="http://schemas.microsoft.com/office/drawing/2014/main" id="{29155E45-4638-BF42-B0F8-B13B49EFAE40}"/>
                  </a:ext>
                </a:extLst>
              </p:cNvPr>
              <p:cNvSpPr txBox="1">
                <a:spLocks noRot="1" noChangeAspect="1" noMove="1" noResize="1" noEditPoints="1" noAdjustHandles="1" noChangeArrowheads="1" noChangeShapeType="1" noTextEdit="1"/>
              </p:cNvSpPr>
              <p:nvPr/>
            </p:nvSpPr>
            <p:spPr>
              <a:xfrm>
                <a:off x="648057" y="3429000"/>
                <a:ext cx="10963473" cy="2520280"/>
              </a:xfrm>
              <a:prstGeom prst="rect">
                <a:avLst/>
              </a:prstGeom>
              <a:blipFill>
                <a:blip r:embed="rId3"/>
                <a:stretch>
                  <a:fillRect l="-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771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21A0C3-13E5-F14A-B866-84527C7D02A0}"/>
              </a:ext>
            </a:extLst>
          </p:cNvPr>
          <p:cNvSpPr>
            <a:spLocks noGrp="1"/>
          </p:cNvSpPr>
          <p:nvPr>
            <p:ph type="title"/>
          </p:nvPr>
        </p:nvSpPr>
        <p:spPr/>
        <p:txBody>
          <a:bodyPr/>
          <a:lstStyle/>
          <a:p>
            <a:r>
              <a:rPr lang="en-US" altLang="zh-CN" dirty="0"/>
              <a:t>Convolution</a:t>
            </a:r>
            <a:endParaRPr lang="zh-CN" altLang="en-US" dirty="0"/>
          </a:p>
        </p:txBody>
      </p:sp>
      <p:sp>
        <p:nvSpPr>
          <p:cNvPr id="8" name="内容占位符 5">
            <a:extLst>
              <a:ext uri="{FF2B5EF4-FFF2-40B4-BE49-F238E27FC236}">
                <a16:creationId xmlns:a16="http://schemas.microsoft.com/office/drawing/2014/main" id="{E3B3B059-5CED-DB44-A9D1-21B35700AA61}"/>
              </a:ext>
            </a:extLst>
          </p:cNvPr>
          <p:cNvSpPr txBox="1">
            <a:spLocks/>
          </p:cNvSpPr>
          <p:nvPr/>
        </p:nvSpPr>
        <p:spPr>
          <a:xfrm>
            <a:off x="659552" y="1484784"/>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将该离散卷积公式拓展到二维空间即可得到神经网络中的卷积，可简写为</a:t>
            </a:r>
            <a:r>
              <a:rPr lang="zh-CN" altLang="en-US" dirty="0">
                <a:latin typeface="Gill Sans MT" panose="020B0502020104020203" pitchFamily="34" charset="0"/>
              </a:rPr>
              <a:t>：</a:t>
            </a:r>
            <a:endParaRPr lang="zh-CN" altLang="en-US" dirty="0"/>
          </a:p>
        </p:txBody>
      </p:sp>
      <p:pic>
        <p:nvPicPr>
          <p:cNvPr id="3076" name="Picture 4" descr="equation.pdf">
            <a:extLst>
              <a:ext uri="{FF2B5EF4-FFF2-40B4-BE49-F238E27FC236}">
                <a16:creationId xmlns:a16="http://schemas.microsoft.com/office/drawing/2014/main" id="{9AC63379-C028-0846-92D1-94982110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831" y="2300362"/>
            <a:ext cx="6261100" cy="673100"/>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5">
            <a:extLst>
              <a:ext uri="{FF2B5EF4-FFF2-40B4-BE49-F238E27FC236}">
                <a16:creationId xmlns:a16="http://schemas.microsoft.com/office/drawing/2014/main" id="{29155E45-4638-BF42-B0F8-B13B49EFAE40}"/>
              </a:ext>
            </a:extLst>
          </p:cNvPr>
          <p:cNvSpPr txBox="1">
            <a:spLocks/>
          </p:cNvSpPr>
          <p:nvPr/>
        </p:nvSpPr>
        <p:spPr>
          <a:xfrm>
            <a:off x="648057" y="3429000"/>
            <a:ext cx="10963473" cy="252028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t>可视化：</a:t>
            </a:r>
            <a:endParaRPr lang="en-US" altLang="zh-CN" sz="2000" dirty="0"/>
          </a:p>
        </p:txBody>
      </p:sp>
      <p:sp>
        <p:nvSpPr>
          <p:cNvPr id="2" name="矩形 1">
            <a:extLst>
              <a:ext uri="{FF2B5EF4-FFF2-40B4-BE49-F238E27FC236}">
                <a16:creationId xmlns:a16="http://schemas.microsoft.com/office/drawing/2014/main" id="{DBA1C518-1732-774C-9A47-C4AED6BC447B}"/>
              </a:ext>
            </a:extLst>
          </p:cNvPr>
          <p:cNvSpPr/>
          <p:nvPr/>
        </p:nvSpPr>
        <p:spPr>
          <a:xfrm>
            <a:off x="3795756" y="4328488"/>
            <a:ext cx="4668073" cy="369332"/>
          </a:xfrm>
          <a:prstGeom prst="rect">
            <a:avLst/>
          </a:prstGeom>
        </p:spPr>
        <p:txBody>
          <a:bodyPr wrap="none">
            <a:spAutoFit/>
          </a:bodyPr>
          <a:lstStyle/>
          <a:p>
            <a:r>
              <a:rPr lang="zh-CN" altLang="en-US" i="1" dirty="0">
                <a:solidFill>
                  <a:srgbClr val="00FA00"/>
                </a:solidFill>
              </a:rPr>
              <a:t>https://github.com/vdumoulin/conv_arithmetic</a:t>
            </a:r>
          </a:p>
        </p:txBody>
      </p:sp>
    </p:spTree>
    <p:extLst>
      <p:ext uri="{BB962C8B-B14F-4D97-AF65-F5344CB8AC3E}">
        <p14:creationId xmlns:p14="http://schemas.microsoft.com/office/powerpoint/2010/main" val="3296155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21A0C3-13E5-F14A-B866-84527C7D02A0}"/>
              </a:ext>
            </a:extLst>
          </p:cNvPr>
          <p:cNvSpPr>
            <a:spLocks noGrp="1"/>
          </p:cNvSpPr>
          <p:nvPr>
            <p:ph type="title"/>
          </p:nvPr>
        </p:nvSpPr>
        <p:spPr/>
        <p:txBody>
          <a:bodyPr/>
          <a:lstStyle/>
          <a:p>
            <a:r>
              <a:rPr lang="en-US" altLang="zh-CN" dirty="0"/>
              <a:t>Convolution</a:t>
            </a:r>
            <a:r>
              <a:rPr lang="zh-CN" altLang="en-US" dirty="0"/>
              <a:t> </a:t>
            </a:r>
            <a:r>
              <a:rPr lang="en-US" altLang="zh-CN" dirty="0"/>
              <a:t>on</a:t>
            </a:r>
            <a:r>
              <a:rPr lang="zh-CN" altLang="en-US" dirty="0"/>
              <a:t> </a:t>
            </a:r>
            <a:r>
              <a:rPr lang="en-US" altLang="zh-CN" dirty="0"/>
              <a:t>Image</a:t>
            </a:r>
            <a:endParaRPr lang="zh-CN" altLang="en-US" dirty="0"/>
          </a:p>
        </p:txBody>
      </p:sp>
      <p:sp>
        <p:nvSpPr>
          <p:cNvPr id="8" name="内容占位符 5">
            <a:extLst>
              <a:ext uri="{FF2B5EF4-FFF2-40B4-BE49-F238E27FC236}">
                <a16:creationId xmlns:a16="http://schemas.microsoft.com/office/drawing/2014/main" id="{E3B3B059-5CED-DB44-A9D1-21B35700AA61}"/>
              </a:ext>
            </a:extLst>
          </p:cNvPr>
          <p:cNvSpPr txBox="1">
            <a:spLocks/>
          </p:cNvSpPr>
          <p:nvPr/>
        </p:nvSpPr>
        <p:spPr>
          <a:xfrm>
            <a:off x="659552" y="1484784"/>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latin typeface="Gill Sans MT" panose="020B0502020104020203" pitchFamily="34" charset="0"/>
                <a:cs typeface="Futura Medium" panose="020B0602020204020303" pitchFamily="34" charset="-79"/>
              </a:rPr>
              <a:t>当应用到计算机视觉中处理图片时，图片的通道（</a:t>
            </a:r>
            <a:r>
              <a:rPr lang="en-US" altLang="zh-CN" dirty="0">
                <a:latin typeface="Gill Sans MT" panose="020B0502020104020203" pitchFamily="34" charset="0"/>
                <a:cs typeface="Futura Medium" panose="020B0602020204020303" pitchFamily="34" charset="-79"/>
              </a:rPr>
              <a:t>Channel</a:t>
            </a:r>
            <a:r>
              <a:rPr lang="zh-CN" altLang="en-US" dirty="0">
                <a:latin typeface="Gill Sans MT" panose="020B0502020104020203" pitchFamily="34" charset="0"/>
                <a:cs typeface="Futura Medium" panose="020B0602020204020303" pitchFamily="34" charset="-79"/>
              </a:rPr>
              <a:t>）可以对二维卷积简单堆叠，即：</a:t>
            </a: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9155E45-4638-BF42-B0F8-B13B49EFAE40}"/>
                  </a:ext>
                </a:extLst>
              </p:cNvPr>
              <p:cNvSpPr txBox="1">
                <a:spLocks/>
              </p:cNvSpPr>
              <p:nvPr/>
            </p:nvSpPr>
            <p:spPr>
              <a:xfrm>
                <a:off x="648057" y="3429000"/>
                <a:ext cx="10963473" cy="252028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t>其中：</a:t>
                </a:r>
                <a:endParaRPr lang="en-US" altLang="zh-CN" dirty="0"/>
              </a:p>
              <a:p>
                <a:pPr lvl="1">
                  <a:lnSpc>
                    <a:spcPct val="150000"/>
                  </a:lnSpc>
                </a:pPr>
                <a14:m>
                  <m:oMath xmlns:m="http://schemas.openxmlformats.org/officeDocument/2006/math">
                    <m:r>
                      <a:rPr lang="en-US" altLang="zh-CN" sz="2000" i="1" dirty="0" smtClean="0">
                        <a:latin typeface="Cambria Math" panose="02040503050406030204" pitchFamily="18" charset="0"/>
                      </a:rPr>
                      <m:t>𝑆</m:t>
                    </m:r>
                    <m:r>
                      <a:rPr lang="zh-CN" altLang="en-US" sz="2000" b="0" i="1" dirty="0" smtClean="0">
                        <a:latin typeface="Cambria Math" panose="02040503050406030204" pitchFamily="18" charset="0"/>
                      </a:rPr>
                      <m:t> </m:t>
                    </m:r>
                  </m:oMath>
                </a14:m>
                <a:r>
                  <a:rPr lang="zh-CN" altLang="en-US" sz="2000" dirty="0"/>
                  <a:t>为卷积的输出；</a:t>
                </a:r>
                <a:endParaRPr lang="en-US" altLang="zh-CN" sz="2000" dirty="0"/>
              </a:p>
              <a:p>
                <a:pPr lvl="1">
                  <a:lnSpc>
                    <a:spcPct val="150000"/>
                  </a:lnSpc>
                </a:pPr>
                <a14:m>
                  <m:oMath xmlns:m="http://schemas.openxmlformats.org/officeDocument/2006/math">
                    <m:r>
                      <a:rPr lang="en-US" altLang="zh-CN" sz="2000" i="1" dirty="0" smtClean="0">
                        <a:latin typeface="Cambria Math" panose="02040503050406030204" pitchFamily="18" charset="0"/>
                      </a:rPr>
                      <m:t>𝐼</m:t>
                    </m:r>
                  </m:oMath>
                </a14:m>
                <a:r>
                  <a:rPr lang="zh-CN" altLang="en-US" sz="2000" dirty="0"/>
                  <a:t> 为卷积输入；</a:t>
                </a:r>
                <a:endParaRPr lang="en-US" altLang="zh-CN" sz="2000" dirty="0"/>
              </a:p>
              <a:p>
                <a:pPr lvl="1">
                  <a:lnSpc>
                    <a:spcPct val="150000"/>
                  </a:lnSpc>
                </a:pPr>
                <a14:m>
                  <m:oMath xmlns:m="http://schemas.openxmlformats.org/officeDocument/2006/math">
                    <m:r>
                      <a:rPr lang="en-US" altLang="zh-CN" sz="2000" i="1" dirty="0" smtClean="0">
                        <a:latin typeface="Cambria Math" panose="02040503050406030204" pitchFamily="18" charset="0"/>
                      </a:rPr>
                      <m:t>𝐾</m:t>
                    </m:r>
                  </m:oMath>
                </a14:m>
                <a:r>
                  <a:rPr lang="en-US" altLang="zh-CN" sz="2000" dirty="0"/>
                  <a:t> </a:t>
                </a:r>
                <a:r>
                  <a:rPr lang="zh-CN" altLang="en-US" sz="2000" dirty="0"/>
                  <a:t>为卷积核；</a:t>
                </a:r>
                <a:endParaRPr lang="en-US" altLang="zh-CN" sz="2000" dirty="0"/>
              </a:p>
              <a:p>
                <a:pPr lvl="1">
                  <a:lnSpc>
                    <a:spcPct val="150000"/>
                  </a:lnSpc>
                </a:pPr>
                <a14:m>
                  <m:oMath xmlns:m="http://schemas.openxmlformats.org/officeDocument/2006/math">
                    <m:r>
                      <a:rPr lang="en-US" altLang="zh-CN" sz="2000" i="1" dirty="0" smtClean="0">
                        <a:latin typeface="Cambria Math" panose="02040503050406030204" pitchFamily="18" charset="0"/>
                      </a:rPr>
                      <m:t>𝐶</m:t>
                    </m:r>
                  </m:oMath>
                </a14:m>
                <a:r>
                  <a:rPr lang="zh-CN" altLang="en-US" sz="2000" dirty="0"/>
                  <a:t> 为</a:t>
                </a:r>
                <a:r>
                  <a:rPr lang="zh-CN" altLang="en-US" dirty="0"/>
                  <a:t>输入图像通道；</a:t>
                </a:r>
                <a:endParaRPr lang="en-US" altLang="zh-CN" sz="2000" dirty="0"/>
              </a:p>
            </p:txBody>
          </p:sp>
        </mc:Choice>
        <mc:Fallback xmlns="">
          <p:sp>
            <p:nvSpPr>
              <p:cNvPr id="9" name="内容占位符 5">
                <a:extLst>
                  <a:ext uri="{FF2B5EF4-FFF2-40B4-BE49-F238E27FC236}">
                    <a16:creationId xmlns:a16="http://schemas.microsoft.com/office/drawing/2014/main" id="{29155E45-4638-BF42-B0F8-B13B49EFAE40}"/>
                  </a:ext>
                </a:extLst>
              </p:cNvPr>
              <p:cNvSpPr txBox="1">
                <a:spLocks noRot="1" noChangeAspect="1" noMove="1" noResize="1" noEditPoints="1" noAdjustHandles="1" noChangeArrowheads="1" noChangeShapeType="1" noTextEdit="1"/>
              </p:cNvSpPr>
              <p:nvPr/>
            </p:nvSpPr>
            <p:spPr>
              <a:xfrm>
                <a:off x="648057" y="3429000"/>
                <a:ext cx="10963473" cy="2520280"/>
              </a:xfrm>
              <a:prstGeom prst="rect">
                <a:avLst/>
              </a:prstGeom>
              <a:blipFill>
                <a:blip r:embed="rId2"/>
                <a:stretch>
                  <a:fillRect l="-579"/>
                </a:stretch>
              </a:blipFill>
            </p:spPr>
            <p:txBody>
              <a:bodyPr/>
              <a:lstStyle/>
              <a:p>
                <a:r>
                  <a:rPr lang="zh-CN" altLang="en-US">
                    <a:noFill/>
                  </a:rPr>
                  <a:t> </a:t>
                </a:r>
              </a:p>
            </p:txBody>
          </p:sp>
        </mc:Fallback>
      </mc:AlternateContent>
      <p:pic>
        <p:nvPicPr>
          <p:cNvPr id="6146" name="Picture 2" descr="equation.pdf">
            <a:extLst>
              <a:ext uri="{FF2B5EF4-FFF2-40B4-BE49-F238E27FC236}">
                <a16:creationId xmlns:a16="http://schemas.microsoft.com/office/drawing/2014/main" id="{7AB7F118-9E4B-4A40-AFF4-B78F6BD3A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021" y="2289998"/>
            <a:ext cx="6870700" cy="67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847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21A0C3-13E5-F14A-B866-84527C7D02A0}"/>
              </a:ext>
            </a:extLst>
          </p:cNvPr>
          <p:cNvSpPr>
            <a:spLocks noGrp="1"/>
          </p:cNvSpPr>
          <p:nvPr>
            <p:ph type="title"/>
          </p:nvPr>
        </p:nvSpPr>
        <p:spPr/>
        <p:txBody>
          <a:bodyPr/>
          <a:lstStyle/>
          <a:p>
            <a:r>
              <a:rPr lang="en-US" altLang="zh-CN" dirty="0"/>
              <a:t>Convolution</a:t>
            </a:r>
            <a:r>
              <a:rPr lang="zh-CN" altLang="en-US" dirty="0"/>
              <a:t> </a:t>
            </a:r>
            <a:r>
              <a:rPr lang="en-US" altLang="zh-CN" dirty="0"/>
              <a:t>on</a:t>
            </a:r>
            <a:r>
              <a:rPr lang="zh-CN" altLang="en-US" dirty="0"/>
              <a:t> </a:t>
            </a:r>
            <a:r>
              <a:rPr lang="en-US" altLang="zh-CN" dirty="0"/>
              <a:t>Tensor</a:t>
            </a:r>
            <a:endParaRPr lang="zh-CN" altLang="en-US" dirty="0"/>
          </a:p>
        </p:txBody>
      </p:sp>
      <p:sp>
        <p:nvSpPr>
          <p:cNvPr id="8" name="内容占位符 5">
            <a:extLst>
              <a:ext uri="{FF2B5EF4-FFF2-40B4-BE49-F238E27FC236}">
                <a16:creationId xmlns:a16="http://schemas.microsoft.com/office/drawing/2014/main" id="{E3B3B059-5CED-DB44-A9D1-21B35700AA61}"/>
              </a:ext>
            </a:extLst>
          </p:cNvPr>
          <p:cNvSpPr txBox="1">
            <a:spLocks/>
          </p:cNvSpPr>
          <p:nvPr/>
        </p:nvSpPr>
        <p:spPr>
          <a:xfrm>
            <a:off x="659552" y="1484784"/>
            <a:ext cx="10963473" cy="108012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latin typeface="Gill Sans MT" panose="020B0502020104020203" pitchFamily="34" charset="0"/>
              </a:rPr>
              <a:t>当中张量的内存布局为 </a:t>
            </a:r>
            <a:r>
              <a:rPr lang="en-US" altLang="zh-CN" dirty="0">
                <a:latin typeface="Gill Sans MT" panose="020B0502020104020203" pitchFamily="34" charset="0"/>
              </a:rPr>
              <a:t>NHWC </a:t>
            </a:r>
            <a:r>
              <a:rPr lang="zh-CN" altLang="en-US" dirty="0">
                <a:latin typeface="Gill Sans MT" panose="020B0502020104020203" pitchFamily="34" charset="0"/>
              </a:rPr>
              <a:t>时，卷积计算相应的伪代码如下。其中外三层循环遍历输出 </a:t>
            </a:r>
            <a:r>
              <a:rPr lang="en-US" altLang="zh-CN" dirty="0">
                <a:latin typeface="Gill Sans MT" panose="020B0502020104020203" pitchFamily="34" charset="0"/>
              </a:rPr>
              <a:t>C </a:t>
            </a:r>
            <a:r>
              <a:rPr lang="zh-CN" altLang="en-US" dirty="0">
                <a:latin typeface="Gill Sans MT" panose="020B0502020104020203" pitchFamily="34" charset="0"/>
              </a:rPr>
              <a:t>的每个数据点，对于每个输出数据都需要经由内三层循环累加求和得到（点积）。</a:t>
            </a:r>
            <a:endParaRPr lang="zh-CN" altLang="en-US" dirty="0">
              <a:latin typeface="Gill Sans MT" panose="020B0502020104020203" pitchFamily="34" charset="0"/>
              <a:cs typeface="Futura Medium" panose="020B0602020204020303" pitchFamily="34" charset="-79"/>
            </a:endParaRPr>
          </a:p>
        </p:txBody>
      </p:sp>
      <p:pic>
        <p:nvPicPr>
          <p:cNvPr id="3" name="图片 2">
            <a:extLst>
              <a:ext uri="{FF2B5EF4-FFF2-40B4-BE49-F238E27FC236}">
                <a16:creationId xmlns:a16="http://schemas.microsoft.com/office/drawing/2014/main" id="{A3FF4D39-6166-A542-9921-62C4DD7A811E}"/>
              </a:ext>
            </a:extLst>
          </p:cNvPr>
          <p:cNvPicPr>
            <a:picLocks noChangeAspect="1"/>
          </p:cNvPicPr>
          <p:nvPr/>
        </p:nvPicPr>
        <p:blipFill>
          <a:blip r:embed="rId2"/>
          <a:stretch>
            <a:fillRect/>
          </a:stretch>
        </p:blipFill>
        <p:spPr>
          <a:xfrm>
            <a:off x="797733" y="2719323"/>
            <a:ext cx="10601295" cy="3444029"/>
          </a:xfrm>
          <a:prstGeom prst="rect">
            <a:avLst/>
          </a:prstGeom>
        </p:spPr>
      </p:pic>
    </p:spTree>
    <p:extLst>
      <p:ext uri="{BB962C8B-B14F-4D97-AF65-F5344CB8AC3E}">
        <p14:creationId xmlns:p14="http://schemas.microsoft.com/office/powerpoint/2010/main" val="4173738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5585B-4949-0C40-9511-8F09BD147F04}"/>
              </a:ext>
            </a:extLst>
          </p:cNvPr>
          <p:cNvSpPr>
            <a:spLocks noGrp="1"/>
          </p:cNvSpPr>
          <p:nvPr>
            <p:ph type="title"/>
          </p:nvPr>
        </p:nvSpPr>
        <p:spPr/>
        <p:txBody>
          <a:bodyPr/>
          <a:lstStyle/>
          <a:p>
            <a:r>
              <a:rPr kumimoji="1" lang="en-US" altLang="zh-CN" dirty="0">
                <a:solidFill>
                  <a:srgbClr val="C00000"/>
                </a:solidFill>
                <a:latin typeface="Futura Medium" panose="020B0602020204020303" pitchFamily="34" charset="-79"/>
                <a:cs typeface="Futura Medium" panose="020B0602020204020303" pitchFamily="34" charset="-79"/>
              </a:rPr>
              <a:t>Kernel</a:t>
            </a:r>
            <a:r>
              <a:rPr kumimoji="1" lang="zh-CN" altLang="en-US" dirty="0">
                <a:solidFill>
                  <a:srgbClr val="C00000"/>
                </a:solidFill>
                <a:latin typeface="Futura Medium" panose="020B0602020204020303" pitchFamily="34" charset="-79"/>
                <a:cs typeface="Futura Medium" panose="020B0602020204020303" pitchFamily="34" charset="-79"/>
              </a:rPr>
              <a:t> 调度优化方法</a:t>
            </a:r>
          </a:p>
        </p:txBody>
      </p:sp>
      <p:sp>
        <p:nvSpPr>
          <p:cNvPr id="3" name="内容占位符 2">
            <a:extLst>
              <a:ext uri="{FF2B5EF4-FFF2-40B4-BE49-F238E27FC236}">
                <a16:creationId xmlns:a16="http://schemas.microsoft.com/office/drawing/2014/main" id="{BD997C3B-9956-B341-8767-FDB321223CA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ea typeface="Microsoft YaHei" panose="020B0503020204020204" pitchFamily="34" charset="-122"/>
              </a:rPr>
              <a:t>循环展开（</a:t>
            </a:r>
            <a:r>
              <a:rPr lang="en-US" altLang="zh-CN" dirty="0">
                <a:latin typeface="Gill Sans MT" panose="020B0502020104020203" pitchFamily="34" charset="0"/>
                <a:ea typeface="Microsoft YaHei" panose="020B0503020204020204" pitchFamily="34" charset="-122"/>
              </a:rPr>
              <a:t>Loop</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Unrolling</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pPr>
              <a:lnSpc>
                <a:spcPct val="150000"/>
              </a:lnSpc>
            </a:pPr>
            <a:r>
              <a:rPr lang="zh-CN" altLang="en-US" dirty="0">
                <a:latin typeface="Gill Sans MT" panose="020B0502020104020203" pitchFamily="34" charset="0"/>
                <a:ea typeface="Microsoft YaHei" panose="020B0503020204020204" pitchFamily="34" charset="-122"/>
              </a:rPr>
              <a:t>循环分块（</a:t>
            </a:r>
            <a:r>
              <a:rPr lang="en-US" altLang="zh-CN" dirty="0">
                <a:latin typeface="Gill Sans MT" panose="020B0502020104020203" pitchFamily="34" charset="0"/>
                <a:ea typeface="Microsoft YaHei" panose="020B0503020204020204" pitchFamily="34" charset="-122"/>
              </a:rPr>
              <a:t>loop tiling</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pPr>
              <a:lnSpc>
                <a:spcPct val="150000"/>
              </a:lnSpc>
            </a:pPr>
            <a:r>
              <a:rPr lang="zh-CN" altLang="en-US" dirty="0">
                <a:latin typeface="Gill Sans MT" panose="020B0502020104020203" pitchFamily="34" charset="0"/>
                <a:ea typeface="Microsoft YaHei" panose="020B0503020204020204" pitchFamily="34" charset="-122"/>
              </a:rPr>
              <a:t>循环重排（</a:t>
            </a:r>
            <a:r>
              <a:rPr lang="en-US" altLang="zh-CN" dirty="0">
                <a:latin typeface="Gill Sans MT" panose="020B0502020104020203" pitchFamily="34" charset="0"/>
                <a:ea typeface="Microsoft YaHei" panose="020B0503020204020204" pitchFamily="34" charset="-122"/>
              </a:rPr>
              <a:t>loop Reorder</a:t>
            </a:r>
            <a:r>
              <a:rPr lang="zh-CN" altLang="en-US" dirty="0">
                <a:latin typeface="Gill Sans MT" panose="020B0502020104020203" pitchFamily="34" charset="0"/>
                <a:ea typeface="Microsoft YaHei" panose="020B0503020204020204" pitchFamily="34" charset="-122"/>
              </a:rPr>
              <a:t>）</a:t>
            </a:r>
          </a:p>
          <a:p>
            <a:pPr>
              <a:lnSpc>
                <a:spcPct val="150000"/>
              </a:lnSpc>
            </a:pPr>
            <a:r>
              <a:rPr lang="zh-CN" altLang="en-US" dirty="0">
                <a:latin typeface="Gill Sans MT" panose="020B0502020104020203" pitchFamily="34" charset="0"/>
                <a:ea typeface="Microsoft YaHei" panose="020B0503020204020204" pitchFamily="34" charset="-122"/>
              </a:rPr>
              <a:t>循环融合（</a:t>
            </a:r>
            <a:r>
              <a:rPr lang="en-US" altLang="zh-CN" dirty="0">
                <a:latin typeface="Gill Sans MT" panose="020B0502020104020203" pitchFamily="34" charset="0"/>
                <a:ea typeface="Microsoft YaHei" panose="020B0503020204020204" pitchFamily="34" charset="-122"/>
              </a:rPr>
              <a:t>loop Fusion</a:t>
            </a:r>
            <a:r>
              <a:rPr lang="zh-CN" altLang="en-US" dirty="0">
                <a:latin typeface="Gill Sans MT" panose="020B0502020104020203" pitchFamily="34" charset="0"/>
                <a:ea typeface="Microsoft YaHei" panose="020B0503020204020204" pitchFamily="34" charset="-122"/>
              </a:rPr>
              <a:t>）</a:t>
            </a:r>
          </a:p>
          <a:p>
            <a:pPr>
              <a:lnSpc>
                <a:spcPct val="150000"/>
              </a:lnSpc>
            </a:pPr>
            <a:r>
              <a:rPr lang="zh-CN" altLang="en-US" dirty="0">
                <a:latin typeface="Gill Sans MT" panose="020B0502020104020203" pitchFamily="34" charset="0"/>
                <a:ea typeface="Microsoft YaHei" panose="020B0503020204020204" pitchFamily="34" charset="-122"/>
              </a:rPr>
              <a:t>循环拆分（</a:t>
            </a:r>
            <a:r>
              <a:rPr lang="en-US" altLang="zh-CN" dirty="0">
                <a:latin typeface="Gill Sans MT" panose="020B0502020104020203" pitchFamily="34" charset="0"/>
                <a:ea typeface="Microsoft YaHei" panose="020B0503020204020204" pitchFamily="34" charset="-122"/>
              </a:rPr>
              <a:t>loop Split</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pPr>
              <a:lnSpc>
                <a:spcPct val="150000"/>
              </a:lnSpc>
            </a:pPr>
            <a:r>
              <a:rPr lang="zh-CN" altLang="en-US" dirty="0">
                <a:latin typeface="Gill Sans MT" panose="020B0502020104020203" pitchFamily="34" charset="0"/>
                <a:ea typeface="Microsoft YaHei" panose="020B0503020204020204" pitchFamily="34" charset="-122"/>
              </a:rPr>
              <a:t>向量化</a:t>
            </a:r>
            <a:r>
              <a:rPr lang="en-US" altLang="zh-CN" dirty="0">
                <a:latin typeface="Gill Sans MT" panose="020B0502020104020203" pitchFamily="34" charset="0"/>
                <a:ea typeface="Microsoft YaHei" panose="020B0503020204020204" pitchFamily="34" charset="-122"/>
              </a:rPr>
              <a:t> </a:t>
            </a:r>
            <a:r>
              <a:rPr lang="zh-CN" altLang="en-US" dirty="0">
                <a:latin typeface="Gill Sans MT" panose="020B0502020104020203" pitchFamily="34" charset="0"/>
                <a:ea typeface="Microsoft YaHei" panose="020B0503020204020204" pitchFamily="34" charset="-122"/>
              </a:rPr>
              <a:t>（</a:t>
            </a:r>
            <a:r>
              <a:rPr lang="en-US" altLang="zh-CN" dirty="0">
                <a:latin typeface="Gill Sans MT" panose="020B0502020104020203" pitchFamily="34" charset="0"/>
                <a:ea typeface="Microsoft YaHei" panose="020B0503020204020204" pitchFamily="34" charset="-122"/>
              </a:rPr>
              <a:t>Vector</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pPr>
              <a:lnSpc>
                <a:spcPct val="150000"/>
              </a:lnSpc>
            </a:pPr>
            <a:r>
              <a:rPr lang="zh-CN" altLang="en-US" dirty="0">
                <a:latin typeface="Gill Sans MT" panose="020B0502020104020203" pitchFamily="34" charset="0"/>
                <a:ea typeface="Microsoft YaHei" panose="020B0503020204020204" pitchFamily="34" charset="-122"/>
              </a:rPr>
              <a:t>张量化（</a:t>
            </a:r>
            <a:r>
              <a:rPr lang="en-US" altLang="zh-CN" dirty="0">
                <a:latin typeface="Gill Sans MT" panose="020B0502020104020203" pitchFamily="34" charset="0"/>
                <a:ea typeface="Microsoft YaHei" panose="020B0503020204020204" pitchFamily="34" charset="-122"/>
              </a:rPr>
              <a:t>Tensor</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pPr>
              <a:lnSpc>
                <a:spcPct val="150000"/>
              </a:lnSpc>
            </a:pPr>
            <a:r>
              <a:rPr lang="zh-CN" altLang="en-US" dirty="0">
                <a:latin typeface="Gill Sans MT" panose="020B0502020104020203" pitchFamily="34" charset="0"/>
                <a:ea typeface="Microsoft YaHei" panose="020B0503020204020204" pitchFamily="34" charset="-122"/>
              </a:rPr>
              <a:t>访存延迟（</a:t>
            </a:r>
            <a:r>
              <a:rPr lang="en-US" altLang="zh-CN" dirty="0">
                <a:latin typeface="Gill Sans MT" panose="020B0502020104020203" pitchFamily="34" charset="0"/>
                <a:ea typeface="Microsoft YaHei" panose="020B0503020204020204" pitchFamily="34" charset="-122"/>
              </a:rPr>
              <a:t> Latency Hiding </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pPr>
              <a:lnSpc>
                <a:spcPct val="150000"/>
              </a:lnSpc>
            </a:pPr>
            <a:r>
              <a:rPr lang="zh-CN" altLang="en-US" dirty="0">
                <a:latin typeface="Gill Sans MT" panose="020B0502020104020203" pitchFamily="34" charset="0"/>
                <a:ea typeface="Microsoft YaHei" panose="020B0503020204020204" pitchFamily="34" charset="-122"/>
              </a:rPr>
              <a:t>存储分配（</a:t>
            </a:r>
            <a:r>
              <a:rPr lang="en-US" altLang="zh-CN" dirty="0">
                <a:latin typeface="Gill Sans MT" panose="020B0502020104020203" pitchFamily="34" charset="0"/>
                <a:ea typeface="Microsoft YaHei" panose="020B0503020204020204" pitchFamily="34" charset="-122"/>
              </a:rPr>
              <a:t>Memory</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Allocation</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p:txBody>
      </p:sp>
      <p:sp>
        <p:nvSpPr>
          <p:cNvPr id="7" name="右大括号 6">
            <a:extLst>
              <a:ext uri="{FF2B5EF4-FFF2-40B4-BE49-F238E27FC236}">
                <a16:creationId xmlns:a16="http://schemas.microsoft.com/office/drawing/2014/main" id="{5FC7ECC9-74D9-6F4A-BAA3-5DA9FDCB3785}"/>
              </a:ext>
            </a:extLst>
          </p:cNvPr>
          <p:cNvSpPr/>
          <p:nvPr/>
        </p:nvSpPr>
        <p:spPr bwMode="auto">
          <a:xfrm>
            <a:off x="5090269" y="1628800"/>
            <a:ext cx="327813" cy="2232248"/>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2232248"/>
                      <a:gd name="connsiteX1" fmla="*/ 163907 w 327813"/>
                      <a:gd name="connsiteY1" fmla="*/ 27317 h 2232248"/>
                      <a:gd name="connsiteX2" fmla="*/ 163907 w 327813"/>
                      <a:gd name="connsiteY2" fmla="*/ 558062 h 2232248"/>
                      <a:gd name="connsiteX3" fmla="*/ 163907 w 327813"/>
                      <a:gd name="connsiteY3" fmla="*/ 1088807 h 2232248"/>
                      <a:gd name="connsiteX4" fmla="*/ 327814 w 327813"/>
                      <a:gd name="connsiteY4" fmla="*/ 1116124 h 2232248"/>
                      <a:gd name="connsiteX5" fmla="*/ 163907 w 327813"/>
                      <a:gd name="connsiteY5" fmla="*/ 1143441 h 2232248"/>
                      <a:gd name="connsiteX6" fmla="*/ 163907 w 327813"/>
                      <a:gd name="connsiteY6" fmla="*/ 1663571 h 2232248"/>
                      <a:gd name="connsiteX7" fmla="*/ 163907 w 327813"/>
                      <a:gd name="connsiteY7" fmla="*/ 2204931 h 2232248"/>
                      <a:gd name="connsiteX8" fmla="*/ 0 w 327813"/>
                      <a:gd name="connsiteY8" fmla="*/ 2232248 h 2232248"/>
                      <a:gd name="connsiteX9" fmla="*/ 0 w 327813"/>
                      <a:gd name="connsiteY9" fmla="*/ 1718831 h 2232248"/>
                      <a:gd name="connsiteX10" fmla="*/ 0 w 327813"/>
                      <a:gd name="connsiteY10" fmla="*/ 1227736 h 2232248"/>
                      <a:gd name="connsiteX11" fmla="*/ 0 w 327813"/>
                      <a:gd name="connsiteY11" fmla="*/ 691997 h 2232248"/>
                      <a:gd name="connsiteX12" fmla="*/ 0 w 327813"/>
                      <a:gd name="connsiteY12" fmla="*/ 0 h 2232248"/>
                      <a:gd name="connsiteX0" fmla="*/ 0 w 327813"/>
                      <a:gd name="connsiteY0" fmla="*/ 0 h 2232248"/>
                      <a:gd name="connsiteX1" fmla="*/ 163907 w 327813"/>
                      <a:gd name="connsiteY1" fmla="*/ 27317 h 2232248"/>
                      <a:gd name="connsiteX2" fmla="*/ 163907 w 327813"/>
                      <a:gd name="connsiteY2" fmla="*/ 558062 h 2232248"/>
                      <a:gd name="connsiteX3" fmla="*/ 163907 w 327813"/>
                      <a:gd name="connsiteY3" fmla="*/ 1088807 h 2232248"/>
                      <a:gd name="connsiteX4" fmla="*/ 327814 w 327813"/>
                      <a:gd name="connsiteY4" fmla="*/ 1116124 h 2232248"/>
                      <a:gd name="connsiteX5" fmla="*/ 163907 w 327813"/>
                      <a:gd name="connsiteY5" fmla="*/ 1143441 h 2232248"/>
                      <a:gd name="connsiteX6" fmla="*/ 163907 w 327813"/>
                      <a:gd name="connsiteY6" fmla="*/ 1695416 h 2232248"/>
                      <a:gd name="connsiteX7" fmla="*/ 163907 w 327813"/>
                      <a:gd name="connsiteY7" fmla="*/ 2204931 h 2232248"/>
                      <a:gd name="connsiteX8" fmla="*/ 0 w 327813"/>
                      <a:gd name="connsiteY8" fmla="*/ 2232248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13" h="2232248" stroke="0" extrusionOk="0">
                        <a:moveTo>
                          <a:pt x="0" y="0"/>
                        </a:moveTo>
                        <a:cubicBezTo>
                          <a:pt x="91131" y="-20"/>
                          <a:pt x="163131" y="11889"/>
                          <a:pt x="163907" y="27317"/>
                        </a:cubicBezTo>
                        <a:cubicBezTo>
                          <a:pt x="185331" y="138039"/>
                          <a:pt x="157110" y="341398"/>
                          <a:pt x="163907" y="558062"/>
                        </a:cubicBezTo>
                        <a:cubicBezTo>
                          <a:pt x="170704" y="774726"/>
                          <a:pt x="160298" y="969841"/>
                          <a:pt x="163907" y="1088807"/>
                        </a:cubicBezTo>
                        <a:cubicBezTo>
                          <a:pt x="161008" y="1099175"/>
                          <a:pt x="235204" y="1102563"/>
                          <a:pt x="327814" y="1116124"/>
                        </a:cubicBezTo>
                        <a:cubicBezTo>
                          <a:pt x="236198" y="1115885"/>
                          <a:pt x="163361" y="1127504"/>
                          <a:pt x="163907" y="1143441"/>
                        </a:cubicBezTo>
                        <a:cubicBezTo>
                          <a:pt x="165093" y="1387803"/>
                          <a:pt x="139206" y="1480933"/>
                          <a:pt x="163907" y="1663571"/>
                        </a:cubicBezTo>
                        <a:cubicBezTo>
                          <a:pt x="188609" y="1846209"/>
                          <a:pt x="168151" y="1954585"/>
                          <a:pt x="163907" y="2204931"/>
                        </a:cubicBezTo>
                        <a:cubicBezTo>
                          <a:pt x="153752" y="2228069"/>
                          <a:pt x="86459" y="2248240"/>
                          <a:pt x="0" y="2232248"/>
                        </a:cubicBezTo>
                        <a:cubicBezTo>
                          <a:pt x="25006" y="2067689"/>
                          <a:pt x="2386" y="1954098"/>
                          <a:pt x="0" y="1718831"/>
                        </a:cubicBezTo>
                        <a:cubicBezTo>
                          <a:pt x="-2386" y="1483564"/>
                          <a:pt x="20634" y="1373802"/>
                          <a:pt x="0" y="1227736"/>
                        </a:cubicBezTo>
                        <a:cubicBezTo>
                          <a:pt x="-20634" y="1081671"/>
                          <a:pt x="26090" y="849267"/>
                          <a:pt x="0" y="691997"/>
                        </a:cubicBezTo>
                        <a:cubicBezTo>
                          <a:pt x="-26090" y="534727"/>
                          <a:pt x="13052" y="248907"/>
                          <a:pt x="0" y="0"/>
                        </a:cubicBezTo>
                        <a:close/>
                      </a:path>
                      <a:path w="327813" h="2232248" fill="none" extrusionOk="0">
                        <a:moveTo>
                          <a:pt x="0" y="0"/>
                        </a:moveTo>
                        <a:cubicBezTo>
                          <a:pt x="91199" y="446"/>
                          <a:pt x="166301" y="11775"/>
                          <a:pt x="163907" y="27317"/>
                        </a:cubicBezTo>
                        <a:cubicBezTo>
                          <a:pt x="156946" y="166215"/>
                          <a:pt x="158193" y="315095"/>
                          <a:pt x="163907" y="558062"/>
                        </a:cubicBezTo>
                        <a:cubicBezTo>
                          <a:pt x="169621" y="801029"/>
                          <a:pt x="138481" y="950576"/>
                          <a:pt x="163907" y="1088807"/>
                        </a:cubicBezTo>
                        <a:cubicBezTo>
                          <a:pt x="174849" y="1112579"/>
                          <a:pt x="231645" y="1119201"/>
                          <a:pt x="327814" y="1116124"/>
                        </a:cubicBezTo>
                        <a:cubicBezTo>
                          <a:pt x="237117" y="1113099"/>
                          <a:pt x="161506" y="1130187"/>
                          <a:pt x="163907" y="1143441"/>
                        </a:cubicBezTo>
                        <a:cubicBezTo>
                          <a:pt x="141067" y="1405109"/>
                          <a:pt x="181280" y="1578666"/>
                          <a:pt x="163907" y="1695416"/>
                        </a:cubicBezTo>
                        <a:cubicBezTo>
                          <a:pt x="146534" y="1812167"/>
                          <a:pt x="156939" y="2035437"/>
                          <a:pt x="163907" y="2204931"/>
                        </a:cubicBezTo>
                        <a:cubicBezTo>
                          <a:pt x="160830" y="2212595"/>
                          <a:pt x="99275" y="2235256"/>
                          <a:pt x="0" y="2232248"/>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矩形 7">
            <a:extLst>
              <a:ext uri="{FF2B5EF4-FFF2-40B4-BE49-F238E27FC236}">
                <a16:creationId xmlns:a16="http://schemas.microsoft.com/office/drawing/2014/main" id="{494442C1-86D5-3040-B894-D634ECCAC127}"/>
              </a:ext>
            </a:extLst>
          </p:cNvPr>
          <p:cNvSpPr/>
          <p:nvPr/>
        </p:nvSpPr>
        <p:spPr>
          <a:xfrm>
            <a:off x="5961323" y="2514091"/>
            <a:ext cx="4395755"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循环优化（</a:t>
            </a:r>
            <a:r>
              <a:rPr lang="en-US" altLang="zh-CN" sz="2400" dirty="0">
                <a:solidFill>
                  <a:srgbClr val="374154"/>
                </a:solidFill>
                <a:latin typeface="Gill Sans MT" panose="020B0502020104020203" pitchFamily="34" charset="0"/>
                <a:ea typeface="Microsoft YaHei" panose="020B0503020204020204" pitchFamily="34" charset="-122"/>
              </a:rPr>
              <a:t>Loop</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
        <p:nvSpPr>
          <p:cNvPr id="9" name="右大括号 8">
            <a:extLst>
              <a:ext uri="{FF2B5EF4-FFF2-40B4-BE49-F238E27FC236}">
                <a16:creationId xmlns:a16="http://schemas.microsoft.com/office/drawing/2014/main" id="{31E10A60-00FD-814A-A536-883AE5C63D90}"/>
              </a:ext>
            </a:extLst>
          </p:cNvPr>
          <p:cNvSpPr/>
          <p:nvPr/>
        </p:nvSpPr>
        <p:spPr bwMode="auto">
          <a:xfrm>
            <a:off x="5090268" y="4015832"/>
            <a:ext cx="327813" cy="709312"/>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 name="connsiteX7" fmla="*/ 0 w 327813"/>
                      <a:gd name="connsiteY7" fmla="*/ 340470 h 709312"/>
                      <a:gd name="connsiteX8" fmla="*/ 0 w 327813"/>
                      <a:gd name="connsiteY8" fmla="*/ 0 h 709312"/>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813" h="709312" stroke="0" extrusionOk="0">
                        <a:moveTo>
                          <a:pt x="0" y="0"/>
                        </a:moveTo>
                        <a:cubicBezTo>
                          <a:pt x="91131" y="-20"/>
                          <a:pt x="163131" y="11889"/>
                          <a:pt x="163907" y="27317"/>
                        </a:cubicBezTo>
                        <a:cubicBezTo>
                          <a:pt x="176133" y="134174"/>
                          <a:pt x="167290" y="190053"/>
                          <a:pt x="163907" y="327339"/>
                        </a:cubicBezTo>
                        <a:cubicBezTo>
                          <a:pt x="162304" y="357864"/>
                          <a:pt x="243305" y="350398"/>
                          <a:pt x="327814" y="354656"/>
                        </a:cubicBezTo>
                        <a:cubicBezTo>
                          <a:pt x="238647" y="355269"/>
                          <a:pt x="162139" y="368282"/>
                          <a:pt x="163907" y="381973"/>
                        </a:cubicBezTo>
                        <a:cubicBezTo>
                          <a:pt x="156538" y="529491"/>
                          <a:pt x="156938" y="587623"/>
                          <a:pt x="163907" y="681995"/>
                        </a:cubicBezTo>
                        <a:cubicBezTo>
                          <a:pt x="164009" y="694797"/>
                          <a:pt x="92000" y="712599"/>
                          <a:pt x="0" y="709312"/>
                        </a:cubicBezTo>
                        <a:cubicBezTo>
                          <a:pt x="-13978" y="615372"/>
                          <a:pt x="1208" y="485214"/>
                          <a:pt x="0" y="340470"/>
                        </a:cubicBezTo>
                        <a:cubicBezTo>
                          <a:pt x="-1208" y="195726"/>
                          <a:pt x="3106" y="70592"/>
                          <a:pt x="0" y="0"/>
                        </a:cubicBezTo>
                        <a:close/>
                      </a:path>
                      <a:path w="327813" h="709312" fill="none" extrusionOk="0">
                        <a:moveTo>
                          <a:pt x="0" y="0"/>
                        </a:moveTo>
                        <a:cubicBezTo>
                          <a:pt x="86876" y="82"/>
                          <a:pt x="164227" y="8873"/>
                          <a:pt x="163907" y="27317"/>
                        </a:cubicBezTo>
                        <a:cubicBezTo>
                          <a:pt x="157877" y="130407"/>
                          <a:pt x="177877" y="203843"/>
                          <a:pt x="163907" y="327339"/>
                        </a:cubicBezTo>
                        <a:cubicBezTo>
                          <a:pt x="148908" y="353270"/>
                          <a:pt x="239003" y="352552"/>
                          <a:pt x="327814" y="354656"/>
                        </a:cubicBezTo>
                        <a:cubicBezTo>
                          <a:pt x="235560" y="354192"/>
                          <a:pt x="162571" y="369147"/>
                          <a:pt x="163907" y="381973"/>
                        </a:cubicBezTo>
                        <a:cubicBezTo>
                          <a:pt x="156907" y="489819"/>
                          <a:pt x="175991" y="614478"/>
                          <a:pt x="163907" y="681995"/>
                        </a:cubicBezTo>
                        <a:cubicBezTo>
                          <a:pt x="165380" y="708567"/>
                          <a:pt x="101465" y="717997"/>
                          <a:pt x="0" y="709312"/>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0" name="矩形 9">
            <a:extLst>
              <a:ext uri="{FF2B5EF4-FFF2-40B4-BE49-F238E27FC236}">
                <a16:creationId xmlns:a16="http://schemas.microsoft.com/office/drawing/2014/main" id="{1EECF1C5-7B4B-2746-9F76-F8D938A37350}"/>
              </a:ext>
            </a:extLst>
          </p:cNvPr>
          <p:cNvSpPr/>
          <p:nvPr/>
        </p:nvSpPr>
        <p:spPr>
          <a:xfrm>
            <a:off x="5967047" y="4139655"/>
            <a:ext cx="5301451"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指令优化（</a:t>
            </a:r>
            <a:r>
              <a:rPr lang="en-US" altLang="zh-CN" sz="2400" dirty="0">
                <a:solidFill>
                  <a:srgbClr val="374154"/>
                </a:solidFill>
                <a:latin typeface="Gill Sans MT" panose="020B0502020104020203" pitchFamily="34" charset="0"/>
                <a:ea typeface="Microsoft YaHei" panose="020B0503020204020204" pitchFamily="34" charset="-122"/>
              </a:rPr>
              <a:t>Instructions</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
        <p:nvSpPr>
          <p:cNvPr id="11" name="右大括号 10">
            <a:extLst>
              <a:ext uri="{FF2B5EF4-FFF2-40B4-BE49-F238E27FC236}">
                <a16:creationId xmlns:a16="http://schemas.microsoft.com/office/drawing/2014/main" id="{927A0BA3-CC53-014E-8CAD-0554BFC7D5FE}"/>
              </a:ext>
            </a:extLst>
          </p:cNvPr>
          <p:cNvSpPr/>
          <p:nvPr/>
        </p:nvSpPr>
        <p:spPr bwMode="auto">
          <a:xfrm>
            <a:off x="5088050" y="4852850"/>
            <a:ext cx="327813" cy="709312"/>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 name="connsiteX7" fmla="*/ 0 w 327813"/>
                      <a:gd name="connsiteY7" fmla="*/ 340470 h 709312"/>
                      <a:gd name="connsiteX8" fmla="*/ 0 w 327813"/>
                      <a:gd name="connsiteY8" fmla="*/ 0 h 709312"/>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813" h="709312" stroke="0" extrusionOk="0">
                        <a:moveTo>
                          <a:pt x="0" y="0"/>
                        </a:moveTo>
                        <a:cubicBezTo>
                          <a:pt x="91131" y="-20"/>
                          <a:pt x="163131" y="11889"/>
                          <a:pt x="163907" y="27317"/>
                        </a:cubicBezTo>
                        <a:cubicBezTo>
                          <a:pt x="176133" y="134174"/>
                          <a:pt x="167290" y="190053"/>
                          <a:pt x="163907" y="327339"/>
                        </a:cubicBezTo>
                        <a:cubicBezTo>
                          <a:pt x="162304" y="357864"/>
                          <a:pt x="243305" y="350398"/>
                          <a:pt x="327814" y="354656"/>
                        </a:cubicBezTo>
                        <a:cubicBezTo>
                          <a:pt x="238647" y="355269"/>
                          <a:pt x="162139" y="368282"/>
                          <a:pt x="163907" y="381973"/>
                        </a:cubicBezTo>
                        <a:cubicBezTo>
                          <a:pt x="156538" y="529491"/>
                          <a:pt x="156938" y="587623"/>
                          <a:pt x="163907" y="681995"/>
                        </a:cubicBezTo>
                        <a:cubicBezTo>
                          <a:pt x="164009" y="694797"/>
                          <a:pt x="92000" y="712599"/>
                          <a:pt x="0" y="709312"/>
                        </a:cubicBezTo>
                        <a:cubicBezTo>
                          <a:pt x="-13978" y="615372"/>
                          <a:pt x="1208" y="485214"/>
                          <a:pt x="0" y="340470"/>
                        </a:cubicBezTo>
                        <a:cubicBezTo>
                          <a:pt x="-1208" y="195726"/>
                          <a:pt x="3106" y="70592"/>
                          <a:pt x="0" y="0"/>
                        </a:cubicBezTo>
                        <a:close/>
                      </a:path>
                      <a:path w="327813" h="709312" fill="none" extrusionOk="0">
                        <a:moveTo>
                          <a:pt x="0" y="0"/>
                        </a:moveTo>
                        <a:cubicBezTo>
                          <a:pt x="86876" y="82"/>
                          <a:pt x="164227" y="8873"/>
                          <a:pt x="163907" y="27317"/>
                        </a:cubicBezTo>
                        <a:cubicBezTo>
                          <a:pt x="157877" y="130407"/>
                          <a:pt x="177877" y="203843"/>
                          <a:pt x="163907" y="327339"/>
                        </a:cubicBezTo>
                        <a:cubicBezTo>
                          <a:pt x="148908" y="353270"/>
                          <a:pt x="239003" y="352552"/>
                          <a:pt x="327814" y="354656"/>
                        </a:cubicBezTo>
                        <a:cubicBezTo>
                          <a:pt x="235560" y="354192"/>
                          <a:pt x="162571" y="369147"/>
                          <a:pt x="163907" y="381973"/>
                        </a:cubicBezTo>
                        <a:cubicBezTo>
                          <a:pt x="156907" y="489819"/>
                          <a:pt x="175991" y="614478"/>
                          <a:pt x="163907" y="681995"/>
                        </a:cubicBezTo>
                        <a:cubicBezTo>
                          <a:pt x="165380" y="708567"/>
                          <a:pt x="101465" y="717997"/>
                          <a:pt x="0" y="709312"/>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2" name="矩形 11">
            <a:extLst>
              <a:ext uri="{FF2B5EF4-FFF2-40B4-BE49-F238E27FC236}">
                <a16:creationId xmlns:a16="http://schemas.microsoft.com/office/drawing/2014/main" id="{2CD3FFEB-C49A-A14A-BE67-D812655CE9BF}"/>
              </a:ext>
            </a:extLst>
          </p:cNvPr>
          <p:cNvSpPr/>
          <p:nvPr/>
        </p:nvSpPr>
        <p:spPr>
          <a:xfrm>
            <a:off x="5967046" y="4976673"/>
            <a:ext cx="4812087"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存储优化（</a:t>
            </a:r>
            <a:r>
              <a:rPr lang="en-US" altLang="zh-CN" sz="2400" dirty="0">
                <a:solidFill>
                  <a:srgbClr val="374154"/>
                </a:solidFill>
                <a:latin typeface="Gill Sans MT" panose="020B0502020104020203" pitchFamily="34" charset="0"/>
                <a:ea typeface="Microsoft YaHei" panose="020B0503020204020204" pitchFamily="34" charset="-122"/>
              </a:rPr>
              <a:t>Memory</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Tree>
    <p:extLst>
      <p:ext uri="{BB962C8B-B14F-4D97-AF65-F5344CB8AC3E}">
        <p14:creationId xmlns:p14="http://schemas.microsoft.com/office/powerpoint/2010/main" val="429433420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C0292B9-EE5F-E546-AA3A-B2AD2FD9AA7E}"/>
              </a:ext>
            </a:extLst>
          </p:cNvPr>
          <p:cNvPicPr>
            <a:picLocks noChangeAspect="1"/>
          </p:cNvPicPr>
          <p:nvPr/>
        </p:nvPicPr>
        <p:blipFill>
          <a:blip r:embed="rId2"/>
          <a:stretch>
            <a:fillRect/>
          </a:stretch>
        </p:blipFill>
        <p:spPr>
          <a:xfrm>
            <a:off x="909661" y="476672"/>
            <a:ext cx="10377439" cy="6195331"/>
          </a:xfrm>
          <a:prstGeom prst="rect">
            <a:avLst/>
          </a:prstGeom>
        </p:spPr>
      </p:pic>
    </p:spTree>
    <p:extLst>
      <p:ext uri="{BB962C8B-B14F-4D97-AF65-F5344CB8AC3E}">
        <p14:creationId xmlns:p14="http://schemas.microsoft.com/office/powerpoint/2010/main" val="2887908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8E65E20-7F01-2949-BAEC-6DA2CC559C20}"/>
              </a:ext>
            </a:extLst>
          </p:cNvPr>
          <p:cNvSpPr>
            <a:spLocks noGrp="1"/>
          </p:cNvSpPr>
          <p:nvPr>
            <p:ph type="title"/>
          </p:nvPr>
        </p:nvSpPr>
        <p:spPr/>
        <p:txBody>
          <a:bodyPr/>
          <a:lstStyle/>
          <a:p>
            <a:r>
              <a:rPr lang="en-US" altLang="zh-CN" dirty="0"/>
              <a:t>Convolution</a:t>
            </a:r>
            <a:r>
              <a:rPr lang="zh-CN" altLang="en-US" dirty="0"/>
              <a:t> 卷积</a:t>
            </a:r>
          </a:p>
        </p:txBody>
      </p:sp>
      <p:sp>
        <p:nvSpPr>
          <p:cNvPr id="7" name="内容占位符 6">
            <a:extLst>
              <a:ext uri="{FF2B5EF4-FFF2-40B4-BE49-F238E27FC236}">
                <a16:creationId xmlns:a16="http://schemas.microsoft.com/office/drawing/2014/main" id="{D85AF349-33F8-0B49-909C-9EFB9B529975}"/>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卷积（</a:t>
            </a:r>
            <a:r>
              <a:rPr lang="en-US" altLang="zh-CN" dirty="0">
                <a:latin typeface="Gill Sans MT" panose="020B0502020104020203" pitchFamily="34" charset="0"/>
              </a:rPr>
              <a:t>Convolution,</a:t>
            </a:r>
            <a:r>
              <a:rPr lang="zh-CN" altLang="en-US" dirty="0">
                <a:latin typeface="Gill Sans MT" panose="020B0502020104020203" pitchFamily="34" charset="0"/>
              </a:rPr>
              <a:t> </a:t>
            </a:r>
            <a:r>
              <a:rPr lang="en-US" altLang="zh-CN" dirty="0">
                <a:latin typeface="Gill Sans MT" panose="020B0502020104020203" pitchFamily="34" charset="0"/>
              </a:rPr>
              <a:t>aka.</a:t>
            </a:r>
            <a:r>
              <a:rPr lang="zh-CN" altLang="en-US" dirty="0">
                <a:latin typeface="Gill Sans MT" panose="020B0502020104020203" pitchFamily="34" charset="0"/>
              </a:rPr>
              <a:t> </a:t>
            </a:r>
            <a:r>
              <a:rPr lang="en-US" altLang="zh-CN" dirty="0">
                <a:latin typeface="Gill Sans MT" panose="020B0502020104020203" pitchFamily="34" charset="0"/>
              </a:rPr>
              <a:t>Conv</a:t>
            </a:r>
            <a:r>
              <a:rPr lang="zh-CN" altLang="en-US" dirty="0">
                <a:latin typeface="Gill Sans MT" panose="020B0502020104020203" pitchFamily="34" charset="0"/>
              </a:rPr>
              <a:t>）：是神经网络的核心计算之一，它在 </a:t>
            </a:r>
            <a:r>
              <a:rPr lang="en-US" altLang="zh-CN" dirty="0">
                <a:latin typeface="Gill Sans MT" panose="020B0502020104020203" pitchFamily="34" charset="0"/>
              </a:rPr>
              <a:t>CV</a:t>
            </a:r>
            <a:r>
              <a:rPr lang="zh-CN" altLang="en-US" dirty="0">
                <a:latin typeface="Gill Sans MT" panose="020B0502020104020203" pitchFamily="34" charset="0"/>
              </a:rPr>
              <a:t> 领域方面的突破性进展引领了深度学习的热潮。卷积的变种丰富，计算复杂，神经网络运行时大部分时间都耗费在计算卷积，网络模型的发展在不断增加网络的深度，因此优化卷积计算就显得尤为重要。</a:t>
            </a: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随着技术的发展，研究人员提出了多种优化算法，包括 </a:t>
            </a:r>
            <a:r>
              <a:rPr lang="en-US" altLang="zh-CN" dirty="0">
                <a:latin typeface="Gill Sans MT" panose="020B0502020104020203" pitchFamily="34" charset="0"/>
              </a:rPr>
              <a:t>Im2col</a:t>
            </a:r>
            <a:r>
              <a:rPr lang="zh-CN" altLang="en-US" dirty="0">
                <a:latin typeface="Gill Sans MT" panose="020B0502020104020203" pitchFamily="34" charset="0"/>
              </a:rPr>
              <a:t>、</a:t>
            </a:r>
            <a:r>
              <a:rPr lang="en-US" altLang="zh-CN" dirty="0">
                <a:latin typeface="Gill Sans MT" panose="020B0502020104020203" pitchFamily="34" charset="0"/>
              </a:rPr>
              <a:t>Winograd </a:t>
            </a:r>
            <a:r>
              <a:rPr lang="zh-CN" altLang="en-US" dirty="0">
                <a:latin typeface="Gill Sans MT" panose="020B0502020104020203" pitchFamily="34" charset="0"/>
              </a:rPr>
              <a:t>等等。</a:t>
            </a:r>
            <a:r>
              <a:rPr lang="en-US" altLang="zh-CN" dirty="0">
                <a:latin typeface="Gill Sans MT" panose="020B0502020104020203" pitchFamily="34" charset="0"/>
              </a:rPr>
              <a:t>Kernel</a:t>
            </a:r>
            <a:r>
              <a:rPr lang="zh-CN" altLang="en-US" dirty="0">
                <a:latin typeface="Gill Sans MT" panose="020B0502020104020203" pitchFamily="34" charset="0"/>
              </a:rPr>
              <a:t> 优化系列首先定义卷积 </a:t>
            </a:r>
            <a:r>
              <a:rPr lang="en-US" altLang="zh-CN" dirty="0">
                <a:latin typeface="Gill Sans MT" panose="020B0502020104020203" pitchFamily="34" charset="0"/>
              </a:rPr>
              <a:t>Conv</a:t>
            </a:r>
            <a:r>
              <a:rPr lang="zh-CN" altLang="en-US" dirty="0">
                <a:latin typeface="Gill Sans MT" panose="020B0502020104020203" pitchFamily="34" charset="0"/>
              </a:rPr>
              <a:t> 的概念，继而简要介绍几种常见的优化方法，并讨论作者在该领域的一些经验。</a:t>
            </a:r>
          </a:p>
        </p:txBody>
      </p:sp>
    </p:spTree>
    <p:extLst>
      <p:ext uri="{BB962C8B-B14F-4D97-AF65-F5344CB8AC3E}">
        <p14:creationId xmlns:p14="http://schemas.microsoft.com/office/powerpoint/2010/main" val="2564322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C00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496855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lvl="1" indent="0">
              <a:spcAft>
                <a:spcPts val="0"/>
              </a:spcAft>
              <a:buNone/>
            </a:pPr>
            <a:r>
              <a:rPr lang="en-US" altLang="zh-CN" sz="2400" b="1" dirty="0">
                <a:solidFill>
                  <a:srgbClr val="374154"/>
                </a:solidFill>
                <a:latin typeface="Gill Sans MT" panose="020B0502020104020203" pitchFamily="34" charset="0"/>
              </a:rPr>
              <a:t>Conv</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What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Convolution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卷积的概念</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Spatial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空间组合优化</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Indirect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Algorithm</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QNNPACK</a:t>
            </a:r>
            <a:r>
              <a:rPr lang="zh-CN" altLang="en-US" sz="2000" dirty="0">
                <a:solidFill>
                  <a:srgbClr val="374154"/>
                </a:solidFill>
                <a:latin typeface="Gill Sans MT" panose="020B0502020104020203" pitchFamily="34" charset="0"/>
              </a:rPr>
              <a:t> 间接卷积优化</a:t>
            </a: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13794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Futura Medium" panose="020B0602020204020303" pitchFamily="34" charset="-79"/>
                <a:cs typeface="Futura Medium" panose="020B0602020204020303" pitchFamily="34" charset="-79"/>
              </a:rPr>
              <a:t>卷积基础概念</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00340354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B38836-3B40-4D4D-A36F-0351F4E0D55C}"/>
              </a:ext>
            </a:extLst>
          </p:cNvPr>
          <p:cNvSpPr>
            <a:spLocks noGrp="1"/>
          </p:cNvSpPr>
          <p:nvPr>
            <p:ph type="title"/>
          </p:nvPr>
        </p:nvSpPr>
        <p:spPr/>
        <p:txBody>
          <a:bodyPr/>
          <a:lstStyle/>
          <a:p>
            <a:r>
              <a:rPr lang="en-US" altLang="zh-CN" dirty="0"/>
              <a:t>Convolution</a:t>
            </a:r>
            <a:endParaRPr lang="zh-CN" altLang="en-US" dirty="0"/>
          </a:p>
        </p:txBody>
      </p:sp>
      <p:sp>
        <p:nvSpPr>
          <p:cNvPr id="5" name="内容占位符 4">
            <a:extLst>
              <a:ext uri="{FF2B5EF4-FFF2-40B4-BE49-F238E27FC236}">
                <a16:creationId xmlns:a16="http://schemas.microsoft.com/office/drawing/2014/main" id="{6C786CC1-A9D7-134A-802B-BD828B23A48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在泛函分析中，卷积、旋积或褶积 </a:t>
            </a:r>
            <a:r>
              <a:rPr lang="en-US" altLang="zh-CN" dirty="0">
                <a:latin typeface="Gill Sans MT" panose="020B0502020104020203" pitchFamily="34" charset="0"/>
              </a:rPr>
              <a:t>(Convolution)</a:t>
            </a:r>
            <a:r>
              <a:rPr lang="zh-CN" altLang="en-US" dirty="0">
                <a:latin typeface="Gill Sans MT" panose="020B0502020104020203" pitchFamily="34" charset="0"/>
              </a:rPr>
              <a:t> </a:t>
            </a:r>
            <a:r>
              <a:rPr lang="zh-CN" altLang="en-US" dirty="0"/>
              <a:t>是</a:t>
            </a:r>
            <a:r>
              <a:rPr lang="zh-CN" altLang="en-US" b="1" dirty="0"/>
              <a:t>通过两个函数</a:t>
            </a:r>
            <a:r>
              <a:rPr lang="en-US" altLang="zh-CN" b="1" dirty="0"/>
              <a:t>f</a:t>
            </a:r>
            <a:r>
              <a:rPr lang="zh-CN" altLang="en-US" b="1" dirty="0"/>
              <a:t>和</a:t>
            </a:r>
            <a:r>
              <a:rPr lang="en-US" altLang="zh-CN" b="1" dirty="0"/>
              <a:t>g</a:t>
            </a:r>
            <a:r>
              <a:rPr lang="zh-CN" altLang="en-US" b="1" dirty="0"/>
              <a:t>生成第三个函数的一种数学运算</a:t>
            </a:r>
            <a:r>
              <a:rPr lang="zh-CN" altLang="en-US" dirty="0"/>
              <a:t>，其本质是一种</a:t>
            </a:r>
            <a:r>
              <a:rPr lang="zh-CN" altLang="en-US" dirty="0">
                <a:latin typeface="Gill Sans MT" panose="020B0502020104020203" pitchFamily="34" charset="0"/>
              </a:rPr>
              <a:t>特殊的积分变换，表征函数 </a:t>
            </a:r>
            <a:r>
              <a:rPr lang="en-US" altLang="zh-CN" dirty="0">
                <a:latin typeface="Gill Sans MT" panose="020B0502020104020203" pitchFamily="34" charset="0"/>
              </a:rPr>
              <a:t>f</a:t>
            </a:r>
            <a:r>
              <a:rPr lang="zh-CN" altLang="en-US" dirty="0">
                <a:latin typeface="Gill Sans MT" panose="020B0502020104020203" pitchFamily="34" charset="0"/>
              </a:rPr>
              <a:t> 与 </a:t>
            </a:r>
            <a:r>
              <a:rPr lang="en-US" altLang="zh-CN" dirty="0">
                <a:latin typeface="Gill Sans MT" panose="020B0502020104020203" pitchFamily="34" charset="0"/>
              </a:rPr>
              <a:t>g</a:t>
            </a:r>
            <a:r>
              <a:rPr lang="zh-CN" altLang="en-US" dirty="0">
                <a:latin typeface="Gill Sans MT" panose="020B0502020104020203" pitchFamily="34" charset="0"/>
              </a:rPr>
              <a:t> 经过翻转和平移的重叠部分函数值乘积对重叠长度的积分。</a:t>
            </a:r>
            <a:endParaRPr lang="en-US" altLang="zh-CN" dirty="0">
              <a:latin typeface="Gill Sans MT" panose="020B0502020104020203" pitchFamily="34" charset="0"/>
            </a:endParaRPr>
          </a:p>
          <a:p>
            <a:pPr>
              <a:lnSpc>
                <a:spcPct val="150000"/>
              </a:lnSpc>
            </a:pPr>
            <a:endParaRPr lang="en-US" altLang="zh-CN" dirty="0"/>
          </a:p>
          <a:p>
            <a:pPr>
              <a:lnSpc>
                <a:spcPct val="150000"/>
              </a:lnSpc>
            </a:pPr>
            <a:r>
              <a:rPr lang="zh-CN" altLang="en-US" dirty="0">
                <a:latin typeface="Gill Sans MT" panose="020B0502020104020203" pitchFamily="34" charset="0"/>
              </a:rPr>
              <a:t>卷积神经网络（</a:t>
            </a:r>
            <a:r>
              <a:rPr lang="en-US" altLang="zh-CN" dirty="0">
                <a:latin typeface="Gill Sans MT" panose="020B0502020104020203" pitchFamily="34" charset="0"/>
              </a:rPr>
              <a:t>Convolution Neural Networks, CNN</a:t>
            </a:r>
            <a:r>
              <a:rPr lang="zh-CN" altLang="en-US" dirty="0">
                <a:latin typeface="Gill Sans MT" panose="020B0502020104020203" pitchFamily="34" charset="0"/>
              </a:rPr>
              <a:t>）的概念拓展自信号处理领域的卷积。</a:t>
            </a:r>
            <a:r>
              <a:rPr lang="zh-CN" altLang="en-US" dirty="0"/>
              <a:t> </a:t>
            </a:r>
            <a:r>
              <a:rPr lang="zh-CN" altLang="en-US" dirty="0">
                <a:latin typeface="Gill Sans MT" panose="020B0502020104020203" pitchFamily="34" charset="0"/>
              </a:rPr>
              <a:t>信号处理的卷积定义为：</a:t>
            </a:r>
          </a:p>
        </p:txBody>
      </p:sp>
      <p:pic>
        <p:nvPicPr>
          <p:cNvPr id="1026" name="Picture 2" descr="equation.pdf">
            <a:extLst>
              <a:ext uri="{FF2B5EF4-FFF2-40B4-BE49-F238E27FC236}">
                <a16:creationId xmlns:a16="http://schemas.microsoft.com/office/drawing/2014/main" id="{AD278AD1-4015-9247-B902-CEFED63F9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381" y="4437112"/>
            <a:ext cx="35560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96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21A0C3-13E5-F14A-B866-84527C7D02A0}"/>
              </a:ext>
            </a:extLst>
          </p:cNvPr>
          <p:cNvSpPr>
            <a:spLocks noGrp="1"/>
          </p:cNvSpPr>
          <p:nvPr>
            <p:ph type="title"/>
          </p:nvPr>
        </p:nvSpPr>
        <p:spPr/>
        <p:txBody>
          <a:bodyPr/>
          <a:lstStyle/>
          <a:p>
            <a:r>
              <a:rPr lang="en-US" altLang="zh-CN" dirty="0"/>
              <a:t>Convolution</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8FCC0392-2006-3A4C-BE31-D690D8C648B9}"/>
                  </a:ext>
                </a:extLst>
              </p:cNvPr>
              <p:cNvSpPr>
                <a:spLocks noGrp="1"/>
              </p:cNvSpPr>
              <p:nvPr>
                <p:ph sz="half" idx="1"/>
              </p:nvPr>
            </p:nvSpPr>
            <p:spPr>
              <a:xfrm>
                <a:off x="623635" y="1412776"/>
                <a:ext cx="10963473" cy="864096"/>
              </a:xfrm>
            </p:spPr>
            <p:txBody>
              <a:bodyPr/>
              <a:lstStyle/>
              <a:p>
                <a:r>
                  <a:rPr lang="zh-CN" altLang="en-US" dirty="0">
                    <a:latin typeface="Gill Sans MT" panose="020B0502020104020203" pitchFamily="34" charset="0"/>
                  </a:rPr>
                  <a:t>可以证明，关于几乎所有的实数 </a:t>
                </a:r>
                <a:r>
                  <a:rPr lang="en-US" altLang="zh-CN" dirty="0">
                    <a:latin typeface="Gill Sans MT" panose="020B0502020104020203" pitchFamily="34" charset="0"/>
                  </a:rPr>
                  <a:t>x</a:t>
                </a:r>
                <a:r>
                  <a:rPr lang="zh-CN" altLang="en-US" dirty="0">
                    <a:latin typeface="Gill Sans MT" panose="020B0502020104020203" pitchFamily="34" charset="0"/>
                  </a:rPr>
                  <a:t>，随着 </a:t>
                </a:r>
                <a:r>
                  <a:rPr lang="en-US" altLang="zh-CN" dirty="0">
                    <a:latin typeface="Gill Sans MT" panose="020B0502020104020203" pitchFamily="34" charset="0"/>
                  </a:rPr>
                  <a:t>x</a:t>
                </a:r>
                <a:r>
                  <a:rPr lang="zh-CN" altLang="en-US" dirty="0">
                    <a:latin typeface="Gill Sans MT" panose="020B0502020104020203" pitchFamily="34" charset="0"/>
                  </a:rPr>
                  <a:t> 的不同取值，积分定义了一个新函数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latin typeface="Gill Sans MT" panose="020B0502020104020203" pitchFamily="34" charset="0"/>
                  </a:rPr>
                  <a:t>，称为函数 </a:t>
                </a:r>
                <a14:m>
                  <m:oMath xmlns:m="http://schemas.openxmlformats.org/officeDocument/2006/math">
                    <m:r>
                      <a:rPr lang="en-US" altLang="zh-CN" i="1" dirty="0" smtClean="0">
                        <a:latin typeface="Cambria Math" panose="02040503050406030204" pitchFamily="18" charset="0"/>
                      </a:rPr>
                      <m:t>𝑓</m:t>
                    </m:r>
                  </m:oMath>
                </a14:m>
                <a:r>
                  <a:rPr lang="zh-CN" altLang="en-US" dirty="0">
                    <a:latin typeface="Gill Sans MT" panose="020B0502020104020203" pitchFamily="34" charset="0"/>
                  </a:rPr>
                  <a:t> 与 </a:t>
                </a:r>
                <a14:m>
                  <m:oMath xmlns:m="http://schemas.openxmlformats.org/officeDocument/2006/math">
                    <m:r>
                      <a:rPr lang="en-US" altLang="zh-CN" i="1" dirty="0" smtClean="0">
                        <a:latin typeface="Cambria Math" panose="02040503050406030204" pitchFamily="18" charset="0"/>
                      </a:rPr>
                      <m:t>𝑔</m:t>
                    </m:r>
                  </m:oMath>
                </a14:m>
                <a:r>
                  <a:rPr lang="zh-CN" altLang="en-US" dirty="0">
                    <a:latin typeface="Gill Sans MT" panose="020B0502020104020203" pitchFamily="34" charset="0"/>
                  </a:rPr>
                  <a:t> 的卷积，记为。</a:t>
                </a:r>
              </a:p>
            </p:txBody>
          </p:sp>
        </mc:Choice>
        <mc:Fallback xmlns="">
          <p:sp>
            <p:nvSpPr>
              <p:cNvPr id="6" name="内容占位符 5">
                <a:extLst>
                  <a:ext uri="{FF2B5EF4-FFF2-40B4-BE49-F238E27FC236}">
                    <a16:creationId xmlns:a16="http://schemas.microsoft.com/office/drawing/2014/main" id="{8FCC0392-2006-3A4C-BE31-D690D8C648B9}"/>
                  </a:ext>
                </a:extLst>
              </p:cNvPr>
              <p:cNvSpPr>
                <a:spLocks noGrp="1" noRot="1" noChangeAspect="1" noMove="1" noResize="1" noEditPoints="1" noAdjustHandles="1" noChangeArrowheads="1" noChangeShapeType="1" noTextEdit="1"/>
              </p:cNvSpPr>
              <p:nvPr>
                <p:ph sz="half" idx="1"/>
              </p:nvPr>
            </p:nvSpPr>
            <p:spPr>
              <a:xfrm>
                <a:off x="623635" y="1412776"/>
                <a:ext cx="10963473" cy="864096"/>
              </a:xfrm>
              <a:blipFill>
                <a:blip r:embed="rId2"/>
                <a:stretch>
                  <a:fillRect l="-463" b="-28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内容占位符 5">
                <a:extLst>
                  <a:ext uri="{FF2B5EF4-FFF2-40B4-BE49-F238E27FC236}">
                    <a16:creationId xmlns:a16="http://schemas.microsoft.com/office/drawing/2014/main" id="{E3B3B059-5CED-DB44-A9D1-21B35700AA61}"/>
                  </a:ext>
                </a:extLst>
              </p:cNvPr>
              <p:cNvSpPr txBox="1">
                <a:spLocks/>
              </p:cNvSpPr>
              <p:nvPr/>
            </p:nvSpPr>
            <p:spPr>
              <a:xfrm>
                <a:off x="659552" y="2996952"/>
                <a:ext cx="10963473" cy="9361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latin typeface="Gill Sans MT" panose="020B0502020104020203" pitchFamily="34" charset="0"/>
                  </a:rPr>
                  <a:t>积计算在直觉上不易理解，其可视化后如</a:t>
                </a:r>
                <a:r>
                  <a:rPr lang="zh-CN" altLang="en-US" i="1" dirty="0">
                    <a:latin typeface="Gill Sans MT" panose="020B0502020104020203" pitchFamily="34" charset="0"/>
                  </a:rPr>
                  <a:t>图一</a:t>
                </a:r>
                <a:r>
                  <a:rPr lang="zh-CN" altLang="en-US" dirty="0">
                    <a:latin typeface="Gill Sans MT" panose="020B0502020104020203" pitchFamily="34" charset="0"/>
                  </a:rPr>
                  <a:t>所示。图中红色滑块在移动过程中与蓝色方块的积绘制成的三角图案即为卷积结果 </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r>
                      <a:rPr lang="zh-CN" altLang="en-US" b="0" i="1" dirty="0" smtClean="0">
                        <a:latin typeface="Cambria Math" panose="02040503050406030204" pitchFamily="18" charset="0"/>
                      </a:rPr>
                      <m:t>∗</m:t>
                    </m:r>
                    <m:r>
                      <a:rPr lang="en-US" altLang="zh-CN" b="0" i="1" dirty="0" smtClean="0">
                        <a:latin typeface="Cambria Math" panose="02040503050406030204" pitchFamily="18" charset="0"/>
                      </a:rPr>
                      <m:t>𝑔</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oMath>
                </a14:m>
                <a:r>
                  <a:rPr lang="en-US" altLang="zh-CN" dirty="0">
                    <a:latin typeface="Gill Sans MT" panose="020B0502020104020203" pitchFamily="34" charset="0"/>
                  </a:rPr>
                  <a:t> </a:t>
                </a:r>
                <a:r>
                  <a:rPr lang="zh-CN" altLang="en-US" dirty="0">
                    <a:latin typeface="Gill Sans MT" panose="020B0502020104020203" pitchFamily="34" charset="0"/>
                  </a:rPr>
                  <a:t>在各点上的取值：</a:t>
                </a:r>
              </a:p>
            </p:txBody>
          </p:sp>
        </mc:Choice>
        <mc:Fallback xmlns="">
          <p:sp>
            <p:nvSpPr>
              <p:cNvPr id="8" name="内容占位符 5">
                <a:extLst>
                  <a:ext uri="{FF2B5EF4-FFF2-40B4-BE49-F238E27FC236}">
                    <a16:creationId xmlns:a16="http://schemas.microsoft.com/office/drawing/2014/main" id="{E3B3B059-5CED-DB44-A9D1-21B35700AA61}"/>
                  </a:ext>
                </a:extLst>
              </p:cNvPr>
              <p:cNvSpPr txBox="1">
                <a:spLocks noRot="1" noChangeAspect="1" noMove="1" noResize="1" noEditPoints="1" noAdjustHandles="1" noChangeArrowheads="1" noChangeShapeType="1" noTextEdit="1"/>
              </p:cNvSpPr>
              <p:nvPr/>
            </p:nvSpPr>
            <p:spPr>
              <a:xfrm>
                <a:off x="659552" y="2996952"/>
                <a:ext cx="10963473" cy="936104"/>
              </a:xfrm>
              <a:prstGeom prst="rect">
                <a:avLst/>
              </a:prstGeom>
              <a:blipFill>
                <a:blip r:embed="rId3"/>
                <a:stretch>
                  <a:fillRect l="-463" b="-12000"/>
                </a:stretch>
              </a:blipFill>
            </p:spPr>
            <p:txBody>
              <a:bodyPr/>
              <a:lstStyle/>
              <a:p>
                <a:r>
                  <a:rPr lang="zh-CN" altLang="en-US">
                    <a:noFill/>
                  </a:rPr>
                  <a:t> </a:t>
                </a:r>
              </a:p>
            </p:txBody>
          </p:sp>
        </mc:Fallback>
      </mc:AlternateContent>
      <p:pic>
        <p:nvPicPr>
          <p:cNvPr id="15" name="Picture 4" descr="equation.pdf">
            <a:extLst>
              <a:ext uri="{FF2B5EF4-FFF2-40B4-BE49-F238E27FC236}">
                <a16:creationId xmlns:a16="http://schemas.microsoft.com/office/drawing/2014/main" id="{9289B29C-DC58-7146-BC7D-3D8CB5A93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488" y="2385923"/>
            <a:ext cx="18796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C16BF246-9693-1E4E-B727-47D6AA2BE4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0781" y="4277385"/>
            <a:ext cx="6375199" cy="1988844"/>
          </a:xfrm>
          <a:prstGeom prst="rect">
            <a:avLst/>
          </a:prstGeom>
        </p:spPr>
      </p:pic>
    </p:spTree>
    <p:extLst>
      <p:ext uri="{BB962C8B-B14F-4D97-AF65-F5344CB8AC3E}">
        <p14:creationId xmlns:p14="http://schemas.microsoft.com/office/powerpoint/2010/main" val="581766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21A0C3-13E5-F14A-B866-84527C7D02A0}"/>
              </a:ext>
            </a:extLst>
          </p:cNvPr>
          <p:cNvSpPr>
            <a:spLocks noGrp="1"/>
          </p:cNvSpPr>
          <p:nvPr>
            <p:ph type="title"/>
          </p:nvPr>
        </p:nvSpPr>
        <p:spPr/>
        <p:txBody>
          <a:bodyPr/>
          <a:lstStyle/>
          <a:p>
            <a:r>
              <a:rPr lang="en-US" altLang="zh-CN" dirty="0"/>
              <a:t>Convolution</a:t>
            </a:r>
            <a:endParaRPr lang="zh-CN" altLang="en-US" dirty="0"/>
          </a:p>
        </p:txBody>
      </p:sp>
      <p:sp>
        <p:nvSpPr>
          <p:cNvPr id="6" name="内容占位符 5">
            <a:extLst>
              <a:ext uri="{FF2B5EF4-FFF2-40B4-BE49-F238E27FC236}">
                <a16:creationId xmlns:a16="http://schemas.microsoft.com/office/drawing/2014/main" id="{8FCC0392-2006-3A4C-BE31-D690D8C648B9}"/>
              </a:ext>
            </a:extLst>
          </p:cNvPr>
          <p:cNvSpPr>
            <a:spLocks noGrp="1"/>
          </p:cNvSpPr>
          <p:nvPr>
            <p:ph sz="half" idx="1"/>
          </p:nvPr>
        </p:nvSpPr>
        <p:spPr>
          <a:xfrm>
            <a:off x="623635" y="1412776"/>
            <a:ext cx="10963473" cy="432048"/>
          </a:xfrm>
        </p:spPr>
        <p:txBody>
          <a:bodyPr/>
          <a:lstStyle/>
          <a:p>
            <a:r>
              <a:rPr lang="zh-CN" altLang="en-US" dirty="0"/>
              <a:t>对于信号处理的卷积定义为连续的表示，真正计算的过程中会把连续用离散形式进行计算：</a:t>
            </a:r>
            <a:endParaRPr lang="en-US" altLang="zh-CN" dirty="0"/>
          </a:p>
        </p:txBody>
      </p:sp>
      <p:sp>
        <p:nvSpPr>
          <p:cNvPr id="8" name="内容占位符 5">
            <a:extLst>
              <a:ext uri="{FF2B5EF4-FFF2-40B4-BE49-F238E27FC236}">
                <a16:creationId xmlns:a16="http://schemas.microsoft.com/office/drawing/2014/main" id="{E3B3B059-5CED-DB44-A9D1-21B35700AA61}"/>
              </a:ext>
            </a:extLst>
          </p:cNvPr>
          <p:cNvSpPr txBox="1">
            <a:spLocks/>
          </p:cNvSpPr>
          <p:nvPr/>
        </p:nvSpPr>
        <p:spPr>
          <a:xfrm>
            <a:off x="659552" y="3487882"/>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将该离散卷积公式拓展到二维空间即可得到神经网络中的卷积，可简写为</a:t>
            </a:r>
            <a:r>
              <a:rPr lang="zh-CN" altLang="en-US" dirty="0">
                <a:latin typeface="Gill Sans MT" panose="020B0502020104020203" pitchFamily="34" charset="0"/>
              </a:rPr>
              <a:t>：</a:t>
            </a:r>
            <a:endParaRPr lang="zh-CN" altLang="en-US" dirty="0"/>
          </a:p>
        </p:txBody>
      </p:sp>
      <p:pic>
        <p:nvPicPr>
          <p:cNvPr id="3074" name="Picture 2" descr="equation.pdf">
            <a:extLst>
              <a:ext uri="{FF2B5EF4-FFF2-40B4-BE49-F238E27FC236}">
                <a16:creationId xmlns:a16="http://schemas.microsoft.com/office/drawing/2014/main" id="{1A0E9FF9-E25F-F240-8909-DC6ADA722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771" y="2251844"/>
            <a:ext cx="3759200" cy="673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quation.pdf">
            <a:extLst>
              <a:ext uri="{FF2B5EF4-FFF2-40B4-BE49-F238E27FC236}">
                <a16:creationId xmlns:a16="http://schemas.microsoft.com/office/drawing/2014/main" id="{9AC63379-C028-0846-92D1-949821105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831" y="4303460"/>
            <a:ext cx="6261100" cy="67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10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32194</TotalTime>
  <Words>764</Words>
  <Application>Microsoft Macintosh PowerPoint</Application>
  <PresentationFormat>自定义</PresentationFormat>
  <Paragraphs>74</Paragraphs>
  <Slides>16</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16</vt:i4>
      </vt:variant>
    </vt:vector>
  </HeadingPairs>
  <TitlesOfParts>
    <vt:vector size="38"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Convolution 卷积</vt:lpstr>
      <vt:lpstr>PowerPoint 演示文稿</vt:lpstr>
      <vt:lpstr>PowerPoint 演示文稿</vt:lpstr>
      <vt:lpstr>Convolution</vt:lpstr>
      <vt:lpstr>Convolution</vt:lpstr>
      <vt:lpstr>Convolution</vt:lpstr>
      <vt:lpstr>Convolution</vt:lpstr>
      <vt:lpstr>Convolution</vt:lpstr>
      <vt:lpstr>Convolution on Image</vt:lpstr>
      <vt:lpstr>Convolution on Tensor</vt:lpstr>
      <vt:lpstr>Kernel 调度优化方法</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5343</cp:revision>
  <dcterms:created xsi:type="dcterms:W3CDTF">2015-01-14T10:38:57Z</dcterms:created>
  <dcterms:modified xsi:type="dcterms:W3CDTF">2023-02-06T05:50:23Z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