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slideLayouts/slideLayout13.xml" ContentType="application/vnd.openxmlformats-officedocument.presentationml.slideLayout+xml"/>
  <Override PartName="/ppt/theme/theme5.xml" ContentType="application/vnd.openxmlformats-officedocument.theme+xml"/>
  <Override PartName="/ppt/slideLayouts/slideLayout14.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 id="2147483837" r:id="rId2"/>
    <p:sldMasterId id="2147483846" r:id="rId3"/>
    <p:sldMasterId id="2147483858" r:id="rId4"/>
    <p:sldMasterId id="2147483902" r:id="rId5"/>
    <p:sldMasterId id="2147483881" r:id="rId6"/>
  </p:sldMasterIdLst>
  <p:notesMasterIdLst>
    <p:notesMasterId r:id="rId32"/>
  </p:notesMasterIdLst>
  <p:handoutMasterIdLst>
    <p:handoutMasterId r:id="rId33"/>
  </p:handoutMasterIdLst>
  <p:sldIdLst>
    <p:sldId id="1779" r:id="rId7"/>
    <p:sldId id="1837" r:id="rId8"/>
    <p:sldId id="1836" r:id="rId9"/>
    <p:sldId id="1800" r:id="rId10"/>
    <p:sldId id="1881" r:id="rId11"/>
    <p:sldId id="1899" r:id="rId12"/>
    <p:sldId id="2126" r:id="rId13"/>
    <p:sldId id="2127" r:id="rId14"/>
    <p:sldId id="1888" r:id="rId15"/>
    <p:sldId id="2129" r:id="rId16"/>
    <p:sldId id="2130" r:id="rId17"/>
    <p:sldId id="2131" r:id="rId18"/>
    <p:sldId id="1874" r:id="rId19"/>
    <p:sldId id="2128" r:id="rId20"/>
    <p:sldId id="1879" r:id="rId21"/>
    <p:sldId id="1891" r:id="rId22"/>
    <p:sldId id="1892" r:id="rId23"/>
    <p:sldId id="1893" r:id="rId24"/>
    <p:sldId id="1894" r:id="rId25"/>
    <p:sldId id="1895" r:id="rId26"/>
    <p:sldId id="2132" r:id="rId27"/>
    <p:sldId id="1898" r:id="rId28"/>
    <p:sldId id="2134" r:id="rId29"/>
    <p:sldId id="1838" r:id="rId30"/>
    <p:sldId id="680" r:id="rId31"/>
  </p:sldIdLst>
  <p:sldSz cx="12196763" cy="6858000"/>
  <p:notesSz cx="6805613" cy="9939338"/>
  <p:custDataLst>
    <p:tags r:id="rId34"/>
  </p:custDataLst>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609676" algn="l" rtl="0" fontAlgn="base">
      <a:spcBef>
        <a:spcPct val="0"/>
      </a:spcBef>
      <a:spcAft>
        <a:spcPct val="0"/>
      </a:spcAft>
      <a:defRPr kern="1200">
        <a:solidFill>
          <a:schemeClr val="tx1"/>
        </a:solidFill>
        <a:latin typeface="Calibri" pitchFamily="34" charset="0"/>
        <a:ea typeface="宋体" pitchFamily="2" charset="-122"/>
        <a:cs typeface="+mn-cs"/>
      </a:defRPr>
    </a:lvl2pPr>
    <a:lvl3pPr marL="1219352" algn="l" rtl="0" fontAlgn="base">
      <a:spcBef>
        <a:spcPct val="0"/>
      </a:spcBef>
      <a:spcAft>
        <a:spcPct val="0"/>
      </a:spcAft>
      <a:defRPr kern="1200">
        <a:solidFill>
          <a:schemeClr val="tx1"/>
        </a:solidFill>
        <a:latin typeface="Calibri" pitchFamily="34" charset="0"/>
        <a:ea typeface="宋体" pitchFamily="2" charset="-122"/>
        <a:cs typeface="+mn-cs"/>
      </a:defRPr>
    </a:lvl3pPr>
    <a:lvl4pPr marL="1829029" algn="l" rtl="0" fontAlgn="base">
      <a:spcBef>
        <a:spcPct val="0"/>
      </a:spcBef>
      <a:spcAft>
        <a:spcPct val="0"/>
      </a:spcAft>
      <a:defRPr kern="1200">
        <a:solidFill>
          <a:schemeClr val="tx1"/>
        </a:solidFill>
        <a:latin typeface="Calibri" pitchFamily="34" charset="0"/>
        <a:ea typeface="宋体" pitchFamily="2" charset="-122"/>
        <a:cs typeface="+mn-cs"/>
      </a:defRPr>
    </a:lvl4pPr>
    <a:lvl5pPr marL="2438705" algn="l" rtl="0" fontAlgn="base">
      <a:spcBef>
        <a:spcPct val="0"/>
      </a:spcBef>
      <a:spcAft>
        <a:spcPct val="0"/>
      </a:spcAft>
      <a:defRPr kern="1200">
        <a:solidFill>
          <a:schemeClr val="tx1"/>
        </a:solidFill>
        <a:latin typeface="Calibri" pitchFamily="34" charset="0"/>
        <a:ea typeface="宋体" pitchFamily="2" charset="-122"/>
        <a:cs typeface="+mn-cs"/>
      </a:defRPr>
    </a:lvl5pPr>
    <a:lvl6pPr marL="3048381" algn="l" defTabSz="1219352" rtl="0" eaLnBrk="1" latinLnBrk="0" hangingPunct="1">
      <a:defRPr kern="1200">
        <a:solidFill>
          <a:schemeClr val="tx1"/>
        </a:solidFill>
        <a:latin typeface="Calibri" pitchFamily="34" charset="0"/>
        <a:ea typeface="宋体" pitchFamily="2" charset="-122"/>
        <a:cs typeface="+mn-cs"/>
      </a:defRPr>
    </a:lvl6pPr>
    <a:lvl7pPr marL="3658057" algn="l" defTabSz="1219352" rtl="0" eaLnBrk="1" latinLnBrk="0" hangingPunct="1">
      <a:defRPr kern="1200">
        <a:solidFill>
          <a:schemeClr val="tx1"/>
        </a:solidFill>
        <a:latin typeface="Calibri" pitchFamily="34" charset="0"/>
        <a:ea typeface="宋体" pitchFamily="2" charset="-122"/>
        <a:cs typeface="+mn-cs"/>
      </a:defRPr>
    </a:lvl7pPr>
    <a:lvl8pPr marL="4267733" algn="l" defTabSz="1219352" rtl="0" eaLnBrk="1" latinLnBrk="0" hangingPunct="1">
      <a:defRPr kern="1200">
        <a:solidFill>
          <a:schemeClr val="tx1"/>
        </a:solidFill>
        <a:latin typeface="Calibri" pitchFamily="34" charset="0"/>
        <a:ea typeface="宋体" pitchFamily="2" charset="-122"/>
        <a:cs typeface="+mn-cs"/>
      </a:defRPr>
    </a:lvl8pPr>
    <a:lvl9pPr marL="4877410" algn="l" defTabSz="1219352"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07" userDrawn="1">
          <p15:clr>
            <a:srgbClr val="A4A3A4"/>
          </p15:clr>
        </p15:guide>
        <p15:guide id="2" orient="horz" pos="708" userDrawn="1">
          <p15:clr>
            <a:srgbClr val="A4A3A4"/>
          </p15:clr>
        </p15:guide>
        <p15:guide id="3" orient="horz" pos="829" userDrawn="1">
          <p15:clr>
            <a:srgbClr val="A4A3A4"/>
          </p15:clr>
        </p15:guide>
        <p15:guide id="4" orient="horz" pos="2824" userDrawn="1">
          <p15:clr>
            <a:srgbClr val="A4A3A4"/>
          </p15:clr>
        </p15:guide>
        <p15:guide id="5" orient="horz" pos="3973" userDrawn="1">
          <p15:clr>
            <a:srgbClr val="A4A3A4"/>
          </p15:clr>
        </p15:guide>
        <p15:guide id="6" pos="7048"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989DE"/>
    <a:srgbClr val="91D150"/>
    <a:srgbClr val="374154"/>
    <a:srgbClr val="00FA00"/>
    <a:srgbClr val="59595A"/>
    <a:srgbClr val="FFFFFF"/>
    <a:srgbClr val="6FC4F7"/>
    <a:srgbClr val="FFC000"/>
    <a:srgbClr val="F78898"/>
    <a:srgbClr val="3439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71" autoAdjust="0"/>
    <p:restoredTop sz="96291" autoAdjust="0"/>
  </p:normalViewPr>
  <p:slideViewPr>
    <p:cSldViewPr showGuides="1">
      <p:cViewPr>
        <p:scale>
          <a:sx n="115" d="100"/>
          <a:sy n="115" d="100"/>
        </p:scale>
        <p:origin x="400" y="360"/>
      </p:cViewPr>
      <p:guideLst>
        <p:guide orient="horz" pos="407"/>
        <p:guide orient="horz" pos="708"/>
        <p:guide orient="horz" pos="829"/>
        <p:guide orient="horz" pos="2824"/>
        <p:guide orient="horz" pos="3973"/>
        <p:guide pos="7048"/>
        <p:guide pos="63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8" d="100"/>
          <a:sy n="88" d="100"/>
        </p:scale>
        <p:origin x="3888" y="192"/>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21" Type="http://schemas.openxmlformats.org/officeDocument/2006/relationships/slide" Target="slides/slide15.xml"/><Relationship Id="rId34" Type="http://schemas.openxmlformats.org/officeDocument/2006/relationships/tags" Target="tags/tag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presProps" Target="presProps.xml"/><Relationship Id="rId8" Type="http://schemas.openxmlformats.org/officeDocument/2006/relationships/slide" Target="slides/slide2.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2" name="Rectangle 4"/>
          <p:cNvSpPr>
            <a:spLocks noGrp="1" noChangeArrowheads="1"/>
          </p:cNvSpPr>
          <p:nvPr>
            <p:ph type="ftr" sz="quarter" idx="2"/>
          </p:nvPr>
        </p:nvSpPr>
        <p:spPr bwMode="auto">
          <a:xfrm>
            <a:off x="0"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54939"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C45443A1-D8F2-48CD-A659-3CEDBA8DF541}" type="datetimeFigureOut">
              <a:rPr lang="zh-CN" altLang="en-US" smtClean="0"/>
              <a:pPr/>
              <a:t>2023/4/8</a:t>
            </a:fld>
            <a:endParaRPr lang="zh-CN" altLang="en-US"/>
          </a:p>
        </p:txBody>
      </p:sp>
      <p:sp>
        <p:nvSpPr>
          <p:cNvPr id="4" name="幻灯片图像占位符 3"/>
          <p:cNvSpPr>
            <a:spLocks noGrp="1" noRot="1" noChangeAspect="1"/>
          </p:cNvSpPr>
          <p:nvPr>
            <p:ph type="sldImg" idx="2"/>
          </p:nvPr>
        </p:nvSpPr>
        <p:spPr>
          <a:xfrm>
            <a:off x="90488" y="746125"/>
            <a:ext cx="6624637" cy="37258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562" y="4721186"/>
            <a:ext cx="5444490" cy="447270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5DFA3554-790F-44C9-BFAE-3E6D5D7BE10A}" type="slidenum">
              <a:rPr lang="zh-CN" altLang="en-US" smtClean="0"/>
              <a:pPr/>
              <a:t>‹#›</a:t>
            </a:fld>
            <a:endParaRPr lang="zh-CN" altLang="en-US"/>
          </a:p>
        </p:txBody>
      </p:sp>
    </p:spTree>
    <p:extLst>
      <p:ext uri="{BB962C8B-B14F-4D97-AF65-F5344CB8AC3E}">
        <p14:creationId xmlns:p14="http://schemas.microsoft.com/office/powerpoint/2010/main" val="1407357595"/>
      </p:ext>
    </p:extLst>
  </p:cSld>
  <p:clrMap bg1="lt1" tx1="dk1" bg2="lt2" tx2="dk2" accent1="accent1" accent2="accent2" accent3="accent3" accent4="accent4" accent5="accent5" accent6="accent6" hlink="hlink" folHlink="folHlink"/>
  <p:notesStyle>
    <a:lvl1pPr marL="0" algn="l" defTabSz="1219352" rtl="0" eaLnBrk="1" latinLnBrk="0" hangingPunct="1">
      <a:defRPr sz="1600" kern="1200">
        <a:solidFill>
          <a:schemeClr val="tx1"/>
        </a:solidFill>
        <a:latin typeface="+mn-lt"/>
        <a:ea typeface="+mn-ea"/>
        <a:cs typeface="+mn-cs"/>
      </a:defRPr>
    </a:lvl1pPr>
    <a:lvl2pPr marL="609676" algn="l" defTabSz="1219352" rtl="0" eaLnBrk="1" latinLnBrk="0" hangingPunct="1">
      <a:defRPr sz="1600" kern="1200">
        <a:solidFill>
          <a:schemeClr val="tx1"/>
        </a:solidFill>
        <a:latin typeface="+mn-lt"/>
        <a:ea typeface="+mn-ea"/>
        <a:cs typeface="+mn-cs"/>
      </a:defRPr>
    </a:lvl2pPr>
    <a:lvl3pPr marL="1219352" algn="l" defTabSz="1219352" rtl="0" eaLnBrk="1" latinLnBrk="0" hangingPunct="1">
      <a:defRPr sz="1600" kern="1200">
        <a:solidFill>
          <a:schemeClr val="tx1"/>
        </a:solidFill>
        <a:latin typeface="+mn-lt"/>
        <a:ea typeface="+mn-ea"/>
        <a:cs typeface="+mn-cs"/>
      </a:defRPr>
    </a:lvl3pPr>
    <a:lvl4pPr marL="1829029" algn="l" defTabSz="1219352" rtl="0" eaLnBrk="1" latinLnBrk="0" hangingPunct="1">
      <a:defRPr sz="1600" kern="1200">
        <a:solidFill>
          <a:schemeClr val="tx1"/>
        </a:solidFill>
        <a:latin typeface="+mn-lt"/>
        <a:ea typeface="+mn-ea"/>
        <a:cs typeface="+mn-cs"/>
      </a:defRPr>
    </a:lvl4pPr>
    <a:lvl5pPr marL="2438705" algn="l" defTabSz="1219352" rtl="0" eaLnBrk="1" latinLnBrk="0" hangingPunct="1">
      <a:defRPr sz="1600" kern="1200">
        <a:solidFill>
          <a:schemeClr val="tx1"/>
        </a:solidFill>
        <a:latin typeface="+mn-lt"/>
        <a:ea typeface="+mn-ea"/>
        <a:cs typeface="+mn-cs"/>
      </a:defRPr>
    </a:lvl5pPr>
    <a:lvl6pPr marL="3048381" algn="l" defTabSz="1219352" rtl="0" eaLnBrk="1" latinLnBrk="0" hangingPunct="1">
      <a:defRPr sz="1600" kern="1200">
        <a:solidFill>
          <a:schemeClr val="tx1"/>
        </a:solidFill>
        <a:latin typeface="+mn-lt"/>
        <a:ea typeface="+mn-ea"/>
        <a:cs typeface="+mn-cs"/>
      </a:defRPr>
    </a:lvl6pPr>
    <a:lvl7pPr marL="3658057" algn="l" defTabSz="1219352" rtl="0" eaLnBrk="1" latinLnBrk="0" hangingPunct="1">
      <a:defRPr sz="1600" kern="1200">
        <a:solidFill>
          <a:schemeClr val="tx1"/>
        </a:solidFill>
        <a:latin typeface="+mn-lt"/>
        <a:ea typeface="+mn-ea"/>
        <a:cs typeface="+mn-cs"/>
      </a:defRPr>
    </a:lvl7pPr>
    <a:lvl8pPr marL="4267733" algn="l" defTabSz="1219352" rtl="0" eaLnBrk="1" latinLnBrk="0" hangingPunct="1">
      <a:defRPr sz="1600" kern="1200">
        <a:solidFill>
          <a:schemeClr val="tx1"/>
        </a:solidFill>
        <a:latin typeface="+mn-lt"/>
        <a:ea typeface="+mn-ea"/>
        <a:cs typeface="+mn-cs"/>
      </a:defRPr>
    </a:lvl8pPr>
    <a:lvl9pPr marL="4877410" algn="l" defTabSz="1219352"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5F9B1A9-CAEA-4E40-9659-3AAA2EAEEC3C}" type="slidenum">
              <a:rPr lang="en-US" altLang="zh-CN" smtClean="0">
                <a:solidFill>
                  <a:prstClr val="black"/>
                </a:solidFill>
              </a:rPr>
              <a:pPr/>
              <a:t>25</a:t>
            </a:fld>
            <a:endParaRPr lang="en-US" altLang="zh-CN">
              <a:solidFill>
                <a:prstClr val="black"/>
              </a:solidFill>
            </a:endParaRPr>
          </a:p>
        </p:txBody>
      </p:sp>
      <p:sp>
        <p:nvSpPr>
          <p:cNvPr id="76803" name="Rectangle 7"/>
          <p:cNvSpPr txBox="1">
            <a:spLocks noGrp="1" noChangeArrowheads="1"/>
          </p:cNvSpPr>
          <p:nvPr/>
        </p:nvSpPr>
        <p:spPr bwMode="auto">
          <a:xfrm>
            <a:off x="3855773" y="9441815"/>
            <a:ext cx="2949840" cy="497525"/>
          </a:xfrm>
          <a:prstGeom prst="rect">
            <a:avLst/>
          </a:prstGeom>
          <a:noFill/>
          <a:ln w="9525">
            <a:noFill/>
            <a:miter lim="800000"/>
            <a:headEnd/>
            <a:tailEnd/>
          </a:ln>
        </p:spPr>
        <p:txBody>
          <a:bodyPr lIns="93177" tIns="46589" rIns="93177" bIns="46589" anchor="b"/>
          <a:lstStyle/>
          <a:p>
            <a:pPr algn="r" defTabSz="931863" eaLnBrk="0" hangingPunct="0"/>
            <a:fld id="{BCC2ABD3-6192-4FC8-9429-95EBDAE7C5C1}" type="slidenum">
              <a:rPr lang="en-US" altLang="zh-CN" sz="1200">
                <a:solidFill>
                  <a:prstClr val="black"/>
                </a:solidFill>
                <a:ea typeface="MS PGothic" pitchFamily="34" charset="-128"/>
              </a:rPr>
              <a:pPr algn="r" defTabSz="931863" eaLnBrk="0" hangingPunct="0"/>
              <a:t>25</a:t>
            </a:fld>
            <a:endParaRPr lang="en-US" altLang="zh-CN" sz="1200">
              <a:solidFill>
                <a:prstClr val="black"/>
              </a:solidFill>
              <a:ea typeface="MS PGothic" pitchFamily="34" charset="-128"/>
            </a:endParaRPr>
          </a:p>
        </p:txBody>
      </p:sp>
      <p:sp>
        <p:nvSpPr>
          <p:cNvPr id="76804" name="Rectangle 2"/>
          <p:cNvSpPr>
            <a:spLocks noGrp="1" noRot="1" noChangeAspect="1" noChangeArrowheads="1" noTextEdit="1"/>
          </p:cNvSpPr>
          <p:nvPr>
            <p:ph type="sldImg"/>
          </p:nvPr>
        </p:nvSpPr>
        <p:spPr bwMode="auto">
          <a:xfrm>
            <a:off x="90488" y="746125"/>
            <a:ext cx="6624637" cy="3725863"/>
          </a:xfrm>
          <a:noFill/>
          <a:ln>
            <a:solidFill>
              <a:srgbClr val="000000"/>
            </a:solidFill>
            <a:miter lim="800000"/>
            <a:headEnd/>
            <a:tailEnd/>
          </a:ln>
        </p:spPr>
      </p:sp>
      <p:sp>
        <p:nvSpPr>
          <p:cNvPr id="103429" name="Rectangle 3"/>
          <p:cNvSpPr>
            <a:spLocks noGrp="1" noChangeArrowheads="1"/>
          </p:cNvSpPr>
          <p:nvPr>
            <p:ph type="body" idx="1"/>
          </p:nvPr>
        </p:nvSpPr>
        <p:spPr>
          <a:xfrm>
            <a:off x="907523" y="4722499"/>
            <a:ext cx="4990571" cy="4471351"/>
          </a:xfrm>
          <a:ln/>
        </p:spPr>
        <p:txBody>
          <a:bodyPr lIns="93177" tIns="46589" rIns="93177" bIns="46589"/>
          <a:lstStyle/>
          <a:p>
            <a:pPr eaLnBrk="1" fontAlgn="auto" hangingPunct="1">
              <a:spcBef>
                <a:spcPts val="0"/>
              </a:spcBef>
              <a:spcAft>
                <a:spcPts val="0"/>
              </a:spcAft>
              <a:defRPr/>
            </a:pPr>
            <a:endParaRPr lang="en-US" altLang="zh-CN" b="0" dirty="0"/>
          </a:p>
        </p:txBody>
      </p:sp>
    </p:spTree>
    <p:extLst>
      <p:ext uri="{BB962C8B-B14F-4D97-AF65-F5344CB8AC3E}">
        <p14:creationId xmlns:p14="http://schemas.microsoft.com/office/powerpoint/2010/main" val="4018989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标题 1"/>
          <p:cNvSpPr>
            <a:spLocks noGrp="1"/>
          </p:cNvSpPr>
          <p:nvPr>
            <p:ph type="title"/>
          </p:nvPr>
        </p:nvSpPr>
        <p:spPr>
          <a:xfrm>
            <a:off x="623635" y="2085266"/>
            <a:ext cx="8067034" cy="2207832"/>
          </a:xfrm>
          <a:prstGeom prst="rect">
            <a:avLst/>
          </a:prstGeom>
        </p:spPr>
        <p:txBody>
          <a:bodyPr anchor="ctr"/>
          <a:lstStyle>
            <a:lvl1pPr>
              <a:lnSpc>
                <a:spcPct val="100000"/>
              </a:lnSpc>
              <a:defRPr sz="9600">
                <a:solidFill>
                  <a:schemeClr val="tx1">
                    <a:lumMod val="75000"/>
                    <a:lumOff val="25000"/>
                  </a:schemeClr>
                </a:solidFill>
                <a:latin typeface="+mj-ea"/>
                <a:ea typeface="+mj-ea"/>
              </a:defRPr>
            </a:lvl1pPr>
          </a:lstStyle>
          <a:p>
            <a:r>
              <a:rPr lang="zh-CN" altLang="en-US" dirty="0"/>
              <a:t>单击此处编辑母版标题样式</a:t>
            </a:r>
          </a:p>
        </p:txBody>
      </p:sp>
      <p:sp>
        <p:nvSpPr>
          <p:cNvPr id="7" name="副标题 2"/>
          <p:cNvSpPr>
            <a:spLocks noGrp="1"/>
          </p:cNvSpPr>
          <p:nvPr>
            <p:ph type="subTitle" idx="11"/>
          </p:nvPr>
        </p:nvSpPr>
        <p:spPr>
          <a:xfrm>
            <a:off x="653178" y="4797152"/>
            <a:ext cx="5954987" cy="768086"/>
          </a:xfrm>
          <a:prstGeom prst="rect">
            <a:avLst/>
          </a:prstGeom>
        </p:spPr>
        <p:txBody>
          <a:bodyPr anchor="ctr"/>
          <a:lstStyle>
            <a:lvl1pPr marL="0" indent="0" algn="l" fontAlgn="t">
              <a:buNone/>
              <a:defRPr sz="2133" b="0">
                <a:solidFill>
                  <a:schemeClr val="tx1">
                    <a:lumMod val="75000"/>
                    <a:lumOff val="25000"/>
                  </a:schemeClr>
                </a:solidFill>
                <a:latin typeface="+mj-ea"/>
                <a:ea typeface="+mj-ea"/>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zh-CN" altLang="en-US" dirty="0"/>
              <a:t>单击此处编辑母版副标题样式</a:t>
            </a:r>
            <a:endParaRPr lang="zh-CN" altLang="zh-CN" dirty="0"/>
          </a:p>
        </p:txBody>
      </p:sp>
    </p:spTree>
    <p:extLst>
      <p:ext uri="{BB962C8B-B14F-4D97-AF65-F5344CB8AC3E}">
        <p14:creationId xmlns:p14="http://schemas.microsoft.com/office/powerpoint/2010/main" val="6193665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ltLang="zh-CN"/>
              <a:t>Click to edit Master title style</a:t>
            </a:r>
            <a:endParaRPr lang="en-US" dirty="0"/>
          </a:p>
        </p:txBody>
      </p:sp>
      <p:sp>
        <p:nvSpPr>
          <p:cNvPr id="4" name="Text Placeholder 3"/>
          <p:cNvSpPr>
            <a:spLocks noGrp="1"/>
          </p:cNvSpPr>
          <p:nvPr>
            <p:ph type="body" sz="quarter" idx="10"/>
          </p:nvPr>
        </p:nvSpPr>
        <p:spPr>
          <a:xfrm>
            <a:off x="586619" y="1434370"/>
            <a:ext cx="11022825"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extLst>
      <p:ext uri="{BB962C8B-B14F-4D97-AF65-F5344CB8AC3E}">
        <p14:creationId xmlns:p14="http://schemas.microsoft.com/office/powerpoint/2010/main" val="42112994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731329" cy="589190"/>
          </a:xfrm>
          <a:prstGeom prst="rect">
            <a:avLst/>
          </a:prstGeom>
        </p:spPr>
        <p:txBody>
          <a:bodyP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84784"/>
            <a:ext cx="10731328"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6258789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068AF44-C570-314F-8063-F2646D83ABA3}"/>
              </a:ext>
            </a:extLst>
          </p:cNvPr>
          <p:cNvSpPr>
            <a:spLocks noGrp="1"/>
          </p:cNvSpPr>
          <p:nvPr>
            <p:ph type="title"/>
          </p:nvPr>
        </p:nvSpPr>
        <p:spPr>
          <a:xfrm>
            <a:off x="623636" y="679570"/>
            <a:ext cx="10731329" cy="4981678"/>
          </a:xfrm>
          <a:prstGeom prst="rect">
            <a:avLst/>
          </a:prstGeom>
        </p:spPr>
        <p:txBody>
          <a:bodyPr anchor="ctr"/>
          <a:lstStyle>
            <a:lvl1pPr algn="ctr">
              <a:lnSpc>
                <a:spcPct val="120000"/>
              </a:lnSpc>
              <a:defRPr kumimoji="0" lang="zh-CN" altLang="en-US" sz="96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Tree>
    <p:extLst>
      <p:ext uri="{BB962C8B-B14F-4D97-AF65-F5344CB8AC3E}">
        <p14:creationId xmlns:p14="http://schemas.microsoft.com/office/powerpoint/2010/main" val="7987871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463546"/>
            <a:ext cx="10963473" cy="589190"/>
          </a:xfrm>
          <a:prstGeom prst="rect">
            <a:avLst/>
          </a:prstGeom>
        </p:spPr>
        <p:txBody>
          <a:bodyPr anchor="ctr"/>
          <a:lstStyle>
            <a:lvl1pPr>
              <a:defRPr sz="28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719684" y="1351536"/>
            <a:ext cx="10757396" cy="4525736"/>
          </a:xfrm>
          <a:prstGeom prst="rect">
            <a:avLst/>
          </a:prstGeom>
        </p:spPr>
        <p:txBody>
          <a:bodyPr/>
          <a:lstStyle>
            <a:lvl1pPr marL="239106" indent="-239106">
              <a:lnSpc>
                <a:spcPct val="150000"/>
              </a:lnSpc>
              <a:spcBef>
                <a:spcPts val="0"/>
              </a:spcBef>
              <a:buClr>
                <a:schemeClr val="accent2">
                  <a:lumMod val="90000"/>
                </a:schemeClr>
              </a:buClr>
              <a:defRPr sz="2000" b="0">
                <a:solidFill>
                  <a:schemeClr val="bg1"/>
                </a:solidFill>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00">
                <a:solidFill>
                  <a:schemeClr val="bg1"/>
                </a:solidFill>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400">
                <a:solidFill>
                  <a:schemeClr val="bg1"/>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1407507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42617757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标题 1"/>
          <p:cNvSpPr>
            <a:spLocks noGrp="1"/>
          </p:cNvSpPr>
          <p:nvPr>
            <p:ph type="ctrTitle"/>
          </p:nvPr>
        </p:nvSpPr>
        <p:spPr>
          <a:xfrm>
            <a:off x="239443" y="899614"/>
            <a:ext cx="6531276" cy="2387600"/>
          </a:xfrm>
          <a:prstGeom prst="rect">
            <a:avLst/>
          </a:prstGeom>
        </p:spPr>
        <p:txBody>
          <a:bodyPr anchor="ctr">
            <a:normAutofit/>
          </a:bodyPr>
          <a:lstStyle>
            <a:lvl1pPr algn="l">
              <a:defRPr>
                <a:latin typeface="微软雅黑" panose="020B0503020204020204" pitchFamily="34" charset="-122"/>
                <a:ea typeface="微软雅黑" panose="020B0503020204020204" pitchFamily="34" charset="-122"/>
              </a:defRPr>
            </a:lvl1pPr>
          </a:lstStyle>
          <a:p>
            <a:endParaRPr lang="en-US" sz="4798" dirty="0">
              <a:solidFill>
                <a:schemeClr val="bg1"/>
              </a:solidFill>
            </a:endParaRPr>
          </a:p>
        </p:txBody>
      </p:sp>
      <p:sp>
        <p:nvSpPr>
          <p:cNvPr id="11" name="副标题 2"/>
          <p:cNvSpPr>
            <a:spLocks noGrp="1"/>
          </p:cNvSpPr>
          <p:nvPr>
            <p:ph type="subTitle" idx="1"/>
          </p:nvPr>
        </p:nvSpPr>
        <p:spPr>
          <a:xfrm>
            <a:off x="239443" y="3429000"/>
            <a:ext cx="6531276" cy="885327"/>
          </a:xfrm>
          <a:prstGeom prst="rect">
            <a:avLst/>
          </a:prstGeom>
        </p:spPr>
        <p:txBody>
          <a:bodyPr anchor="ctr"/>
          <a:lstStyle>
            <a:lvl1pPr marL="0" indent="0" algn="l">
              <a:buNone/>
              <a:defRPr>
                <a:latin typeface="微软雅黑" panose="020B0503020204020204" pitchFamily="34" charset="-122"/>
                <a:ea typeface="微软雅黑" panose="020B0503020204020204" pitchFamily="34" charset="-122"/>
              </a:defRPr>
            </a:lvl1pPr>
          </a:lstStyle>
          <a:p>
            <a:endParaRPr lang="en-US" altLang="zh-CN" dirty="0">
              <a:solidFill>
                <a:schemeClr val="bg1"/>
              </a:solidFill>
            </a:endParaRPr>
          </a:p>
        </p:txBody>
      </p:sp>
    </p:spTree>
    <p:extLst>
      <p:ext uri="{BB962C8B-B14F-4D97-AF65-F5344CB8AC3E}">
        <p14:creationId xmlns:p14="http://schemas.microsoft.com/office/powerpoint/2010/main" val="153581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3258272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731329" cy="589190"/>
          </a:xfrm>
          <a:prstGeom prst="rect">
            <a:avLst/>
          </a:prstGeom>
        </p:spPr>
        <p:txBody>
          <a:bodyP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84784"/>
            <a:ext cx="10731328"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8979121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2650440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ltLang="zh-CN"/>
              <a:t>Click to edit Master title style</a:t>
            </a:r>
            <a:endParaRPr lang="en-US" dirty="0"/>
          </a:p>
        </p:txBody>
      </p:sp>
      <p:sp>
        <p:nvSpPr>
          <p:cNvPr id="4" name="Text Placeholder 3"/>
          <p:cNvSpPr>
            <a:spLocks noGrp="1"/>
          </p:cNvSpPr>
          <p:nvPr>
            <p:ph type="body" sz="quarter" idx="10"/>
          </p:nvPr>
        </p:nvSpPr>
        <p:spPr>
          <a:xfrm>
            <a:off x="586619" y="1434370"/>
            <a:ext cx="11022825"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extLst>
      <p:ext uri="{BB962C8B-B14F-4D97-AF65-F5344CB8AC3E}">
        <p14:creationId xmlns:p14="http://schemas.microsoft.com/office/powerpoint/2010/main" val="11638292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ltLang="zh-CN"/>
              <a:t>Click to edit Master title style</a:t>
            </a:r>
            <a:endParaRPr lang="en-US" dirty="0"/>
          </a:p>
        </p:txBody>
      </p:sp>
      <p:sp>
        <p:nvSpPr>
          <p:cNvPr id="3" name="Text Placeholder 2"/>
          <p:cNvSpPr>
            <a:spLocks noGrp="1"/>
          </p:cNvSpPr>
          <p:nvPr>
            <p:ph type="body" sz="quarter" idx="10"/>
          </p:nvPr>
        </p:nvSpPr>
        <p:spPr>
          <a:xfrm>
            <a:off x="584428" y="1435497"/>
            <a:ext cx="11022825" cy="2308324"/>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extLst>
      <p:ext uri="{BB962C8B-B14F-4D97-AF65-F5344CB8AC3E}">
        <p14:creationId xmlns:p14="http://schemas.microsoft.com/office/powerpoint/2010/main" val="34314906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5" y="679570"/>
            <a:ext cx="10963473" cy="589190"/>
          </a:xfrm>
          <a:prstGeom prst="rect">
            <a:avLst/>
          </a:prstGeom>
        </p:spPr>
        <p:txBody>
          <a:bodyPr/>
          <a:lstStyle>
            <a:lvl1pPr>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3" name="内容占位符 2"/>
          <p:cNvSpPr>
            <a:spLocks noGrp="1"/>
          </p:cNvSpPr>
          <p:nvPr>
            <p:ph sz="half" idx="1"/>
          </p:nvPr>
        </p:nvSpPr>
        <p:spPr>
          <a:xfrm>
            <a:off x="623635" y="1412776"/>
            <a:ext cx="10963473" cy="4608512"/>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7710201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a:noFill/>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8444241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hyperlink" Target="http://www.mindspore.cn/" TargetMode="External"/><Relationship Id="rId4" Type="http://schemas.openxmlformats.org/officeDocument/2006/relationships/hyperlink" Target="http://www.hiascend.com/"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hyperlink" Target="http://www.mindspore.cn/" TargetMode="External"/><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hyperlink" Target="http://www.hiascend.com/" TargetMode="External"/><Relationship Id="rId5" Type="http://schemas.openxmlformats.org/officeDocument/2006/relationships/image" Target="../media/image4.png"/><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5.xml"/><Relationship Id="rId7" Type="http://schemas.openxmlformats.org/officeDocument/2006/relationships/image" Target="../media/image3.pn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3.xml"/><Relationship Id="rId5" Type="http://schemas.openxmlformats.org/officeDocument/2006/relationships/slideLayout" Target="../slideLayouts/slideLayout7.xml"/><Relationship Id="rId10" Type="http://schemas.openxmlformats.org/officeDocument/2006/relationships/hyperlink" Target="http://www.mindspore.cn/" TargetMode="External"/><Relationship Id="rId4" Type="http://schemas.openxmlformats.org/officeDocument/2006/relationships/slideLayout" Target="../slideLayouts/slideLayout6.xml"/><Relationship Id="rId9" Type="http://schemas.openxmlformats.org/officeDocument/2006/relationships/hyperlink" Target="http://www.hiascend.com/" TargetMode="External"/></Relationships>
</file>

<file path=ppt/slideMasters/_rels/slideMaster4.xml.rels><?xml version="1.0" encoding="UTF-8" standalone="yes"?>
<Relationships xmlns="http://schemas.openxmlformats.org/package/2006/relationships"><Relationship Id="rId8" Type="http://schemas.openxmlformats.org/officeDocument/2006/relationships/hyperlink" Target="http://www.mindspore.cn/" TargetMode="External"/><Relationship Id="rId3" Type="http://schemas.openxmlformats.org/officeDocument/2006/relationships/slideLayout" Target="../slideLayouts/slideLayout10.xml"/><Relationship Id="rId7" Type="http://schemas.openxmlformats.org/officeDocument/2006/relationships/hyperlink" Target="http://www.hiascend.com/" TargetMode="Externa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theme" Target="../theme/theme4.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_rels/slideMaster5.xml.rels><?xml version="1.0" encoding="UTF-8" standalone="yes"?>
<Relationships xmlns="http://schemas.openxmlformats.org/package/2006/relationships"><Relationship Id="rId3" Type="http://schemas.openxmlformats.org/officeDocument/2006/relationships/hyperlink" Target="http://www.hiascend.com/" TargetMode="External"/><Relationship Id="rId2" Type="http://schemas.openxmlformats.org/officeDocument/2006/relationships/theme" Target="../theme/theme5.xml"/><Relationship Id="rId1" Type="http://schemas.openxmlformats.org/officeDocument/2006/relationships/slideLayout" Target="../slideLayouts/slideLayout13.xml"/><Relationship Id="rId4" Type="http://schemas.openxmlformats.org/officeDocument/2006/relationships/hyperlink" Target="http://www.mindspore.cn/" TargetMode="Externa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hyperlink" Target="http://www.mindspore.cn/" TargetMode="External"/><Relationship Id="rId2" Type="http://schemas.openxmlformats.org/officeDocument/2006/relationships/theme" Target="../theme/theme6.xml"/><Relationship Id="rId1" Type="http://schemas.openxmlformats.org/officeDocument/2006/relationships/slideLayout" Target="../slideLayouts/slideLayout14.xml"/><Relationship Id="rId6" Type="http://schemas.openxmlformats.org/officeDocument/2006/relationships/hyperlink" Target="http://www.hiascend.com/" TargetMode="External"/><Relationship Id="rId5" Type="http://schemas.openxmlformats.org/officeDocument/2006/relationships/image" Target="../media/image7.png"/><Relationship Id="rId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6" descr="C:\Users\z00205060\Desktop\CP项目\规范类文件\新建文件夹\巴展视觉物料规范-18.jp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22299" y="1050"/>
            <a:ext cx="12196763" cy="6856951"/>
          </a:xfrm>
          <a:prstGeom prst="rect">
            <a:avLst/>
          </a:prstGeom>
          <a:noFill/>
        </p:spPr>
      </p:pic>
      <p:sp>
        <p:nvSpPr>
          <p:cNvPr id="166" name="TextBox 165"/>
          <p:cNvSpPr txBox="1"/>
          <p:nvPr userDrawn="1"/>
        </p:nvSpPr>
        <p:spPr>
          <a:xfrm>
            <a:off x="239443" y="6285801"/>
            <a:ext cx="4706361" cy="338426"/>
          </a:xfrm>
          <a:prstGeom prst="rect">
            <a:avLst/>
          </a:prstGeom>
          <a:noFill/>
        </p:spPr>
        <p:txBody>
          <a:bodyPr wrap="square" rtlCol="0">
            <a:spAutoFit/>
          </a:bodyPr>
          <a:lstStyle/>
          <a:p>
            <a:r>
              <a:rPr lang="en-US" altLang="zh-CN" sz="1599" dirty="0">
                <a:solidFill>
                  <a:srgbClr val="000000">
                    <a:lumMod val="50000"/>
                    <a:lumOff val="50000"/>
                  </a:srgbClr>
                </a:solidFill>
                <a:latin typeface="+mj-ea"/>
                <a:ea typeface="+mj-ea"/>
              </a:rPr>
              <a:t>Building a better connected world</a:t>
            </a:r>
            <a:endParaRPr lang="zh-CN" altLang="en-US" sz="1599" dirty="0">
              <a:solidFill>
                <a:srgbClr val="000000">
                  <a:lumMod val="50000"/>
                  <a:lumOff val="50000"/>
                </a:srgbClr>
              </a:solidFill>
              <a:latin typeface="+mj-ea"/>
              <a:ea typeface="+mj-ea"/>
            </a:endParaRPr>
          </a:p>
        </p:txBody>
      </p:sp>
      <p:sp>
        <p:nvSpPr>
          <p:cNvPr id="167" name="副标题 2"/>
          <p:cNvSpPr txBox="1">
            <a:spLocks/>
          </p:cNvSpPr>
          <p:nvPr userDrawn="1"/>
        </p:nvSpPr>
        <p:spPr bwMode="auto">
          <a:xfrm>
            <a:off x="9644112" y="6308431"/>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4">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5">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6" name="Rectangle 15">
            <a:extLst>
              <a:ext uri="{FF2B5EF4-FFF2-40B4-BE49-F238E27FC236}">
                <a16:creationId xmlns:a16="http://schemas.microsoft.com/office/drawing/2014/main" id="{A05BA4E0-7564-8344-BAF3-585CC16AA126}"/>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77" name="组合 76">
            <a:extLst>
              <a:ext uri="{FF2B5EF4-FFF2-40B4-BE49-F238E27FC236}">
                <a16:creationId xmlns:a16="http://schemas.microsoft.com/office/drawing/2014/main" id="{1C581D4C-D85D-7645-85DC-6B6040651F81}"/>
              </a:ext>
            </a:extLst>
          </p:cNvPr>
          <p:cNvGrpSpPr/>
          <p:nvPr userDrawn="1"/>
        </p:nvGrpSpPr>
        <p:grpSpPr>
          <a:xfrm>
            <a:off x="12438524" y="3358802"/>
            <a:ext cx="1214711" cy="3499198"/>
            <a:chOff x="12438524" y="3358802"/>
            <a:chExt cx="1214711" cy="3499198"/>
          </a:xfrm>
        </p:grpSpPr>
        <p:sp>
          <p:nvSpPr>
            <p:cNvPr id="78" name="矩形 77">
              <a:extLst>
                <a:ext uri="{FF2B5EF4-FFF2-40B4-BE49-F238E27FC236}">
                  <a16:creationId xmlns:a16="http://schemas.microsoft.com/office/drawing/2014/main" id="{E1716A33-E975-4947-A86F-5B75BE817AF5}"/>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79" name="Group 18">
              <a:extLst>
                <a:ext uri="{FF2B5EF4-FFF2-40B4-BE49-F238E27FC236}">
                  <a16:creationId xmlns:a16="http://schemas.microsoft.com/office/drawing/2014/main" id="{7EA5066E-E0B3-164E-B79D-773C4646834E}"/>
                </a:ext>
              </a:extLst>
            </p:cNvPr>
            <p:cNvGrpSpPr>
              <a:grpSpLocks/>
            </p:cNvGrpSpPr>
            <p:nvPr/>
          </p:nvGrpSpPr>
          <p:grpSpPr bwMode="auto">
            <a:xfrm>
              <a:off x="12552504" y="3727418"/>
              <a:ext cx="986752" cy="182532"/>
              <a:chOff x="5893" y="2387"/>
              <a:chExt cx="466" cy="115"/>
            </a:xfrm>
          </p:grpSpPr>
          <p:sp>
            <p:nvSpPr>
              <p:cNvPr id="140" name="Rectangle 19">
                <a:extLst>
                  <a:ext uri="{FF2B5EF4-FFF2-40B4-BE49-F238E27FC236}">
                    <a16:creationId xmlns:a16="http://schemas.microsoft.com/office/drawing/2014/main" id="{DD111938-502A-E84C-83CF-39323C783542}"/>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1" name="Rectangle 20">
                <a:extLst>
                  <a:ext uri="{FF2B5EF4-FFF2-40B4-BE49-F238E27FC236}">
                    <a16:creationId xmlns:a16="http://schemas.microsoft.com/office/drawing/2014/main" id="{84CD979C-19C2-0948-8130-4402EA352CCD}"/>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2" name="Rectangle 21">
                <a:extLst>
                  <a:ext uri="{FF2B5EF4-FFF2-40B4-BE49-F238E27FC236}">
                    <a16:creationId xmlns:a16="http://schemas.microsoft.com/office/drawing/2014/main" id="{156ACDC3-0A30-6B4A-BA54-7E156CAFD381}"/>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3" name="Rectangle 22">
                <a:extLst>
                  <a:ext uri="{FF2B5EF4-FFF2-40B4-BE49-F238E27FC236}">
                    <a16:creationId xmlns:a16="http://schemas.microsoft.com/office/drawing/2014/main" id="{CAF032A0-8FC2-2743-BDDF-AD950838E289}"/>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0" name="Group 23">
              <a:extLst>
                <a:ext uri="{FF2B5EF4-FFF2-40B4-BE49-F238E27FC236}">
                  <a16:creationId xmlns:a16="http://schemas.microsoft.com/office/drawing/2014/main" id="{9651F1B9-661B-0344-8CAE-D388265CC305}"/>
                </a:ext>
              </a:extLst>
            </p:cNvPr>
            <p:cNvGrpSpPr>
              <a:grpSpLocks/>
            </p:cNvGrpSpPr>
            <p:nvPr/>
          </p:nvGrpSpPr>
          <p:grpSpPr bwMode="auto">
            <a:xfrm>
              <a:off x="12552504" y="3943282"/>
              <a:ext cx="986752" cy="182532"/>
              <a:chOff x="5893" y="2523"/>
              <a:chExt cx="466" cy="115"/>
            </a:xfrm>
          </p:grpSpPr>
          <p:sp>
            <p:nvSpPr>
              <p:cNvPr id="136" name="Rectangle 24">
                <a:extLst>
                  <a:ext uri="{FF2B5EF4-FFF2-40B4-BE49-F238E27FC236}">
                    <a16:creationId xmlns:a16="http://schemas.microsoft.com/office/drawing/2014/main" id="{32D5C8F8-147A-C841-B548-7974DFDB5EA1}"/>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7" name="Rectangle 25">
                <a:extLst>
                  <a:ext uri="{FF2B5EF4-FFF2-40B4-BE49-F238E27FC236}">
                    <a16:creationId xmlns:a16="http://schemas.microsoft.com/office/drawing/2014/main" id="{68BBC9FA-C675-AE4F-BD35-FE8479C5E0FA}"/>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8" name="Rectangle 26">
                <a:extLst>
                  <a:ext uri="{FF2B5EF4-FFF2-40B4-BE49-F238E27FC236}">
                    <a16:creationId xmlns:a16="http://schemas.microsoft.com/office/drawing/2014/main" id="{35A39609-73BC-1940-9433-EFBFCEDD70C0}"/>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9" name="Rectangle 27">
                <a:extLst>
                  <a:ext uri="{FF2B5EF4-FFF2-40B4-BE49-F238E27FC236}">
                    <a16:creationId xmlns:a16="http://schemas.microsoft.com/office/drawing/2014/main" id="{3AA9DA63-E65F-B74E-994A-D737F1CB5547}"/>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1" name="Group 28">
              <a:extLst>
                <a:ext uri="{FF2B5EF4-FFF2-40B4-BE49-F238E27FC236}">
                  <a16:creationId xmlns:a16="http://schemas.microsoft.com/office/drawing/2014/main" id="{368DE2D1-F215-DB4A-A761-FBB75CB462E1}"/>
                </a:ext>
              </a:extLst>
            </p:cNvPr>
            <p:cNvGrpSpPr>
              <a:grpSpLocks/>
            </p:cNvGrpSpPr>
            <p:nvPr/>
          </p:nvGrpSpPr>
          <p:grpSpPr bwMode="auto">
            <a:xfrm>
              <a:off x="12552504" y="4159146"/>
              <a:ext cx="986752" cy="182532"/>
              <a:chOff x="5893" y="2659"/>
              <a:chExt cx="466" cy="115"/>
            </a:xfrm>
          </p:grpSpPr>
          <p:sp>
            <p:nvSpPr>
              <p:cNvPr id="132" name="Rectangle 29">
                <a:extLst>
                  <a:ext uri="{FF2B5EF4-FFF2-40B4-BE49-F238E27FC236}">
                    <a16:creationId xmlns:a16="http://schemas.microsoft.com/office/drawing/2014/main" id="{8BE1F6C6-CC1A-574C-9896-529D53513B7E}"/>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3" name="Rectangle 30">
                <a:extLst>
                  <a:ext uri="{FF2B5EF4-FFF2-40B4-BE49-F238E27FC236}">
                    <a16:creationId xmlns:a16="http://schemas.microsoft.com/office/drawing/2014/main" id="{BA861DDC-F977-C94A-A599-C34E982F9936}"/>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4" name="Rectangle 31">
                <a:extLst>
                  <a:ext uri="{FF2B5EF4-FFF2-40B4-BE49-F238E27FC236}">
                    <a16:creationId xmlns:a16="http://schemas.microsoft.com/office/drawing/2014/main" id="{CA95A99E-F9CE-A743-8AA1-8378A8124C40}"/>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5" name="Rectangle 32">
                <a:extLst>
                  <a:ext uri="{FF2B5EF4-FFF2-40B4-BE49-F238E27FC236}">
                    <a16:creationId xmlns:a16="http://schemas.microsoft.com/office/drawing/2014/main" id="{268D5470-1625-A34F-95EB-AF6C0D04509D}"/>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2" name="Group 33">
              <a:extLst>
                <a:ext uri="{FF2B5EF4-FFF2-40B4-BE49-F238E27FC236}">
                  <a16:creationId xmlns:a16="http://schemas.microsoft.com/office/drawing/2014/main" id="{D77E76A8-9E13-8D47-BB51-CB0AE2578207}"/>
                </a:ext>
              </a:extLst>
            </p:cNvPr>
            <p:cNvGrpSpPr>
              <a:grpSpLocks/>
            </p:cNvGrpSpPr>
            <p:nvPr/>
          </p:nvGrpSpPr>
          <p:grpSpPr bwMode="auto">
            <a:xfrm>
              <a:off x="12552504" y="3511551"/>
              <a:ext cx="986752" cy="188882"/>
              <a:chOff x="5893" y="2251"/>
              <a:chExt cx="466" cy="119"/>
            </a:xfrm>
          </p:grpSpPr>
          <p:sp>
            <p:nvSpPr>
              <p:cNvPr id="128" name="Rectangle 34">
                <a:extLst>
                  <a:ext uri="{FF2B5EF4-FFF2-40B4-BE49-F238E27FC236}">
                    <a16:creationId xmlns:a16="http://schemas.microsoft.com/office/drawing/2014/main" id="{FE93E72D-D5D4-B74B-9AD4-193EDA853E79}"/>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9" name="Rectangle 35">
                <a:extLst>
                  <a:ext uri="{FF2B5EF4-FFF2-40B4-BE49-F238E27FC236}">
                    <a16:creationId xmlns:a16="http://schemas.microsoft.com/office/drawing/2014/main" id="{503C7F9F-98A3-C749-8209-859FFF0C5096}"/>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0" name="Rectangle 36">
                <a:extLst>
                  <a:ext uri="{FF2B5EF4-FFF2-40B4-BE49-F238E27FC236}">
                    <a16:creationId xmlns:a16="http://schemas.microsoft.com/office/drawing/2014/main" id="{6C126CDC-27F2-EA4E-9C34-5E373A54EC74}"/>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1" name="Rectangle 37">
                <a:extLst>
                  <a:ext uri="{FF2B5EF4-FFF2-40B4-BE49-F238E27FC236}">
                    <a16:creationId xmlns:a16="http://schemas.microsoft.com/office/drawing/2014/main" id="{49B9C795-0149-1445-921E-F36D548795C6}"/>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3" name="Group 38">
              <a:extLst>
                <a:ext uri="{FF2B5EF4-FFF2-40B4-BE49-F238E27FC236}">
                  <a16:creationId xmlns:a16="http://schemas.microsoft.com/office/drawing/2014/main" id="{36DC176B-BA34-D94C-A110-5BEACB8F14CD}"/>
                </a:ext>
              </a:extLst>
            </p:cNvPr>
            <p:cNvGrpSpPr>
              <a:grpSpLocks/>
            </p:cNvGrpSpPr>
            <p:nvPr/>
          </p:nvGrpSpPr>
          <p:grpSpPr bwMode="auto">
            <a:xfrm>
              <a:off x="12552504" y="4519449"/>
              <a:ext cx="986752" cy="182532"/>
              <a:chOff x="5893" y="2886"/>
              <a:chExt cx="466" cy="115"/>
            </a:xfrm>
          </p:grpSpPr>
          <p:sp>
            <p:nvSpPr>
              <p:cNvPr id="124" name="Rectangle 39">
                <a:extLst>
                  <a:ext uri="{FF2B5EF4-FFF2-40B4-BE49-F238E27FC236}">
                    <a16:creationId xmlns:a16="http://schemas.microsoft.com/office/drawing/2014/main" id="{4F14B0F4-F014-3E4B-AE94-F24A52108D7B}"/>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5" name="Rectangle 40">
                <a:extLst>
                  <a:ext uri="{FF2B5EF4-FFF2-40B4-BE49-F238E27FC236}">
                    <a16:creationId xmlns:a16="http://schemas.microsoft.com/office/drawing/2014/main" id="{02A56543-9768-EF42-92F3-6BB27DD31501}"/>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6" name="Rectangle 41">
                <a:extLst>
                  <a:ext uri="{FF2B5EF4-FFF2-40B4-BE49-F238E27FC236}">
                    <a16:creationId xmlns:a16="http://schemas.microsoft.com/office/drawing/2014/main" id="{85208ADF-AFCF-D84E-94C3-0DF3C3551C7F}"/>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7" name="Rectangle 42">
                <a:extLst>
                  <a:ext uri="{FF2B5EF4-FFF2-40B4-BE49-F238E27FC236}">
                    <a16:creationId xmlns:a16="http://schemas.microsoft.com/office/drawing/2014/main" id="{09EF86D1-EFFD-FB4E-99D1-056A4B0428E5}"/>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4" name="Group 43">
              <a:extLst>
                <a:ext uri="{FF2B5EF4-FFF2-40B4-BE49-F238E27FC236}">
                  <a16:creationId xmlns:a16="http://schemas.microsoft.com/office/drawing/2014/main" id="{D190ECF5-3089-D147-8542-BFCC8DD8FA4B}"/>
                </a:ext>
              </a:extLst>
            </p:cNvPr>
            <p:cNvGrpSpPr>
              <a:grpSpLocks/>
            </p:cNvGrpSpPr>
            <p:nvPr/>
          </p:nvGrpSpPr>
          <p:grpSpPr bwMode="auto">
            <a:xfrm>
              <a:off x="12552504" y="4735313"/>
              <a:ext cx="986752" cy="182532"/>
              <a:chOff x="5893" y="3022"/>
              <a:chExt cx="466" cy="115"/>
            </a:xfrm>
          </p:grpSpPr>
          <p:sp>
            <p:nvSpPr>
              <p:cNvPr id="120" name="Rectangle 44">
                <a:extLst>
                  <a:ext uri="{FF2B5EF4-FFF2-40B4-BE49-F238E27FC236}">
                    <a16:creationId xmlns:a16="http://schemas.microsoft.com/office/drawing/2014/main" id="{304A939D-4684-224F-80B5-F32305BA08D3}"/>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1" name="Rectangle 45">
                <a:extLst>
                  <a:ext uri="{FF2B5EF4-FFF2-40B4-BE49-F238E27FC236}">
                    <a16:creationId xmlns:a16="http://schemas.microsoft.com/office/drawing/2014/main" id="{753A43FA-0396-1D46-AFE7-285B80CBF5C9}"/>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2" name="Rectangle 46">
                <a:extLst>
                  <a:ext uri="{FF2B5EF4-FFF2-40B4-BE49-F238E27FC236}">
                    <a16:creationId xmlns:a16="http://schemas.microsoft.com/office/drawing/2014/main" id="{02FF8793-4060-C341-86D6-1463A63EB829}"/>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3" name="Rectangle 47">
                <a:extLst>
                  <a:ext uri="{FF2B5EF4-FFF2-40B4-BE49-F238E27FC236}">
                    <a16:creationId xmlns:a16="http://schemas.microsoft.com/office/drawing/2014/main" id="{B2740322-D473-2149-8F4C-BEE1C8F0B32B}"/>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5" name="Group 48">
              <a:extLst>
                <a:ext uri="{FF2B5EF4-FFF2-40B4-BE49-F238E27FC236}">
                  <a16:creationId xmlns:a16="http://schemas.microsoft.com/office/drawing/2014/main" id="{3AC388A6-239B-8B4C-90BB-FA963E00FA2A}"/>
                </a:ext>
              </a:extLst>
            </p:cNvPr>
            <p:cNvGrpSpPr>
              <a:grpSpLocks/>
            </p:cNvGrpSpPr>
            <p:nvPr/>
          </p:nvGrpSpPr>
          <p:grpSpPr bwMode="auto">
            <a:xfrm>
              <a:off x="12552504" y="4951179"/>
              <a:ext cx="986752" cy="182532"/>
              <a:chOff x="5893" y="3158"/>
              <a:chExt cx="466" cy="115"/>
            </a:xfrm>
          </p:grpSpPr>
          <p:sp>
            <p:nvSpPr>
              <p:cNvPr id="116" name="Rectangle 49">
                <a:extLst>
                  <a:ext uri="{FF2B5EF4-FFF2-40B4-BE49-F238E27FC236}">
                    <a16:creationId xmlns:a16="http://schemas.microsoft.com/office/drawing/2014/main" id="{DF4C8A9E-CD4A-6443-A434-264981B51088}"/>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7" name="Rectangle 50">
                <a:extLst>
                  <a:ext uri="{FF2B5EF4-FFF2-40B4-BE49-F238E27FC236}">
                    <a16:creationId xmlns:a16="http://schemas.microsoft.com/office/drawing/2014/main" id="{54436586-86F6-7041-901C-19B142DF3475}"/>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8" name="Rectangle 51">
                <a:extLst>
                  <a:ext uri="{FF2B5EF4-FFF2-40B4-BE49-F238E27FC236}">
                    <a16:creationId xmlns:a16="http://schemas.microsoft.com/office/drawing/2014/main" id="{C7AD0577-DAB9-C248-A84E-9CB2631BD661}"/>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9" name="Rectangle 52">
                <a:extLst>
                  <a:ext uri="{FF2B5EF4-FFF2-40B4-BE49-F238E27FC236}">
                    <a16:creationId xmlns:a16="http://schemas.microsoft.com/office/drawing/2014/main" id="{00317D90-EE50-C044-9A2B-E4748FB7FE64}"/>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6" name="Group 53">
              <a:extLst>
                <a:ext uri="{FF2B5EF4-FFF2-40B4-BE49-F238E27FC236}">
                  <a16:creationId xmlns:a16="http://schemas.microsoft.com/office/drawing/2014/main" id="{021E2EA1-6C27-2C42-BA6F-F1BEC31E74E1}"/>
                </a:ext>
              </a:extLst>
            </p:cNvPr>
            <p:cNvGrpSpPr>
              <a:grpSpLocks/>
            </p:cNvGrpSpPr>
            <p:nvPr/>
          </p:nvGrpSpPr>
          <p:grpSpPr bwMode="auto">
            <a:xfrm>
              <a:off x="12552504" y="5311482"/>
              <a:ext cx="986752" cy="182532"/>
              <a:chOff x="5893" y="3385"/>
              <a:chExt cx="466" cy="115"/>
            </a:xfrm>
          </p:grpSpPr>
          <p:sp>
            <p:nvSpPr>
              <p:cNvPr id="112" name="Rectangle 54">
                <a:extLst>
                  <a:ext uri="{FF2B5EF4-FFF2-40B4-BE49-F238E27FC236}">
                    <a16:creationId xmlns:a16="http://schemas.microsoft.com/office/drawing/2014/main" id="{D1DA06D1-6A5D-4E48-A2F4-0A3A2252D388}"/>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3" name="Rectangle 55">
                <a:extLst>
                  <a:ext uri="{FF2B5EF4-FFF2-40B4-BE49-F238E27FC236}">
                    <a16:creationId xmlns:a16="http://schemas.microsoft.com/office/drawing/2014/main" id="{CF6A4082-3EB0-3C45-9803-2EA2765B4D5A}"/>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4" name="Rectangle 56">
                <a:extLst>
                  <a:ext uri="{FF2B5EF4-FFF2-40B4-BE49-F238E27FC236}">
                    <a16:creationId xmlns:a16="http://schemas.microsoft.com/office/drawing/2014/main" id="{83D69B3D-D262-7D4E-9E5B-2434EB5961F6}"/>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5" name="Rectangle 57">
                <a:extLst>
                  <a:ext uri="{FF2B5EF4-FFF2-40B4-BE49-F238E27FC236}">
                    <a16:creationId xmlns:a16="http://schemas.microsoft.com/office/drawing/2014/main" id="{930EBB15-6A45-C84D-B3CB-7693B0D28B63}"/>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7" name="Group 58">
              <a:extLst>
                <a:ext uri="{FF2B5EF4-FFF2-40B4-BE49-F238E27FC236}">
                  <a16:creationId xmlns:a16="http://schemas.microsoft.com/office/drawing/2014/main" id="{DCCA46C1-AC80-9A43-B484-DF810FA07239}"/>
                </a:ext>
              </a:extLst>
            </p:cNvPr>
            <p:cNvGrpSpPr>
              <a:grpSpLocks/>
            </p:cNvGrpSpPr>
            <p:nvPr/>
          </p:nvGrpSpPr>
          <p:grpSpPr bwMode="auto">
            <a:xfrm>
              <a:off x="12552504" y="5527346"/>
              <a:ext cx="986752" cy="182532"/>
              <a:chOff x="5893" y="3521"/>
              <a:chExt cx="466" cy="115"/>
            </a:xfrm>
          </p:grpSpPr>
          <p:sp>
            <p:nvSpPr>
              <p:cNvPr id="108" name="Rectangle 59">
                <a:extLst>
                  <a:ext uri="{FF2B5EF4-FFF2-40B4-BE49-F238E27FC236}">
                    <a16:creationId xmlns:a16="http://schemas.microsoft.com/office/drawing/2014/main" id="{B7AAC26E-61BC-8749-AFAC-2E252B49BA17}"/>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9" name="Rectangle 60">
                <a:extLst>
                  <a:ext uri="{FF2B5EF4-FFF2-40B4-BE49-F238E27FC236}">
                    <a16:creationId xmlns:a16="http://schemas.microsoft.com/office/drawing/2014/main" id="{91831544-45FF-E340-A94D-AE3297CEC6A5}"/>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0" name="Rectangle 61">
                <a:extLst>
                  <a:ext uri="{FF2B5EF4-FFF2-40B4-BE49-F238E27FC236}">
                    <a16:creationId xmlns:a16="http://schemas.microsoft.com/office/drawing/2014/main" id="{F5730482-B978-904B-A3AC-EEA183D7D02D}"/>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1" name="Rectangle 62">
                <a:extLst>
                  <a:ext uri="{FF2B5EF4-FFF2-40B4-BE49-F238E27FC236}">
                    <a16:creationId xmlns:a16="http://schemas.microsoft.com/office/drawing/2014/main" id="{FF93F8AC-D977-0C40-BB33-2DF702AF7BCF}"/>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8" name="Group 63">
              <a:extLst>
                <a:ext uri="{FF2B5EF4-FFF2-40B4-BE49-F238E27FC236}">
                  <a16:creationId xmlns:a16="http://schemas.microsoft.com/office/drawing/2014/main" id="{A9C1A99E-1354-BD40-92CC-1097A88D55CE}"/>
                </a:ext>
              </a:extLst>
            </p:cNvPr>
            <p:cNvGrpSpPr>
              <a:grpSpLocks/>
            </p:cNvGrpSpPr>
            <p:nvPr/>
          </p:nvGrpSpPr>
          <p:grpSpPr bwMode="auto">
            <a:xfrm>
              <a:off x="12552504" y="5743210"/>
              <a:ext cx="986752" cy="182532"/>
              <a:chOff x="5893" y="3657"/>
              <a:chExt cx="466" cy="115"/>
            </a:xfrm>
          </p:grpSpPr>
          <p:sp>
            <p:nvSpPr>
              <p:cNvPr id="104" name="Rectangle 64">
                <a:extLst>
                  <a:ext uri="{FF2B5EF4-FFF2-40B4-BE49-F238E27FC236}">
                    <a16:creationId xmlns:a16="http://schemas.microsoft.com/office/drawing/2014/main" id="{AC412130-84DC-7846-BAD4-21EDBE12F3C0}"/>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5" name="Rectangle 65">
                <a:extLst>
                  <a:ext uri="{FF2B5EF4-FFF2-40B4-BE49-F238E27FC236}">
                    <a16:creationId xmlns:a16="http://schemas.microsoft.com/office/drawing/2014/main" id="{B300F66A-C8D1-0545-A0CB-35310ED8C775}"/>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6" name="Rectangle 66">
                <a:extLst>
                  <a:ext uri="{FF2B5EF4-FFF2-40B4-BE49-F238E27FC236}">
                    <a16:creationId xmlns:a16="http://schemas.microsoft.com/office/drawing/2014/main" id="{3C6A783E-509F-DF46-B321-B8468B0E1626}"/>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7" name="Rectangle 67">
                <a:extLst>
                  <a:ext uri="{FF2B5EF4-FFF2-40B4-BE49-F238E27FC236}">
                    <a16:creationId xmlns:a16="http://schemas.microsoft.com/office/drawing/2014/main" id="{C55DE921-1AFF-2640-86D9-F1DF6A78D9E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9" name="Group 68">
              <a:extLst>
                <a:ext uri="{FF2B5EF4-FFF2-40B4-BE49-F238E27FC236}">
                  <a16:creationId xmlns:a16="http://schemas.microsoft.com/office/drawing/2014/main" id="{A6E1B667-43FA-DE4A-98DD-972135751421}"/>
                </a:ext>
              </a:extLst>
            </p:cNvPr>
            <p:cNvGrpSpPr>
              <a:grpSpLocks/>
            </p:cNvGrpSpPr>
            <p:nvPr/>
          </p:nvGrpSpPr>
          <p:grpSpPr bwMode="auto">
            <a:xfrm>
              <a:off x="12552504" y="6103513"/>
              <a:ext cx="986752" cy="182532"/>
              <a:chOff x="5893" y="3884"/>
              <a:chExt cx="466" cy="115"/>
            </a:xfrm>
          </p:grpSpPr>
          <p:sp>
            <p:nvSpPr>
              <p:cNvPr id="100" name="Rectangle 69">
                <a:extLst>
                  <a:ext uri="{FF2B5EF4-FFF2-40B4-BE49-F238E27FC236}">
                    <a16:creationId xmlns:a16="http://schemas.microsoft.com/office/drawing/2014/main" id="{7F936C4A-7764-6446-BE7A-6F8A72D2893A}"/>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1" name="Rectangle 70">
                <a:extLst>
                  <a:ext uri="{FF2B5EF4-FFF2-40B4-BE49-F238E27FC236}">
                    <a16:creationId xmlns:a16="http://schemas.microsoft.com/office/drawing/2014/main" id="{0DCBE27F-587E-9746-A51C-CC068DCE79FA}"/>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2" name="Rectangle 71">
                <a:extLst>
                  <a:ext uri="{FF2B5EF4-FFF2-40B4-BE49-F238E27FC236}">
                    <a16:creationId xmlns:a16="http://schemas.microsoft.com/office/drawing/2014/main" id="{091416AB-BFD7-E94A-95F3-DA237E23E679}"/>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3" name="Rectangle 72">
                <a:extLst>
                  <a:ext uri="{FF2B5EF4-FFF2-40B4-BE49-F238E27FC236}">
                    <a16:creationId xmlns:a16="http://schemas.microsoft.com/office/drawing/2014/main" id="{BC557144-ED30-534B-B997-B7D438CD02BE}"/>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0" name="Group 73">
              <a:extLst>
                <a:ext uri="{FF2B5EF4-FFF2-40B4-BE49-F238E27FC236}">
                  <a16:creationId xmlns:a16="http://schemas.microsoft.com/office/drawing/2014/main" id="{F4F296F4-53EB-3348-AB7A-A5230551390A}"/>
                </a:ext>
              </a:extLst>
            </p:cNvPr>
            <p:cNvGrpSpPr>
              <a:grpSpLocks/>
            </p:cNvGrpSpPr>
            <p:nvPr/>
          </p:nvGrpSpPr>
          <p:grpSpPr bwMode="auto">
            <a:xfrm>
              <a:off x="12552504" y="6328901"/>
              <a:ext cx="986752" cy="182532"/>
              <a:chOff x="5893" y="4026"/>
              <a:chExt cx="466" cy="115"/>
            </a:xfrm>
          </p:grpSpPr>
          <p:sp>
            <p:nvSpPr>
              <p:cNvPr id="96" name="Rectangle 74">
                <a:extLst>
                  <a:ext uri="{FF2B5EF4-FFF2-40B4-BE49-F238E27FC236}">
                    <a16:creationId xmlns:a16="http://schemas.microsoft.com/office/drawing/2014/main" id="{C64053B1-E458-5F4D-864B-681210E63854}"/>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7" name="Rectangle 75">
                <a:extLst>
                  <a:ext uri="{FF2B5EF4-FFF2-40B4-BE49-F238E27FC236}">
                    <a16:creationId xmlns:a16="http://schemas.microsoft.com/office/drawing/2014/main" id="{35B4E54A-981E-AE46-9D4B-5175D931098D}"/>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8" name="Rectangle 76">
                <a:extLst>
                  <a:ext uri="{FF2B5EF4-FFF2-40B4-BE49-F238E27FC236}">
                    <a16:creationId xmlns:a16="http://schemas.microsoft.com/office/drawing/2014/main" id="{09370D3C-5439-6842-9FA4-6AA598C3075A}"/>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9" name="Rectangle 77">
                <a:extLst>
                  <a:ext uri="{FF2B5EF4-FFF2-40B4-BE49-F238E27FC236}">
                    <a16:creationId xmlns:a16="http://schemas.microsoft.com/office/drawing/2014/main" id="{32B53C8E-23DF-0140-9CC5-C0F33A97A5E7}"/>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1" name="Group 78">
              <a:extLst>
                <a:ext uri="{FF2B5EF4-FFF2-40B4-BE49-F238E27FC236}">
                  <a16:creationId xmlns:a16="http://schemas.microsoft.com/office/drawing/2014/main" id="{50FD0AD5-9944-0347-BFF6-664AE3D781A1}"/>
                </a:ext>
              </a:extLst>
            </p:cNvPr>
            <p:cNvGrpSpPr>
              <a:grpSpLocks/>
            </p:cNvGrpSpPr>
            <p:nvPr/>
          </p:nvGrpSpPr>
          <p:grpSpPr bwMode="auto">
            <a:xfrm>
              <a:off x="12552504" y="6552703"/>
              <a:ext cx="986752" cy="182532"/>
              <a:chOff x="5893" y="4167"/>
              <a:chExt cx="466" cy="115"/>
            </a:xfrm>
          </p:grpSpPr>
          <p:sp>
            <p:nvSpPr>
              <p:cNvPr id="92" name="Rectangle 79">
                <a:extLst>
                  <a:ext uri="{FF2B5EF4-FFF2-40B4-BE49-F238E27FC236}">
                    <a16:creationId xmlns:a16="http://schemas.microsoft.com/office/drawing/2014/main" id="{E732A77E-8505-1E40-A258-EFDCBCEC8EB1}"/>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3" name="Rectangle 80">
                <a:extLst>
                  <a:ext uri="{FF2B5EF4-FFF2-40B4-BE49-F238E27FC236}">
                    <a16:creationId xmlns:a16="http://schemas.microsoft.com/office/drawing/2014/main" id="{32B69D4E-72C3-9649-B97D-0EFE46A72E9E}"/>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4" name="Rectangle 81">
                <a:extLst>
                  <a:ext uri="{FF2B5EF4-FFF2-40B4-BE49-F238E27FC236}">
                    <a16:creationId xmlns:a16="http://schemas.microsoft.com/office/drawing/2014/main" id="{E69042FB-994A-D542-BD0E-6F82FB751DF0}"/>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5" name="Rectangle 82">
                <a:extLst>
                  <a:ext uri="{FF2B5EF4-FFF2-40B4-BE49-F238E27FC236}">
                    <a16:creationId xmlns:a16="http://schemas.microsoft.com/office/drawing/2014/main" id="{D5B29B49-BB12-3F44-9E6E-4F0D381B2C3D}"/>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144" name="Rectangle 83">
            <a:extLst>
              <a:ext uri="{FF2B5EF4-FFF2-40B4-BE49-F238E27FC236}">
                <a16:creationId xmlns:a16="http://schemas.microsoft.com/office/drawing/2014/main" id="{C93DD7E9-B2BB-8D43-911F-C0381565FB38}"/>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145" name="Rectangle 84">
            <a:extLst>
              <a:ext uri="{FF2B5EF4-FFF2-40B4-BE49-F238E27FC236}">
                <a16:creationId xmlns:a16="http://schemas.microsoft.com/office/drawing/2014/main" id="{208BE6BD-83EA-3945-8804-48D4553AC936}"/>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3450727918"/>
      </p:ext>
    </p:extLst>
  </p:cSld>
  <p:clrMap bg1="lt1" tx1="dk1" bg2="lt2" tx2="dk2" accent1="accent1" accent2="accent2" accent3="accent3" accent4="accent4" accent5="accent5" accent6="accent6" hlink="hlink" folHlink="folHlink"/>
  <p:sldLayoutIdLst>
    <p:sldLayoutId id="2147483830"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1" fontAlgn="base" hangingPunct="1">
        <a:spcBef>
          <a:spcPct val="0"/>
        </a:spcBef>
        <a:spcAft>
          <a:spcPct val="0"/>
        </a:spcAft>
        <a:defRPr sz="4265" b="1">
          <a:solidFill>
            <a:schemeClr val="tx1"/>
          </a:solidFill>
          <a:latin typeface="黑体" pitchFamily="49" charset="-122"/>
          <a:ea typeface="黑体" pitchFamily="49" charset="-122"/>
          <a:cs typeface="+mj-cs"/>
        </a:defRPr>
      </a:lvl1pPr>
      <a:lvl2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2pPr>
      <a:lvl3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3pPr>
      <a:lvl4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4pPr>
      <a:lvl5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1" fontAlgn="base" hangingPunct="1">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1" fontAlgn="base" hangingPunct="1">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1" fontAlgn="base" hangingPunct="1">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1" fontAlgn="base" hangingPunct="1">
        <a:spcBef>
          <a:spcPct val="20000"/>
        </a:spcBef>
        <a:spcAft>
          <a:spcPct val="0"/>
        </a:spcAft>
        <a:buChar char="–"/>
        <a:defRPr sz="2133">
          <a:solidFill>
            <a:schemeClr val="tx1"/>
          </a:solidFill>
          <a:latin typeface="+mn-lt"/>
          <a:ea typeface="+mn-ea"/>
          <a:cs typeface="+mn-cs"/>
        </a:defRPr>
      </a:lvl4pPr>
      <a:lvl5pPr marL="2742308"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3" name="图片 82"/>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flipH="1">
            <a:off x="0" y="1810"/>
            <a:ext cx="12196763" cy="4792771"/>
          </a:xfrm>
          <a:prstGeom prst="rect">
            <a:avLst/>
          </a:prstGeom>
        </p:spPr>
      </p:pic>
      <p:sp>
        <p:nvSpPr>
          <p:cNvPr id="78" name="矩形 77"/>
          <p:cNvSpPr/>
          <p:nvPr userDrawn="1"/>
        </p:nvSpPr>
        <p:spPr bwMode="auto">
          <a:xfrm>
            <a:off x="-33880" y="4752404"/>
            <a:ext cx="12230643" cy="2842586"/>
          </a:xfrm>
          <a:prstGeom prst="rect">
            <a:avLst/>
          </a:prstGeom>
          <a:blipFill dpi="0" rotWithShape="1">
            <a:blip r:embed="rId4"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6" name="组合 15">
            <a:extLst>
              <a:ext uri="{FF2B5EF4-FFF2-40B4-BE49-F238E27FC236}">
                <a16:creationId xmlns:a16="http://schemas.microsoft.com/office/drawing/2014/main" id="{0471D311-6605-F244-939C-1A0F1511AD57}"/>
              </a:ext>
            </a:extLst>
          </p:cNvPr>
          <p:cNvGrpSpPr/>
          <p:nvPr userDrawn="1"/>
        </p:nvGrpSpPr>
        <p:grpSpPr>
          <a:xfrm>
            <a:off x="12438524" y="3358802"/>
            <a:ext cx="1214711" cy="3499198"/>
            <a:chOff x="12438524" y="3358802"/>
            <a:chExt cx="1214711" cy="3499198"/>
          </a:xfrm>
        </p:grpSpPr>
        <p:sp>
          <p:nvSpPr>
            <p:cNvPr id="15" name="矩形 14">
              <a:extLst>
                <a:ext uri="{FF2B5EF4-FFF2-40B4-BE49-F238E27FC236}">
                  <a16:creationId xmlns:a16="http://schemas.microsoft.com/office/drawing/2014/main" id="{D08D99DE-5ABC-2D44-AA9C-BC1F88EC17FA}"/>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347930"/>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0" name="副标题 2">
            <a:extLst>
              <a:ext uri="{FF2B5EF4-FFF2-40B4-BE49-F238E27FC236}">
                <a16:creationId xmlns:a16="http://schemas.microsoft.com/office/drawing/2014/main" id="{A634CC0A-DFBC-A14F-BE2B-B5B3D2F6625A}"/>
              </a:ext>
            </a:extLst>
          </p:cNvPr>
          <p:cNvSpPr txBox="1">
            <a:spLocks/>
          </p:cNvSpPr>
          <p:nvPr userDrawn="1"/>
        </p:nvSpPr>
        <p:spPr bwMode="auto">
          <a:xfrm>
            <a:off x="9939205" y="6309320"/>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889"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 name="矩形 77"/>
          <p:cNvSpPr/>
          <p:nvPr userDrawn="1"/>
        </p:nvSpPr>
        <p:spPr bwMode="auto">
          <a:xfrm>
            <a:off x="-33880" y="4752404"/>
            <a:ext cx="12230643" cy="2842586"/>
          </a:xfrm>
          <a:prstGeom prst="rect">
            <a:avLst/>
          </a:prstGeom>
          <a:blipFill dpi="0" rotWithShape="1">
            <a:blip r:embed="rId7"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7" name="副标题 2"/>
          <p:cNvSpPr txBox="1">
            <a:spLocks/>
          </p:cNvSpPr>
          <p:nvPr userDrawn="1"/>
        </p:nvSpPr>
        <p:spPr bwMode="auto">
          <a:xfrm>
            <a:off x="3664323" y="6289094"/>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8" cstate="print">
            <a:extLst>
              <a:ext uri="{28A0092B-C50C-407E-A947-70E740481C1C}">
                <a14:useLocalDpi xmlns:a14="http://schemas.microsoft.com/office/drawing/2010/main"/>
              </a:ext>
            </a:extLst>
          </a:blip>
          <a:srcRect/>
          <a:stretch>
            <a:fillRect/>
          </a:stretch>
        </p:blipFill>
        <p:spPr bwMode="auto">
          <a:xfrm>
            <a:off x="143395" y="6237312"/>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Rectangle 5"/>
          <p:cNvSpPr>
            <a:spLocks noChangeArrowheads="1"/>
          </p:cNvSpPr>
          <p:nvPr userDrawn="1"/>
        </p:nvSpPr>
        <p:spPr bwMode="auto">
          <a:xfrm>
            <a:off x="8493235" y="6362118"/>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
        <p:nvSpPr>
          <p:cNvPr id="85" name="副标题 2">
            <a:extLst>
              <a:ext uri="{FF2B5EF4-FFF2-40B4-BE49-F238E27FC236}">
                <a16:creationId xmlns:a16="http://schemas.microsoft.com/office/drawing/2014/main" id="{9AB308A9-0BE9-714A-B697-9DA5E538225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9">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10">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6" name="Rectangle 15">
            <a:extLst>
              <a:ext uri="{FF2B5EF4-FFF2-40B4-BE49-F238E27FC236}">
                <a16:creationId xmlns:a16="http://schemas.microsoft.com/office/drawing/2014/main" id="{5F0D27D0-6BBA-6040-99DD-9D74A376C229}"/>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79" name="组合 78">
            <a:extLst>
              <a:ext uri="{FF2B5EF4-FFF2-40B4-BE49-F238E27FC236}">
                <a16:creationId xmlns:a16="http://schemas.microsoft.com/office/drawing/2014/main" id="{0AEBE44D-B240-1047-8AE1-2A41842C9EF5}"/>
              </a:ext>
            </a:extLst>
          </p:cNvPr>
          <p:cNvGrpSpPr/>
          <p:nvPr userDrawn="1"/>
        </p:nvGrpSpPr>
        <p:grpSpPr>
          <a:xfrm>
            <a:off x="12438524" y="3358802"/>
            <a:ext cx="1214711" cy="3499198"/>
            <a:chOff x="12438524" y="3358802"/>
            <a:chExt cx="1214711" cy="3499198"/>
          </a:xfrm>
        </p:grpSpPr>
        <p:sp>
          <p:nvSpPr>
            <p:cNvPr id="80" name="矩形 79">
              <a:extLst>
                <a:ext uri="{FF2B5EF4-FFF2-40B4-BE49-F238E27FC236}">
                  <a16:creationId xmlns:a16="http://schemas.microsoft.com/office/drawing/2014/main" id="{6E75B5C4-174B-534E-99A7-4017609E4120}"/>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81" name="Group 18">
              <a:extLst>
                <a:ext uri="{FF2B5EF4-FFF2-40B4-BE49-F238E27FC236}">
                  <a16:creationId xmlns:a16="http://schemas.microsoft.com/office/drawing/2014/main" id="{FE94B37C-E1F1-684F-A002-9902065015EC}"/>
                </a:ext>
              </a:extLst>
            </p:cNvPr>
            <p:cNvGrpSpPr>
              <a:grpSpLocks/>
            </p:cNvGrpSpPr>
            <p:nvPr/>
          </p:nvGrpSpPr>
          <p:grpSpPr bwMode="auto">
            <a:xfrm>
              <a:off x="12552504" y="3727418"/>
              <a:ext cx="986752" cy="182532"/>
              <a:chOff x="5893" y="2387"/>
              <a:chExt cx="466" cy="115"/>
            </a:xfrm>
          </p:grpSpPr>
          <p:sp>
            <p:nvSpPr>
              <p:cNvPr id="144" name="Rectangle 19">
                <a:extLst>
                  <a:ext uri="{FF2B5EF4-FFF2-40B4-BE49-F238E27FC236}">
                    <a16:creationId xmlns:a16="http://schemas.microsoft.com/office/drawing/2014/main" id="{78A268BC-D3D4-3945-9984-290E632840EC}"/>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5" name="Rectangle 20">
                <a:extLst>
                  <a:ext uri="{FF2B5EF4-FFF2-40B4-BE49-F238E27FC236}">
                    <a16:creationId xmlns:a16="http://schemas.microsoft.com/office/drawing/2014/main" id="{A6090A13-C83C-2847-86D3-8ED00CE6F313}"/>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6" name="Rectangle 21">
                <a:extLst>
                  <a:ext uri="{FF2B5EF4-FFF2-40B4-BE49-F238E27FC236}">
                    <a16:creationId xmlns:a16="http://schemas.microsoft.com/office/drawing/2014/main" id="{A401A15C-7868-8E42-B649-7E8F610AE968}"/>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7" name="Rectangle 22">
                <a:extLst>
                  <a:ext uri="{FF2B5EF4-FFF2-40B4-BE49-F238E27FC236}">
                    <a16:creationId xmlns:a16="http://schemas.microsoft.com/office/drawing/2014/main" id="{2DE2C758-6DAB-3E49-974C-22059EDB5ED0}"/>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2" name="Group 23">
              <a:extLst>
                <a:ext uri="{FF2B5EF4-FFF2-40B4-BE49-F238E27FC236}">
                  <a16:creationId xmlns:a16="http://schemas.microsoft.com/office/drawing/2014/main" id="{AF280DAB-266C-9144-86E2-144461CD1043}"/>
                </a:ext>
              </a:extLst>
            </p:cNvPr>
            <p:cNvGrpSpPr>
              <a:grpSpLocks/>
            </p:cNvGrpSpPr>
            <p:nvPr/>
          </p:nvGrpSpPr>
          <p:grpSpPr bwMode="auto">
            <a:xfrm>
              <a:off x="12552504" y="3943282"/>
              <a:ext cx="986752" cy="182532"/>
              <a:chOff x="5893" y="2523"/>
              <a:chExt cx="466" cy="115"/>
            </a:xfrm>
          </p:grpSpPr>
          <p:sp>
            <p:nvSpPr>
              <p:cNvPr id="140" name="Rectangle 24">
                <a:extLst>
                  <a:ext uri="{FF2B5EF4-FFF2-40B4-BE49-F238E27FC236}">
                    <a16:creationId xmlns:a16="http://schemas.microsoft.com/office/drawing/2014/main" id="{F7077ABD-F234-3B45-BD19-97A98A850EF3}"/>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1" name="Rectangle 25">
                <a:extLst>
                  <a:ext uri="{FF2B5EF4-FFF2-40B4-BE49-F238E27FC236}">
                    <a16:creationId xmlns:a16="http://schemas.microsoft.com/office/drawing/2014/main" id="{734082A6-194A-3F41-9F1E-41DF51B5490E}"/>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2" name="Rectangle 26">
                <a:extLst>
                  <a:ext uri="{FF2B5EF4-FFF2-40B4-BE49-F238E27FC236}">
                    <a16:creationId xmlns:a16="http://schemas.microsoft.com/office/drawing/2014/main" id="{1D77F031-CF25-AE42-8E19-E5EF69D08D5D}"/>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3" name="Rectangle 27">
                <a:extLst>
                  <a:ext uri="{FF2B5EF4-FFF2-40B4-BE49-F238E27FC236}">
                    <a16:creationId xmlns:a16="http://schemas.microsoft.com/office/drawing/2014/main" id="{7BE49B44-4D10-8F48-8220-01AC6743283B}"/>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3" name="Group 28">
              <a:extLst>
                <a:ext uri="{FF2B5EF4-FFF2-40B4-BE49-F238E27FC236}">
                  <a16:creationId xmlns:a16="http://schemas.microsoft.com/office/drawing/2014/main" id="{F016FB11-1E0A-8540-9C0C-E06F13CA097E}"/>
                </a:ext>
              </a:extLst>
            </p:cNvPr>
            <p:cNvGrpSpPr>
              <a:grpSpLocks/>
            </p:cNvGrpSpPr>
            <p:nvPr/>
          </p:nvGrpSpPr>
          <p:grpSpPr bwMode="auto">
            <a:xfrm>
              <a:off x="12552504" y="4159146"/>
              <a:ext cx="986752" cy="182532"/>
              <a:chOff x="5893" y="2659"/>
              <a:chExt cx="466" cy="115"/>
            </a:xfrm>
          </p:grpSpPr>
          <p:sp>
            <p:nvSpPr>
              <p:cNvPr id="136" name="Rectangle 29">
                <a:extLst>
                  <a:ext uri="{FF2B5EF4-FFF2-40B4-BE49-F238E27FC236}">
                    <a16:creationId xmlns:a16="http://schemas.microsoft.com/office/drawing/2014/main" id="{98C97CFF-95B2-3E4D-A057-C8EEE453DE76}"/>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7" name="Rectangle 30">
                <a:extLst>
                  <a:ext uri="{FF2B5EF4-FFF2-40B4-BE49-F238E27FC236}">
                    <a16:creationId xmlns:a16="http://schemas.microsoft.com/office/drawing/2014/main" id="{7DC45F03-85BB-C94A-9F19-93E79FC99651}"/>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8" name="Rectangle 31">
                <a:extLst>
                  <a:ext uri="{FF2B5EF4-FFF2-40B4-BE49-F238E27FC236}">
                    <a16:creationId xmlns:a16="http://schemas.microsoft.com/office/drawing/2014/main" id="{DE803727-D384-D74F-836D-06462F48EA17}"/>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9" name="Rectangle 32">
                <a:extLst>
                  <a:ext uri="{FF2B5EF4-FFF2-40B4-BE49-F238E27FC236}">
                    <a16:creationId xmlns:a16="http://schemas.microsoft.com/office/drawing/2014/main" id="{DC9DA388-B05C-BB46-B940-37E62937197B}"/>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6" name="Group 33">
              <a:extLst>
                <a:ext uri="{FF2B5EF4-FFF2-40B4-BE49-F238E27FC236}">
                  <a16:creationId xmlns:a16="http://schemas.microsoft.com/office/drawing/2014/main" id="{80516E18-79C1-BF46-A829-59DDDE7B190A}"/>
                </a:ext>
              </a:extLst>
            </p:cNvPr>
            <p:cNvGrpSpPr>
              <a:grpSpLocks/>
            </p:cNvGrpSpPr>
            <p:nvPr/>
          </p:nvGrpSpPr>
          <p:grpSpPr bwMode="auto">
            <a:xfrm>
              <a:off x="12552504" y="3511551"/>
              <a:ext cx="986752" cy="188882"/>
              <a:chOff x="5893" y="2251"/>
              <a:chExt cx="466" cy="119"/>
            </a:xfrm>
          </p:grpSpPr>
          <p:sp>
            <p:nvSpPr>
              <p:cNvPr id="132" name="Rectangle 34">
                <a:extLst>
                  <a:ext uri="{FF2B5EF4-FFF2-40B4-BE49-F238E27FC236}">
                    <a16:creationId xmlns:a16="http://schemas.microsoft.com/office/drawing/2014/main" id="{FD73BA44-330D-2F42-9839-CD27228C6348}"/>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3" name="Rectangle 35">
                <a:extLst>
                  <a:ext uri="{FF2B5EF4-FFF2-40B4-BE49-F238E27FC236}">
                    <a16:creationId xmlns:a16="http://schemas.microsoft.com/office/drawing/2014/main" id="{5016EF6D-279F-B340-9667-A8AE1DFA942F}"/>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4" name="Rectangle 36">
                <a:extLst>
                  <a:ext uri="{FF2B5EF4-FFF2-40B4-BE49-F238E27FC236}">
                    <a16:creationId xmlns:a16="http://schemas.microsoft.com/office/drawing/2014/main" id="{17BD6F8D-671A-CB42-AC6D-5CB878B6D233}"/>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5" name="Rectangle 37">
                <a:extLst>
                  <a:ext uri="{FF2B5EF4-FFF2-40B4-BE49-F238E27FC236}">
                    <a16:creationId xmlns:a16="http://schemas.microsoft.com/office/drawing/2014/main" id="{80BFA420-341E-784D-97C1-CA4EB2DF99B1}"/>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7" name="Group 38">
              <a:extLst>
                <a:ext uri="{FF2B5EF4-FFF2-40B4-BE49-F238E27FC236}">
                  <a16:creationId xmlns:a16="http://schemas.microsoft.com/office/drawing/2014/main" id="{113C15F0-B8A3-D940-9BBC-DC87E5D377FF}"/>
                </a:ext>
              </a:extLst>
            </p:cNvPr>
            <p:cNvGrpSpPr>
              <a:grpSpLocks/>
            </p:cNvGrpSpPr>
            <p:nvPr/>
          </p:nvGrpSpPr>
          <p:grpSpPr bwMode="auto">
            <a:xfrm>
              <a:off x="12552504" y="4519449"/>
              <a:ext cx="986752" cy="182532"/>
              <a:chOff x="5893" y="2886"/>
              <a:chExt cx="466" cy="115"/>
            </a:xfrm>
          </p:grpSpPr>
          <p:sp>
            <p:nvSpPr>
              <p:cNvPr id="128" name="Rectangle 39">
                <a:extLst>
                  <a:ext uri="{FF2B5EF4-FFF2-40B4-BE49-F238E27FC236}">
                    <a16:creationId xmlns:a16="http://schemas.microsoft.com/office/drawing/2014/main" id="{0FCD2644-873C-364B-8794-FB5DDC55739B}"/>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9" name="Rectangle 40">
                <a:extLst>
                  <a:ext uri="{FF2B5EF4-FFF2-40B4-BE49-F238E27FC236}">
                    <a16:creationId xmlns:a16="http://schemas.microsoft.com/office/drawing/2014/main" id="{88E82062-E2D8-104E-877E-7299A202773B}"/>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0" name="Rectangle 41">
                <a:extLst>
                  <a:ext uri="{FF2B5EF4-FFF2-40B4-BE49-F238E27FC236}">
                    <a16:creationId xmlns:a16="http://schemas.microsoft.com/office/drawing/2014/main" id="{0B20ED13-C438-FC42-97AF-70FD93225E60}"/>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1" name="Rectangle 42">
                <a:extLst>
                  <a:ext uri="{FF2B5EF4-FFF2-40B4-BE49-F238E27FC236}">
                    <a16:creationId xmlns:a16="http://schemas.microsoft.com/office/drawing/2014/main" id="{B0CDA2D6-D44E-BB4A-81BA-60E9DD4C7F3E}"/>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8" name="Group 43">
              <a:extLst>
                <a:ext uri="{FF2B5EF4-FFF2-40B4-BE49-F238E27FC236}">
                  <a16:creationId xmlns:a16="http://schemas.microsoft.com/office/drawing/2014/main" id="{6C47AEC9-E44E-7A4E-96CF-B98299B5522A}"/>
                </a:ext>
              </a:extLst>
            </p:cNvPr>
            <p:cNvGrpSpPr>
              <a:grpSpLocks/>
            </p:cNvGrpSpPr>
            <p:nvPr/>
          </p:nvGrpSpPr>
          <p:grpSpPr bwMode="auto">
            <a:xfrm>
              <a:off x="12552504" y="4735313"/>
              <a:ext cx="986752" cy="182532"/>
              <a:chOff x="5893" y="3022"/>
              <a:chExt cx="466" cy="115"/>
            </a:xfrm>
          </p:grpSpPr>
          <p:sp>
            <p:nvSpPr>
              <p:cNvPr id="124" name="Rectangle 44">
                <a:extLst>
                  <a:ext uri="{FF2B5EF4-FFF2-40B4-BE49-F238E27FC236}">
                    <a16:creationId xmlns:a16="http://schemas.microsoft.com/office/drawing/2014/main" id="{5704526A-72A0-6B4C-BD19-10E8D93A9D6B}"/>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5" name="Rectangle 45">
                <a:extLst>
                  <a:ext uri="{FF2B5EF4-FFF2-40B4-BE49-F238E27FC236}">
                    <a16:creationId xmlns:a16="http://schemas.microsoft.com/office/drawing/2014/main" id="{55D7F1F7-3CF2-2D49-B1D8-A9131DD958C8}"/>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6" name="Rectangle 46">
                <a:extLst>
                  <a:ext uri="{FF2B5EF4-FFF2-40B4-BE49-F238E27FC236}">
                    <a16:creationId xmlns:a16="http://schemas.microsoft.com/office/drawing/2014/main" id="{5536878C-9A77-8E43-AA67-8512E44B7B8D}"/>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7" name="Rectangle 47">
                <a:extLst>
                  <a:ext uri="{FF2B5EF4-FFF2-40B4-BE49-F238E27FC236}">
                    <a16:creationId xmlns:a16="http://schemas.microsoft.com/office/drawing/2014/main" id="{6C483BFD-776A-CE43-AF6B-FFE5F5D76D58}"/>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9" name="Group 48">
              <a:extLst>
                <a:ext uri="{FF2B5EF4-FFF2-40B4-BE49-F238E27FC236}">
                  <a16:creationId xmlns:a16="http://schemas.microsoft.com/office/drawing/2014/main" id="{A0F9180E-9F48-EE4D-9EA3-5586D4BDF6FB}"/>
                </a:ext>
              </a:extLst>
            </p:cNvPr>
            <p:cNvGrpSpPr>
              <a:grpSpLocks/>
            </p:cNvGrpSpPr>
            <p:nvPr/>
          </p:nvGrpSpPr>
          <p:grpSpPr bwMode="auto">
            <a:xfrm>
              <a:off x="12552504" y="4951179"/>
              <a:ext cx="986752" cy="182532"/>
              <a:chOff x="5893" y="3158"/>
              <a:chExt cx="466" cy="115"/>
            </a:xfrm>
          </p:grpSpPr>
          <p:sp>
            <p:nvSpPr>
              <p:cNvPr id="120" name="Rectangle 49">
                <a:extLst>
                  <a:ext uri="{FF2B5EF4-FFF2-40B4-BE49-F238E27FC236}">
                    <a16:creationId xmlns:a16="http://schemas.microsoft.com/office/drawing/2014/main" id="{7F8F9A75-C921-7341-9A23-DBDCDC1B2619}"/>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1" name="Rectangle 50">
                <a:extLst>
                  <a:ext uri="{FF2B5EF4-FFF2-40B4-BE49-F238E27FC236}">
                    <a16:creationId xmlns:a16="http://schemas.microsoft.com/office/drawing/2014/main" id="{AC226384-8DBE-9841-A45A-F2CB694FDF41}"/>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2" name="Rectangle 51">
                <a:extLst>
                  <a:ext uri="{FF2B5EF4-FFF2-40B4-BE49-F238E27FC236}">
                    <a16:creationId xmlns:a16="http://schemas.microsoft.com/office/drawing/2014/main" id="{5A85650A-E4C5-074F-9137-CABFBA2B769F}"/>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3" name="Rectangle 52">
                <a:extLst>
                  <a:ext uri="{FF2B5EF4-FFF2-40B4-BE49-F238E27FC236}">
                    <a16:creationId xmlns:a16="http://schemas.microsoft.com/office/drawing/2014/main" id="{928A1787-A3CC-2D4C-B5DE-20C2DD1907B5}"/>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0" name="Group 53">
              <a:extLst>
                <a:ext uri="{FF2B5EF4-FFF2-40B4-BE49-F238E27FC236}">
                  <a16:creationId xmlns:a16="http://schemas.microsoft.com/office/drawing/2014/main" id="{96D554F2-B1AA-3547-ACAE-FD72B57528B5}"/>
                </a:ext>
              </a:extLst>
            </p:cNvPr>
            <p:cNvGrpSpPr>
              <a:grpSpLocks/>
            </p:cNvGrpSpPr>
            <p:nvPr/>
          </p:nvGrpSpPr>
          <p:grpSpPr bwMode="auto">
            <a:xfrm>
              <a:off x="12552504" y="5311482"/>
              <a:ext cx="986752" cy="182532"/>
              <a:chOff x="5893" y="3385"/>
              <a:chExt cx="466" cy="115"/>
            </a:xfrm>
          </p:grpSpPr>
          <p:sp>
            <p:nvSpPr>
              <p:cNvPr id="116" name="Rectangle 54">
                <a:extLst>
                  <a:ext uri="{FF2B5EF4-FFF2-40B4-BE49-F238E27FC236}">
                    <a16:creationId xmlns:a16="http://schemas.microsoft.com/office/drawing/2014/main" id="{707F084C-E82D-9041-A45E-F937AF2D9DDD}"/>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7" name="Rectangle 55">
                <a:extLst>
                  <a:ext uri="{FF2B5EF4-FFF2-40B4-BE49-F238E27FC236}">
                    <a16:creationId xmlns:a16="http://schemas.microsoft.com/office/drawing/2014/main" id="{D9FBABE9-27E1-A745-963F-053AD32BCDCF}"/>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8" name="Rectangle 56">
                <a:extLst>
                  <a:ext uri="{FF2B5EF4-FFF2-40B4-BE49-F238E27FC236}">
                    <a16:creationId xmlns:a16="http://schemas.microsoft.com/office/drawing/2014/main" id="{580DACF8-D4A8-5F4A-ABDB-900AB4166CBA}"/>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9" name="Rectangle 57">
                <a:extLst>
                  <a:ext uri="{FF2B5EF4-FFF2-40B4-BE49-F238E27FC236}">
                    <a16:creationId xmlns:a16="http://schemas.microsoft.com/office/drawing/2014/main" id="{7FD63E0A-1859-FE45-8460-39EFEC15E202}"/>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1" name="Group 58">
              <a:extLst>
                <a:ext uri="{FF2B5EF4-FFF2-40B4-BE49-F238E27FC236}">
                  <a16:creationId xmlns:a16="http://schemas.microsoft.com/office/drawing/2014/main" id="{D28003DF-D49D-264C-A28B-05E6B32D7295}"/>
                </a:ext>
              </a:extLst>
            </p:cNvPr>
            <p:cNvGrpSpPr>
              <a:grpSpLocks/>
            </p:cNvGrpSpPr>
            <p:nvPr/>
          </p:nvGrpSpPr>
          <p:grpSpPr bwMode="auto">
            <a:xfrm>
              <a:off x="12552504" y="5527346"/>
              <a:ext cx="986752" cy="182532"/>
              <a:chOff x="5893" y="3521"/>
              <a:chExt cx="466" cy="115"/>
            </a:xfrm>
          </p:grpSpPr>
          <p:sp>
            <p:nvSpPr>
              <p:cNvPr id="112" name="Rectangle 59">
                <a:extLst>
                  <a:ext uri="{FF2B5EF4-FFF2-40B4-BE49-F238E27FC236}">
                    <a16:creationId xmlns:a16="http://schemas.microsoft.com/office/drawing/2014/main" id="{9603B163-0D54-1947-84A8-DE77D43847A1}"/>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3" name="Rectangle 60">
                <a:extLst>
                  <a:ext uri="{FF2B5EF4-FFF2-40B4-BE49-F238E27FC236}">
                    <a16:creationId xmlns:a16="http://schemas.microsoft.com/office/drawing/2014/main" id="{579289F7-49B1-6F48-872D-CA98C954701B}"/>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4" name="Rectangle 61">
                <a:extLst>
                  <a:ext uri="{FF2B5EF4-FFF2-40B4-BE49-F238E27FC236}">
                    <a16:creationId xmlns:a16="http://schemas.microsoft.com/office/drawing/2014/main" id="{69A2D88C-BED9-2249-9ED9-49DF387ACB08}"/>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5" name="Rectangle 62">
                <a:extLst>
                  <a:ext uri="{FF2B5EF4-FFF2-40B4-BE49-F238E27FC236}">
                    <a16:creationId xmlns:a16="http://schemas.microsoft.com/office/drawing/2014/main" id="{F72FAEB2-9671-5448-9477-0C0AF673F69F}"/>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2" name="Group 63">
              <a:extLst>
                <a:ext uri="{FF2B5EF4-FFF2-40B4-BE49-F238E27FC236}">
                  <a16:creationId xmlns:a16="http://schemas.microsoft.com/office/drawing/2014/main" id="{DA96FCC8-5FE9-D144-AB36-A42DD32D2D6D}"/>
                </a:ext>
              </a:extLst>
            </p:cNvPr>
            <p:cNvGrpSpPr>
              <a:grpSpLocks/>
            </p:cNvGrpSpPr>
            <p:nvPr/>
          </p:nvGrpSpPr>
          <p:grpSpPr bwMode="auto">
            <a:xfrm>
              <a:off x="12552504" y="5743210"/>
              <a:ext cx="986752" cy="182532"/>
              <a:chOff x="5893" y="3657"/>
              <a:chExt cx="466" cy="115"/>
            </a:xfrm>
          </p:grpSpPr>
          <p:sp>
            <p:nvSpPr>
              <p:cNvPr id="108" name="Rectangle 64">
                <a:extLst>
                  <a:ext uri="{FF2B5EF4-FFF2-40B4-BE49-F238E27FC236}">
                    <a16:creationId xmlns:a16="http://schemas.microsoft.com/office/drawing/2014/main" id="{6207FB59-1231-0C4A-874C-33971902B237}"/>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9" name="Rectangle 65">
                <a:extLst>
                  <a:ext uri="{FF2B5EF4-FFF2-40B4-BE49-F238E27FC236}">
                    <a16:creationId xmlns:a16="http://schemas.microsoft.com/office/drawing/2014/main" id="{F649D630-7F44-FE45-BEF5-65314D8990A9}"/>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0" name="Rectangle 66">
                <a:extLst>
                  <a:ext uri="{FF2B5EF4-FFF2-40B4-BE49-F238E27FC236}">
                    <a16:creationId xmlns:a16="http://schemas.microsoft.com/office/drawing/2014/main" id="{81E212F1-1508-0F42-978E-28F2E5457546}"/>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1" name="Rectangle 67">
                <a:extLst>
                  <a:ext uri="{FF2B5EF4-FFF2-40B4-BE49-F238E27FC236}">
                    <a16:creationId xmlns:a16="http://schemas.microsoft.com/office/drawing/2014/main" id="{3D5C9D94-34F2-B54F-BE78-5F1FDA58A459}"/>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3" name="Group 68">
              <a:extLst>
                <a:ext uri="{FF2B5EF4-FFF2-40B4-BE49-F238E27FC236}">
                  <a16:creationId xmlns:a16="http://schemas.microsoft.com/office/drawing/2014/main" id="{BD32AFAC-D574-234A-870B-701C55C3C04E}"/>
                </a:ext>
              </a:extLst>
            </p:cNvPr>
            <p:cNvGrpSpPr>
              <a:grpSpLocks/>
            </p:cNvGrpSpPr>
            <p:nvPr/>
          </p:nvGrpSpPr>
          <p:grpSpPr bwMode="auto">
            <a:xfrm>
              <a:off x="12552504" y="6103513"/>
              <a:ext cx="986752" cy="182532"/>
              <a:chOff x="5893" y="3884"/>
              <a:chExt cx="466" cy="115"/>
            </a:xfrm>
          </p:grpSpPr>
          <p:sp>
            <p:nvSpPr>
              <p:cNvPr id="104" name="Rectangle 69">
                <a:extLst>
                  <a:ext uri="{FF2B5EF4-FFF2-40B4-BE49-F238E27FC236}">
                    <a16:creationId xmlns:a16="http://schemas.microsoft.com/office/drawing/2014/main" id="{93A97BBA-F2D2-6045-A80B-34D728F57FB8}"/>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5" name="Rectangle 70">
                <a:extLst>
                  <a:ext uri="{FF2B5EF4-FFF2-40B4-BE49-F238E27FC236}">
                    <a16:creationId xmlns:a16="http://schemas.microsoft.com/office/drawing/2014/main" id="{69D6D1F7-1AD4-6A4B-A6CF-1E2368DA68FC}"/>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6" name="Rectangle 71">
                <a:extLst>
                  <a:ext uri="{FF2B5EF4-FFF2-40B4-BE49-F238E27FC236}">
                    <a16:creationId xmlns:a16="http://schemas.microsoft.com/office/drawing/2014/main" id="{F7DA91D9-CD56-974F-A170-E6F501358174}"/>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7" name="Rectangle 72">
                <a:extLst>
                  <a:ext uri="{FF2B5EF4-FFF2-40B4-BE49-F238E27FC236}">
                    <a16:creationId xmlns:a16="http://schemas.microsoft.com/office/drawing/2014/main" id="{5CC3E513-AF85-DA42-A69F-8C02BF54AC58}"/>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4" name="Group 73">
              <a:extLst>
                <a:ext uri="{FF2B5EF4-FFF2-40B4-BE49-F238E27FC236}">
                  <a16:creationId xmlns:a16="http://schemas.microsoft.com/office/drawing/2014/main" id="{AF567667-F7BC-9248-A1C8-8A2251957F9E}"/>
                </a:ext>
              </a:extLst>
            </p:cNvPr>
            <p:cNvGrpSpPr>
              <a:grpSpLocks/>
            </p:cNvGrpSpPr>
            <p:nvPr/>
          </p:nvGrpSpPr>
          <p:grpSpPr bwMode="auto">
            <a:xfrm>
              <a:off x="12552504" y="6328901"/>
              <a:ext cx="986752" cy="182532"/>
              <a:chOff x="5893" y="4026"/>
              <a:chExt cx="466" cy="115"/>
            </a:xfrm>
          </p:grpSpPr>
          <p:sp>
            <p:nvSpPr>
              <p:cNvPr id="100" name="Rectangle 74">
                <a:extLst>
                  <a:ext uri="{FF2B5EF4-FFF2-40B4-BE49-F238E27FC236}">
                    <a16:creationId xmlns:a16="http://schemas.microsoft.com/office/drawing/2014/main" id="{FFA73BAB-564A-1748-85FA-7DD4850441E9}"/>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1" name="Rectangle 75">
                <a:extLst>
                  <a:ext uri="{FF2B5EF4-FFF2-40B4-BE49-F238E27FC236}">
                    <a16:creationId xmlns:a16="http://schemas.microsoft.com/office/drawing/2014/main" id="{64CCF173-4A8D-EF4B-8A72-B096FC19FFE1}"/>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2" name="Rectangle 76">
                <a:extLst>
                  <a:ext uri="{FF2B5EF4-FFF2-40B4-BE49-F238E27FC236}">
                    <a16:creationId xmlns:a16="http://schemas.microsoft.com/office/drawing/2014/main" id="{4BF27227-A166-384B-B8D1-B80A4EDAB603}"/>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3" name="Rectangle 77">
                <a:extLst>
                  <a:ext uri="{FF2B5EF4-FFF2-40B4-BE49-F238E27FC236}">
                    <a16:creationId xmlns:a16="http://schemas.microsoft.com/office/drawing/2014/main" id="{2846B208-84B8-264B-9543-DDE16F2558B6}"/>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5" name="Group 78">
              <a:extLst>
                <a:ext uri="{FF2B5EF4-FFF2-40B4-BE49-F238E27FC236}">
                  <a16:creationId xmlns:a16="http://schemas.microsoft.com/office/drawing/2014/main" id="{A6867BC2-B515-1044-A4DB-1CACF71026CE}"/>
                </a:ext>
              </a:extLst>
            </p:cNvPr>
            <p:cNvGrpSpPr>
              <a:grpSpLocks/>
            </p:cNvGrpSpPr>
            <p:nvPr/>
          </p:nvGrpSpPr>
          <p:grpSpPr bwMode="auto">
            <a:xfrm>
              <a:off x="12552504" y="6552703"/>
              <a:ext cx="986752" cy="182532"/>
              <a:chOff x="5893" y="4167"/>
              <a:chExt cx="466" cy="115"/>
            </a:xfrm>
          </p:grpSpPr>
          <p:sp>
            <p:nvSpPr>
              <p:cNvPr id="96" name="Rectangle 79">
                <a:extLst>
                  <a:ext uri="{FF2B5EF4-FFF2-40B4-BE49-F238E27FC236}">
                    <a16:creationId xmlns:a16="http://schemas.microsoft.com/office/drawing/2014/main" id="{74E04B94-468E-2248-9C3F-E63329CEF76D}"/>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7" name="Rectangle 80">
                <a:extLst>
                  <a:ext uri="{FF2B5EF4-FFF2-40B4-BE49-F238E27FC236}">
                    <a16:creationId xmlns:a16="http://schemas.microsoft.com/office/drawing/2014/main" id="{15876452-B116-F14F-9B61-38B9EB179743}"/>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8" name="Rectangle 81">
                <a:extLst>
                  <a:ext uri="{FF2B5EF4-FFF2-40B4-BE49-F238E27FC236}">
                    <a16:creationId xmlns:a16="http://schemas.microsoft.com/office/drawing/2014/main" id="{2371676A-90CD-3C4A-9BEE-A321FCCB39A1}"/>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9" name="Rectangle 82">
                <a:extLst>
                  <a:ext uri="{FF2B5EF4-FFF2-40B4-BE49-F238E27FC236}">
                    <a16:creationId xmlns:a16="http://schemas.microsoft.com/office/drawing/2014/main" id="{3FB2EBE4-59EF-5344-9150-C0AA244BC6AD}"/>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148" name="Rectangle 83">
            <a:extLst>
              <a:ext uri="{FF2B5EF4-FFF2-40B4-BE49-F238E27FC236}">
                <a16:creationId xmlns:a16="http://schemas.microsoft.com/office/drawing/2014/main" id="{6CB3F72E-2447-3C40-9100-B7FA6A0D2CFA}"/>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149" name="Rectangle 84">
            <a:extLst>
              <a:ext uri="{FF2B5EF4-FFF2-40B4-BE49-F238E27FC236}">
                <a16:creationId xmlns:a16="http://schemas.microsoft.com/office/drawing/2014/main" id="{86FC681E-D926-9240-8144-A807ABCB6707}"/>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914" r:id="rId1"/>
    <p:sldLayoutId id="2147483905" r:id="rId2"/>
    <p:sldLayoutId id="2147483904" r:id="rId3"/>
    <p:sldLayoutId id="2147483916" r:id="rId4"/>
    <p:sldLayoutId id="2147483917" r:id="rId5"/>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bwMode="auto">
          <a:xfrm>
            <a:off x="0" y="0"/>
            <a:ext cx="12196763" cy="6858000"/>
          </a:xfrm>
          <a:prstGeom prst="rect">
            <a:avLst/>
          </a:prstGeom>
          <a:noFill/>
          <a:ln w="9525" cap="flat" cmpd="sng" algn="ctr">
            <a:noFill/>
            <a:prstDash val="solid"/>
            <a:round/>
            <a:headEnd type="none" w="med" len="med"/>
            <a:tailEnd type="none" w="med" len="med"/>
          </a:ln>
          <a:effectLst/>
        </p:spPr>
        <p:txBody>
          <a:bodyPr vert="horz" wrap="square" lIns="121882" tIns="60941" rIns="121882" bIns="60941" numCol="1" rtlCol="0" anchor="t" anchorCtr="0" compatLnSpc="1">
            <a:prstTxWarp prst="textNoShape">
              <a:avLst/>
            </a:prstTxWarp>
          </a:bodyPr>
          <a:lstStyle/>
          <a:p>
            <a:pPr defTabSz="914103">
              <a:buClr>
                <a:srgbClr val="CC9900"/>
              </a:buClr>
              <a:buFont typeface="Wingdings" pitchFamily="2" charset="2"/>
              <a:buChar char="n"/>
            </a:pPr>
            <a:endParaRPr lang="zh-CN" altLang="en-US" b="1">
              <a:solidFill>
                <a:srgbClr val="000000"/>
              </a:solidFill>
              <a:latin typeface="Arial" charset="0"/>
              <a:ea typeface="SimSun" pitchFamily="2" charset="-122"/>
            </a:endParaRPr>
          </a:p>
        </p:txBody>
      </p:sp>
      <p:sp>
        <p:nvSpPr>
          <p:cNvPr id="6" name="TextBox 2">
            <a:extLst>
              <a:ext uri="{FF2B5EF4-FFF2-40B4-BE49-F238E27FC236}">
                <a16:creationId xmlns:a16="http://schemas.microsoft.com/office/drawing/2014/main" id="{6785A3D6-1271-D247-9E96-1B376F4BE7BE}"/>
              </a:ext>
            </a:extLst>
          </p:cNvPr>
          <p:cNvSpPr txBox="1"/>
          <p:nvPr userDrawn="1"/>
        </p:nvSpPr>
        <p:spPr>
          <a:xfrm>
            <a:off x="683443" y="6308432"/>
            <a:ext cx="2858305"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TextBox 3">
            <a:extLst>
              <a:ext uri="{FF2B5EF4-FFF2-40B4-BE49-F238E27FC236}">
                <a16:creationId xmlns:a16="http://schemas.microsoft.com/office/drawing/2014/main" id="{EABEE2EE-BF4D-7A4A-B3C6-9E47668CCD98}"/>
              </a:ext>
            </a:extLst>
          </p:cNvPr>
          <p:cNvSpPr txBox="1"/>
          <p:nvPr userDrawn="1"/>
        </p:nvSpPr>
        <p:spPr>
          <a:xfrm>
            <a:off x="409749"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1D1D1B"/>
                </a:solidFill>
                <a:latin typeface="Arial" panose="020B0604020202020204" pitchFamily="34" charset="0"/>
                <a:ea typeface="华文细黑" pitchFamily="2" charset="-122"/>
                <a:cs typeface="Arial" panose="020B0604020202020204" pitchFamily="34" charset="0"/>
              </a:rPr>
              <a:pPr defTabSz="890204" fontAlgn="auto">
                <a:spcBef>
                  <a:spcPts val="0"/>
                </a:spcBef>
                <a:spcAft>
                  <a:spcPts val="0"/>
                </a:spcAft>
                <a:defRPr/>
              </a:pPr>
              <a:t>‹#›</a:t>
            </a:fld>
            <a:endParaRPr lang="en-US" sz="974" dirty="0">
              <a:solidFill>
                <a:srgbClr val="1D1D1B"/>
              </a:solidFill>
              <a:latin typeface="Arial" panose="020B0604020202020204" pitchFamily="34" charset="0"/>
              <a:ea typeface="华文细黑" pitchFamily="2" charset="-122"/>
              <a:cs typeface="Arial" panose="020B0604020202020204" pitchFamily="34" charset="0"/>
            </a:endParaRPr>
          </a:p>
        </p:txBody>
      </p:sp>
      <p:sp>
        <p:nvSpPr>
          <p:cNvPr id="12" name="副标题 2">
            <a:extLst>
              <a:ext uri="{FF2B5EF4-FFF2-40B4-BE49-F238E27FC236}">
                <a16:creationId xmlns:a16="http://schemas.microsoft.com/office/drawing/2014/main" id="{6AC1DEEA-44E7-5A4B-8BAC-917AAEA4F58B}"/>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8">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9" name="Rectangle 15">
            <a:extLst>
              <a:ext uri="{FF2B5EF4-FFF2-40B4-BE49-F238E27FC236}">
                <a16:creationId xmlns:a16="http://schemas.microsoft.com/office/drawing/2014/main" id="{4466B2F1-46AF-6646-AB30-333E1D53BE90}"/>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0" name="组合 9">
            <a:extLst>
              <a:ext uri="{FF2B5EF4-FFF2-40B4-BE49-F238E27FC236}">
                <a16:creationId xmlns:a16="http://schemas.microsoft.com/office/drawing/2014/main" id="{2C311E83-0C3A-3C45-A028-88B37A431B9D}"/>
              </a:ext>
            </a:extLst>
          </p:cNvPr>
          <p:cNvGrpSpPr/>
          <p:nvPr userDrawn="1"/>
        </p:nvGrpSpPr>
        <p:grpSpPr>
          <a:xfrm>
            <a:off x="12438524" y="3358802"/>
            <a:ext cx="1214711" cy="3499198"/>
            <a:chOff x="12438524" y="3358802"/>
            <a:chExt cx="1214711" cy="3499198"/>
          </a:xfrm>
        </p:grpSpPr>
        <p:sp>
          <p:nvSpPr>
            <p:cNvPr id="11" name="矩形 10">
              <a:extLst>
                <a:ext uri="{FF2B5EF4-FFF2-40B4-BE49-F238E27FC236}">
                  <a16:creationId xmlns:a16="http://schemas.microsoft.com/office/drawing/2014/main" id="{E435AE01-E7DD-AF4E-AA1B-812CE36B5ECB}"/>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3" name="Group 18">
              <a:extLst>
                <a:ext uri="{FF2B5EF4-FFF2-40B4-BE49-F238E27FC236}">
                  <a16:creationId xmlns:a16="http://schemas.microsoft.com/office/drawing/2014/main" id="{A8685BCD-2CC8-9A4C-B78C-3D30202C708E}"/>
                </a:ext>
              </a:extLst>
            </p:cNvPr>
            <p:cNvGrpSpPr>
              <a:grpSpLocks/>
            </p:cNvGrpSpPr>
            <p:nvPr/>
          </p:nvGrpSpPr>
          <p:grpSpPr bwMode="auto">
            <a:xfrm>
              <a:off x="12552504" y="3727418"/>
              <a:ext cx="986752" cy="182532"/>
              <a:chOff x="5893" y="2387"/>
              <a:chExt cx="466" cy="115"/>
            </a:xfrm>
          </p:grpSpPr>
          <p:sp>
            <p:nvSpPr>
              <p:cNvPr id="74" name="Rectangle 19">
                <a:extLst>
                  <a:ext uri="{FF2B5EF4-FFF2-40B4-BE49-F238E27FC236}">
                    <a16:creationId xmlns:a16="http://schemas.microsoft.com/office/drawing/2014/main" id="{A80992E3-584E-124F-946E-258B6BA31513}"/>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0">
                <a:extLst>
                  <a:ext uri="{FF2B5EF4-FFF2-40B4-BE49-F238E27FC236}">
                    <a16:creationId xmlns:a16="http://schemas.microsoft.com/office/drawing/2014/main" id="{4C66CF87-B0A6-D645-9051-5FA5EA3DC9F2}"/>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6" name="Rectangle 21">
                <a:extLst>
                  <a:ext uri="{FF2B5EF4-FFF2-40B4-BE49-F238E27FC236}">
                    <a16:creationId xmlns:a16="http://schemas.microsoft.com/office/drawing/2014/main" id="{3EEA2556-9BE2-F74F-A776-D9C1A0C00F31}"/>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7" name="Rectangle 22">
                <a:extLst>
                  <a:ext uri="{FF2B5EF4-FFF2-40B4-BE49-F238E27FC236}">
                    <a16:creationId xmlns:a16="http://schemas.microsoft.com/office/drawing/2014/main" id="{235AE957-1872-5147-A5C7-589C1F4E8BFA}"/>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23">
              <a:extLst>
                <a:ext uri="{FF2B5EF4-FFF2-40B4-BE49-F238E27FC236}">
                  <a16:creationId xmlns:a16="http://schemas.microsoft.com/office/drawing/2014/main" id="{F1B21CFB-F39A-F045-8EEE-B7981A1415DC}"/>
                </a:ext>
              </a:extLst>
            </p:cNvPr>
            <p:cNvGrpSpPr>
              <a:grpSpLocks/>
            </p:cNvGrpSpPr>
            <p:nvPr/>
          </p:nvGrpSpPr>
          <p:grpSpPr bwMode="auto">
            <a:xfrm>
              <a:off x="12552504" y="3943282"/>
              <a:ext cx="986752" cy="182532"/>
              <a:chOff x="5893" y="2523"/>
              <a:chExt cx="466" cy="115"/>
            </a:xfrm>
          </p:grpSpPr>
          <p:sp>
            <p:nvSpPr>
              <p:cNvPr id="70" name="Rectangle 24">
                <a:extLst>
                  <a:ext uri="{FF2B5EF4-FFF2-40B4-BE49-F238E27FC236}">
                    <a16:creationId xmlns:a16="http://schemas.microsoft.com/office/drawing/2014/main" id="{3EABAC9A-3CF9-E64B-8440-DE8736C41EDE}"/>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25">
                <a:extLst>
                  <a:ext uri="{FF2B5EF4-FFF2-40B4-BE49-F238E27FC236}">
                    <a16:creationId xmlns:a16="http://schemas.microsoft.com/office/drawing/2014/main" id="{01E27795-30D3-7645-8651-68183744148A}"/>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26">
                <a:extLst>
                  <a:ext uri="{FF2B5EF4-FFF2-40B4-BE49-F238E27FC236}">
                    <a16:creationId xmlns:a16="http://schemas.microsoft.com/office/drawing/2014/main" id="{2622A0D6-13F2-A64F-9967-A27AA2302606}"/>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7">
                <a:extLst>
                  <a:ext uri="{FF2B5EF4-FFF2-40B4-BE49-F238E27FC236}">
                    <a16:creationId xmlns:a16="http://schemas.microsoft.com/office/drawing/2014/main" id="{488B0313-C836-3744-9F5D-1EE89E35ACDB}"/>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8">
              <a:extLst>
                <a:ext uri="{FF2B5EF4-FFF2-40B4-BE49-F238E27FC236}">
                  <a16:creationId xmlns:a16="http://schemas.microsoft.com/office/drawing/2014/main" id="{0DA70542-9B11-404D-AE6E-68E67906A8F6}"/>
                </a:ext>
              </a:extLst>
            </p:cNvPr>
            <p:cNvGrpSpPr>
              <a:grpSpLocks/>
            </p:cNvGrpSpPr>
            <p:nvPr/>
          </p:nvGrpSpPr>
          <p:grpSpPr bwMode="auto">
            <a:xfrm>
              <a:off x="12552504" y="4159146"/>
              <a:ext cx="986752" cy="182532"/>
              <a:chOff x="5893" y="2659"/>
              <a:chExt cx="466" cy="115"/>
            </a:xfrm>
          </p:grpSpPr>
          <p:sp>
            <p:nvSpPr>
              <p:cNvPr id="66" name="Rectangle 29">
                <a:extLst>
                  <a:ext uri="{FF2B5EF4-FFF2-40B4-BE49-F238E27FC236}">
                    <a16:creationId xmlns:a16="http://schemas.microsoft.com/office/drawing/2014/main" id="{A228A5DC-35D1-8849-BD24-000B1BF09D9E}"/>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0">
                <a:extLst>
                  <a:ext uri="{FF2B5EF4-FFF2-40B4-BE49-F238E27FC236}">
                    <a16:creationId xmlns:a16="http://schemas.microsoft.com/office/drawing/2014/main" id="{CF7D16F2-702C-DA42-8C8D-CC96FB172600}"/>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31">
                <a:extLst>
                  <a:ext uri="{FF2B5EF4-FFF2-40B4-BE49-F238E27FC236}">
                    <a16:creationId xmlns:a16="http://schemas.microsoft.com/office/drawing/2014/main" id="{10DE8E02-B1A0-CD40-837F-88881A166011}"/>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32">
                <a:extLst>
                  <a:ext uri="{FF2B5EF4-FFF2-40B4-BE49-F238E27FC236}">
                    <a16:creationId xmlns:a16="http://schemas.microsoft.com/office/drawing/2014/main" id="{AAEBA474-5603-6841-AA23-ECC415F40FAD}"/>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33">
              <a:extLst>
                <a:ext uri="{FF2B5EF4-FFF2-40B4-BE49-F238E27FC236}">
                  <a16:creationId xmlns:a16="http://schemas.microsoft.com/office/drawing/2014/main" id="{167E5F96-7515-A645-9CD7-BBD03B606CFF}"/>
                </a:ext>
              </a:extLst>
            </p:cNvPr>
            <p:cNvGrpSpPr>
              <a:grpSpLocks/>
            </p:cNvGrpSpPr>
            <p:nvPr/>
          </p:nvGrpSpPr>
          <p:grpSpPr bwMode="auto">
            <a:xfrm>
              <a:off x="12552504" y="3511551"/>
              <a:ext cx="986752" cy="188882"/>
              <a:chOff x="5893" y="2251"/>
              <a:chExt cx="466" cy="119"/>
            </a:xfrm>
          </p:grpSpPr>
          <p:sp>
            <p:nvSpPr>
              <p:cNvPr id="62" name="Rectangle 34">
                <a:extLst>
                  <a:ext uri="{FF2B5EF4-FFF2-40B4-BE49-F238E27FC236}">
                    <a16:creationId xmlns:a16="http://schemas.microsoft.com/office/drawing/2014/main" id="{745A2AE0-0169-8C4A-ADBF-C87487EB16DC}"/>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35">
                <a:extLst>
                  <a:ext uri="{FF2B5EF4-FFF2-40B4-BE49-F238E27FC236}">
                    <a16:creationId xmlns:a16="http://schemas.microsoft.com/office/drawing/2014/main" id="{179E07FC-696B-0544-A756-4D4BAC276482}"/>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36">
                <a:extLst>
                  <a:ext uri="{FF2B5EF4-FFF2-40B4-BE49-F238E27FC236}">
                    <a16:creationId xmlns:a16="http://schemas.microsoft.com/office/drawing/2014/main" id="{3A8B2158-83BF-8344-A729-291FE998B654}"/>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7">
                <a:extLst>
                  <a:ext uri="{FF2B5EF4-FFF2-40B4-BE49-F238E27FC236}">
                    <a16:creationId xmlns:a16="http://schemas.microsoft.com/office/drawing/2014/main" id="{6058413D-1F82-5741-BCB9-DB5C853981F6}"/>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38">
              <a:extLst>
                <a:ext uri="{FF2B5EF4-FFF2-40B4-BE49-F238E27FC236}">
                  <a16:creationId xmlns:a16="http://schemas.microsoft.com/office/drawing/2014/main" id="{2F127F1F-EFD7-6D4C-8FD5-AB1F456B14EE}"/>
                </a:ext>
              </a:extLst>
            </p:cNvPr>
            <p:cNvGrpSpPr>
              <a:grpSpLocks/>
            </p:cNvGrpSpPr>
            <p:nvPr/>
          </p:nvGrpSpPr>
          <p:grpSpPr bwMode="auto">
            <a:xfrm>
              <a:off x="12552504" y="4519449"/>
              <a:ext cx="986752" cy="182532"/>
              <a:chOff x="5893" y="2886"/>
              <a:chExt cx="466" cy="115"/>
            </a:xfrm>
          </p:grpSpPr>
          <p:sp>
            <p:nvSpPr>
              <p:cNvPr id="58" name="Rectangle 39">
                <a:extLst>
                  <a:ext uri="{FF2B5EF4-FFF2-40B4-BE49-F238E27FC236}">
                    <a16:creationId xmlns:a16="http://schemas.microsoft.com/office/drawing/2014/main" id="{0AC44748-DFC2-4F44-B437-7976FC2820D4}"/>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0">
                <a:extLst>
                  <a:ext uri="{FF2B5EF4-FFF2-40B4-BE49-F238E27FC236}">
                    <a16:creationId xmlns:a16="http://schemas.microsoft.com/office/drawing/2014/main" id="{A61AEE11-55AF-8D41-AB57-9255ECA4587F}"/>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41">
                <a:extLst>
                  <a:ext uri="{FF2B5EF4-FFF2-40B4-BE49-F238E27FC236}">
                    <a16:creationId xmlns:a16="http://schemas.microsoft.com/office/drawing/2014/main" id="{05BFC6DD-568C-F54C-B86F-F9C3B4704BCF}"/>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42">
                <a:extLst>
                  <a:ext uri="{FF2B5EF4-FFF2-40B4-BE49-F238E27FC236}">
                    <a16:creationId xmlns:a16="http://schemas.microsoft.com/office/drawing/2014/main" id="{2C6DD277-BABC-CB4B-B03D-C995FD1C4C33}"/>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43">
              <a:extLst>
                <a:ext uri="{FF2B5EF4-FFF2-40B4-BE49-F238E27FC236}">
                  <a16:creationId xmlns:a16="http://schemas.microsoft.com/office/drawing/2014/main" id="{6D67B024-83C8-5D4F-890B-024CF165820A}"/>
                </a:ext>
              </a:extLst>
            </p:cNvPr>
            <p:cNvGrpSpPr>
              <a:grpSpLocks/>
            </p:cNvGrpSpPr>
            <p:nvPr/>
          </p:nvGrpSpPr>
          <p:grpSpPr bwMode="auto">
            <a:xfrm>
              <a:off x="12552504" y="4735313"/>
              <a:ext cx="986752" cy="182532"/>
              <a:chOff x="5893" y="3022"/>
              <a:chExt cx="466" cy="115"/>
            </a:xfrm>
          </p:grpSpPr>
          <p:sp>
            <p:nvSpPr>
              <p:cNvPr id="54" name="Rectangle 44">
                <a:extLst>
                  <a:ext uri="{FF2B5EF4-FFF2-40B4-BE49-F238E27FC236}">
                    <a16:creationId xmlns:a16="http://schemas.microsoft.com/office/drawing/2014/main" id="{9C0DF3F7-3A7F-EC4E-A51F-631B5A33CADD}"/>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45">
                <a:extLst>
                  <a:ext uri="{FF2B5EF4-FFF2-40B4-BE49-F238E27FC236}">
                    <a16:creationId xmlns:a16="http://schemas.microsoft.com/office/drawing/2014/main" id="{2A4C3CFA-D760-6243-8ACC-E44C9A49C2E4}"/>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46">
                <a:extLst>
                  <a:ext uri="{FF2B5EF4-FFF2-40B4-BE49-F238E27FC236}">
                    <a16:creationId xmlns:a16="http://schemas.microsoft.com/office/drawing/2014/main" id="{AEB4ED0C-26C0-A342-B121-B71B03599D12}"/>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7">
                <a:extLst>
                  <a:ext uri="{FF2B5EF4-FFF2-40B4-BE49-F238E27FC236}">
                    <a16:creationId xmlns:a16="http://schemas.microsoft.com/office/drawing/2014/main" id="{E474DFF7-B144-DD4C-8713-CC31AA1ADA0A}"/>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48">
              <a:extLst>
                <a:ext uri="{FF2B5EF4-FFF2-40B4-BE49-F238E27FC236}">
                  <a16:creationId xmlns:a16="http://schemas.microsoft.com/office/drawing/2014/main" id="{48C40D30-4135-594D-ABA0-97E12F07B000}"/>
                </a:ext>
              </a:extLst>
            </p:cNvPr>
            <p:cNvGrpSpPr>
              <a:grpSpLocks/>
            </p:cNvGrpSpPr>
            <p:nvPr/>
          </p:nvGrpSpPr>
          <p:grpSpPr bwMode="auto">
            <a:xfrm>
              <a:off x="12552504" y="4951179"/>
              <a:ext cx="986752" cy="182532"/>
              <a:chOff x="5893" y="3158"/>
              <a:chExt cx="466" cy="115"/>
            </a:xfrm>
          </p:grpSpPr>
          <p:sp>
            <p:nvSpPr>
              <p:cNvPr id="50" name="Rectangle 49">
                <a:extLst>
                  <a:ext uri="{FF2B5EF4-FFF2-40B4-BE49-F238E27FC236}">
                    <a16:creationId xmlns:a16="http://schemas.microsoft.com/office/drawing/2014/main" id="{D6F60393-1D8A-7A4E-982F-6064C54E87D6}"/>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0">
                <a:extLst>
                  <a:ext uri="{FF2B5EF4-FFF2-40B4-BE49-F238E27FC236}">
                    <a16:creationId xmlns:a16="http://schemas.microsoft.com/office/drawing/2014/main" id="{5B465114-BEE3-3544-BABE-9B2DFEA0AA00}"/>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51">
                <a:extLst>
                  <a:ext uri="{FF2B5EF4-FFF2-40B4-BE49-F238E27FC236}">
                    <a16:creationId xmlns:a16="http://schemas.microsoft.com/office/drawing/2014/main" id="{6190EF85-BA13-274E-8C24-BE228CDDCC06}"/>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52">
                <a:extLst>
                  <a:ext uri="{FF2B5EF4-FFF2-40B4-BE49-F238E27FC236}">
                    <a16:creationId xmlns:a16="http://schemas.microsoft.com/office/drawing/2014/main" id="{82C8C9F3-514D-364D-9FFD-CBE5C996210D}"/>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53">
              <a:extLst>
                <a:ext uri="{FF2B5EF4-FFF2-40B4-BE49-F238E27FC236}">
                  <a16:creationId xmlns:a16="http://schemas.microsoft.com/office/drawing/2014/main" id="{C6919B01-22AD-F34A-828C-978319D00742}"/>
                </a:ext>
              </a:extLst>
            </p:cNvPr>
            <p:cNvGrpSpPr>
              <a:grpSpLocks/>
            </p:cNvGrpSpPr>
            <p:nvPr/>
          </p:nvGrpSpPr>
          <p:grpSpPr bwMode="auto">
            <a:xfrm>
              <a:off x="12552504" y="5311482"/>
              <a:ext cx="986752" cy="182532"/>
              <a:chOff x="5893" y="3385"/>
              <a:chExt cx="466" cy="115"/>
            </a:xfrm>
          </p:grpSpPr>
          <p:sp>
            <p:nvSpPr>
              <p:cNvPr id="46" name="Rectangle 54">
                <a:extLst>
                  <a:ext uri="{FF2B5EF4-FFF2-40B4-BE49-F238E27FC236}">
                    <a16:creationId xmlns:a16="http://schemas.microsoft.com/office/drawing/2014/main" id="{265A3AE5-27AB-1745-88E1-980673B15EA8}"/>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5">
                <a:extLst>
                  <a:ext uri="{FF2B5EF4-FFF2-40B4-BE49-F238E27FC236}">
                    <a16:creationId xmlns:a16="http://schemas.microsoft.com/office/drawing/2014/main" id="{FD08B925-7547-834D-BBEA-B54FCC87C081}"/>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6">
                <a:extLst>
                  <a:ext uri="{FF2B5EF4-FFF2-40B4-BE49-F238E27FC236}">
                    <a16:creationId xmlns:a16="http://schemas.microsoft.com/office/drawing/2014/main" id="{87962C6A-5500-2C48-A134-8CAD29229034}"/>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7">
                <a:extLst>
                  <a:ext uri="{FF2B5EF4-FFF2-40B4-BE49-F238E27FC236}">
                    <a16:creationId xmlns:a16="http://schemas.microsoft.com/office/drawing/2014/main" id="{DCFF11E6-E95E-7A43-82E6-9417066B03A2}"/>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58">
              <a:extLst>
                <a:ext uri="{FF2B5EF4-FFF2-40B4-BE49-F238E27FC236}">
                  <a16:creationId xmlns:a16="http://schemas.microsoft.com/office/drawing/2014/main" id="{2EDE5C5F-D1CE-DE47-836F-F157E3A12410}"/>
                </a:ext>
              </a:extLst>
            </p:cNvPr>
            <p:cNvGrpSpPr>
              <a:grpSpLocks/>
            </p:cNvGrpSpPr>
            <p:nvPr/>
          </p:nvGrpSpPr>
          <p:grpSpPr bwMode="auto">
            <a:xfrm>
              <a:off x="12552504" y="5527346"/>
              <a:ext cx="986752" cy="182532"/>
              <a:chOff x="5893" y="3521"/>
              <a:chExt cx="466" cy="115"/>
            </a:xfrm>
          </p:grpSpPr>
          <p:sp>
            <p:nvSpPr>
              <p:cNvPr id="42" name="Rectangle 59">
                <a:extLst>
                  <a:ext uri="{FF2B5EF4-FFF2-40B4-BE49-F238E27FC236}">
                    <a16:creationId xmlns:a16="http://schemas.microsoft.com/office/drawing/2014/main" id="{3CAE60EF-6238-9144-B8A9-AA147BC274AB}"/>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0">
                <a:extLst>
                  <a:ext uri="{FF2B5EF4-FFF2-40B4-BE49-F238E27FC236}">
                    <a16:creationId xmlns:a16="http://schemas.microsoft.com/office/drawing/2014/main" id="{99824DCE-C3E6-E54F-A643-8D39EE9A07FE}"/>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61">
                <a:extLst>
                  <a:ext uri="{FF2B5EF4-FFF2-40B4-BE49-F238E27FC236}">
                    <a16:creationId xmlns:a16="http://schemas.microsoft.com/office/drawing/2014/main" id="{9A8EAFD5-B6B7-2D4F-B9A5-E405C654F662}"/>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62">
                <a:extLst>
                  <a:ext uri="{FF2B5EF4-FFF2-40B4-BE49-F238E27FC236}">
                    <a16:creationId xmlns:a16="http://schemas.microsoft.com/office/drawing/2014/main" id="{6F047F11-1CFC-5441-8495-FCDB4D1C371D}"/>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63">
              <a:extLst>
                <a:ext uri="{FF2B5EF4-FFF2-40B4-BE49-F238E27FC236}">
                  <a16:creationId xmlns:a16="http://schemas.microsoft.com/office/drawing/2014/main" id="{FEB85963-0D08-5745-8BC0-A91B3D328826}"/>
                </a:ext>
              </a:extLst>
            </p:cNvPr>
            <p:cNvGrpSpPr>
              <a:grpSpLocks/>
            </p:cNvGrpSpPr>
            <p:nvPr/>
          </p:nvGrpSpPr>
          <p:grpSpPr bwMode="auto">
            <a:xfrm>
              <a:off x="12552504" y="5743210"/>
              <a:ext cx="986752" cy="182532"/>
              <a:chOff x="5893" y="3657"/>
              <a:chExt cx="466" cy="115"/>
            </a:xfrm>
          </p:grpSpPr>
          <p:sp>
            <p:nvSpPr>
              <p:cNvPr id="38" name="Rectangle 64">
                <a:extLst>
                  <a:ext uri="{FF2B5EF4-FFF2-40B4-BE49-F238E27FC236}">
                    <a16:creationId xmlns:a16="http://schemas.microsoft.com/office/drawing/2014/main" id="{69049AF3-D640-F84D-901D-06FDB1306B8C}"/>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65">
                <a:extLst>
                  <a:ext uri="{FF2B5EF4-FFF2-40B4-BE49-F238E27FC236}">
                    <a16:creationId xmlns:a16="http://schemas.microsoft.com/office/drawing/2014/main" id="{89E02965-8881-C74B-B995-B3CE7F9F89E1}"/>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66">
                <a:extLst>
                  <a:ext uri="{FF2B5EF4-FFF2-40B4-BE49-F238E27FC236}">
                    <a16:creationId xmlns:a16="http://schemas.microsoft.com/office/drawing/2014/main" id="{00F957D4-2DCE-0740-8D56-067B251970A7}"/>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7">
                <a:extLst>
                  <a:ext uri="{FF2B5EF4-FFF2-40B4-BE49-F238E27FC236}">
                    <a16:creationId xmlns:a16="http://schemas.microsoft.com/office/drawing/2014/main" id="{89B3EE39-CF6E-3948-8D89-C4DAF884FB83}"/>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68">
              <a:extLst>
                <a:ext uri="{FF2B5EF4-FFF2-40B4-BE49-F238E27FC236}">
                  <a16:creationId xmlns:a16="http://schemas.microsoft.com/office/drawing/2014/main" id="{7D1F0C92-68BE-FE42-B130-28A350EF187D}"/>
                </a:ext>
              </a:extLst>
            </p:cNvPr>
            <p:cNvGrpSpPr>
              <a:grpSpLocks/>
            </p:cNvGrpSpPr>
            <p:nvPr/>
          </p:nvGrpSpPr>
          <p:grpSpPr bwMode="auto">
            <a:xfrm>
              <a:off x="12552504" y="6103513"/>
              <a:ext cx="986752" cy="182532"/>
              <a:chOff x="5893" y="3884"/>
              <a:chExt cx="466" cy="115"/>
            </a:xfrm>
          </p:grpSpPr>
          <p:sp>
            <p:nvSpPr>
              <p:cNvPr id="34" name="Rectangle 69">
                <a:extLst>
                  <a:ext uri="{FF2B5EF4-FFF2-40B4-BE49-F238E27FC236}">
                    <a16:creationId xmlns:a16="http://schemas.microsoft.com/office/drawing/2014/main" id="{EF986144-959C-2D4C-BCF8-623EB8770DC9}"/>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0">
                <a:extLst>
                  <a:ext uri="{FF2B5EF4-FFF2-40B4-BE49-F238E27FC236}">
                    <a16:creationId xmlns:a16="http://schemas.microsoft.com/office/drawing/2014/main" id="{3D918346-4BBC-8F46-986F-A8DBC8498230}"/>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71">
                <a:extLst>
                  <a:ext uri="{FF2B5EF4-FFF2-40B4-BE49-F238E27FC236}">
                    <a16:creationId xmlns:a16="http://schemas.microsoft.com/office/drawing/2014/main" id="{5938AD89-E0B9-5145-AA2D-1E5AFE363249}"/>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72">
                <a:extLst>
                  <a:ext uri="{FF2B5EF4-FFF2-40B4-BE49-F238E27FC236}">
                    <a16:creationId xmlns:a16="http://schemas.microsoft.com/office/drawing/2014/main" id="{2518C41F-36D0-B049-B32E-D48F8C1A3831}"/>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4" name="Group 73">
              <a:extLst>
                <a:ext uri="{FF2B5EF4-FFF2-40B4-BE49-F238E27FC236}">
                  <a16:creationId xmlns:a16="http://schemas.microsoft.com/office/drawing/2014/main" id="{D5F24B98-B7D8-934F-A72D-568B2F6B5F4B}"/>
                </a:ext>
              </a:extLst>
            </p:cNvPr>
            <p:cNvGrpSpPr>
              <a:grpSpLocks/>
            </p:cNvGrpSpPr>
            <p:nvPr/>
          </p:nvGrpSpPr>
          <p:grpSpPr bwMode="auto">
            <a:xfrm>
              <a:off x="12552504" y="6328901"/>
              <a:ext cx="986752" cy="182532"/>
              <a:chOff x="5893" y="4026"/>
              <a:chExt cx="466" cy="115"/>
            </a:xfrm>
          </p:grpSpPr>
          <p:sp>
            <p:nvSpPr>
              <p:cNvPr id="30" name="Rectangle 74">
                <a:extLst>
                  <a:ext uri="{FF2B5EF4-FFF2-40B4-BE49-F238E27FC236}">
                    <a16:creationId xmlns:a16="http://schemas.microsoft.com/office/drawing/2014/main" id="{F29804E2-03E8-EC4E-98B0-BF28CC75D036}"/>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75">
                <a:extLst>
                  <a:ext uri="{FF2B5EF4-FFF2-40B4-BE49-F238E27FC236}">
                    <a16:creationId xmlns:a16="http://schemas.microsoft.com/office/drawing/2014/main" id="{8678AE21-1C2A-EE4D-826B-A50E817EFF28}"/>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76">
                <a:extLst>
                  <a:ext uri="{FF2B5EF4-FFF2-40B4-BE49-F238E27FC236}">
                    <a16:creationId xmlns:a16="http://schemas.microsoft.com/office/drawing/2014/main" id="{238135FC-5F93-0A49-9F49-09A0A6CFF62B}"/>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7">
                <a:extLst>
                  <a:ext uri="{FF2B5EF4-FFF2-40B4-BE49-F238E27FC236}">
                    <a16:creationId xmlns:a16="http://schemas.microsoft.com/office/drawing/2014/main" id="{CD1DBB08-B877-274B-9A0E-5327D459B9A0}"/>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78">
              <a:extLst>
                <a:ext uri="{FF2B5EF4-FFF2-40B4-BE49-F238E27FC236}">
                  <a16:creationId xmlns:a16="http://schemas.microsoft.com/office/drawing/2014/main" id="{B6C17DFA-90DC-8348-AE2E-78A41C4C5C59}"/>
                </a:ext>
              </a:extLst>
            </p:cNvPr>
            <p:cNvGrpSpPr>
              <a:grpSpLocks/>
            </p:cNvGrpSpPr>
            <p:nvPr/>
          </p:nvGrpSpPr>
          <p:grpSpPr bwMode="auto">
            <a:xfrm>
              <a:off x="12552504" y="6552703"/>
              <a:ext cx="986752" cy="182532"/>
              <a:chOff x="5893" y="4167"/>
              <a:chExt cx="466" cy="115"/>
            </a:xfrm>
          </p:grpSpPr>
          <p:sp>
            <p:nvSpPr>
              <p:cNvPr id="26" name="Rectangle 79">
                <a:extLst>
                  <a:ext uri="{FF2B5EF4-FFF2-40B4-BE49-F238E27FC236}">
                    <a16:creationId xmlns:a16="http://schemas.microsoft.com/office/drawing/2014/main" id="{D678BC85-0A2D-6740-8D59-D869E47DBF36}"/>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80">
                <a:extLst>
                  <a:ext uri="{FF2B5EF4-FFF2-40B4-BE49-F238E27FC236}">
                    <a16:creationId xmlns:a16="http://schemas.microsoft.com/office/drawing/2014/main" id="{6439C2B1-26E6-FE4D-BE8B-9E4A7D9FA053}"/>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81">
                <a:extLst>
                  <a:ext uri="{FF2B5EF4-FFF2-40B4-BE49-F238E27FC236}">
                    <a16:creationId xmlns:a16="http://schemas.microsoft.com/office/drawing/2014/main" id="{7ADC9F5B-C0B8-D049-BD1F-E5910DB3D59E}"/>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82">
                <a:extLst>
                  <a:ext uri="{FF2B5EF4-FFF2-40B4-BE49-F238E27FC236}">
                    <a16:creationId xmlns:a16="http://schemas.microsoft.com/office/drawing/2014/main" id="{78D67257-C323-0544-B981-F991E4E519B4}"/>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8" name="Rectangle 83">
            <a:extLst>
              <a:ext uri="{FF2B5EF4-FFF2-40B4-BE49-F238E27FC236}">
                <a16:creationId xmlns:a16="http://schemas.microsoft.com/office/drawing/2014/main" id="{2A270F8C-D026-194A-8D48-8C6FD4B65A4C}"/>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79" name="Rectangle 84">
            <a:extLst>
              <a:ext uri="{FF2B5EF4-FFF2-40B4-BE49-F238E27FC236}">
                <a16:creationId xmlns:a16="http://schemas.microsoft.com/office/drawing/2014/main" id="{E4DB63D4-8D72-7F47-B704-41021C5803C8}"/>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1203883842"/>
      </p:ext>
    </p:extLst>
  </p:cSld>
  <p:clrMap bg1="lt1" tx1="dk1" bg2="lt2" tx2="dk2" accent1="accent1" accent2="accent2" accent3="accent3" accent4="accent4" accent5="accent5" accent6="accent6" hlink="hlink" folHlink="folHlink"/>
  <p:sldLayoutIdLst>
    <p:sldLayoutId id="2147483906" r:id="rId1"/>
    <p:sldLayoutId id="2147483915" r:id="rId2"/>
    <p:sldLayoutId id="2147483918" r:id="rId3"/>
    <p:sldLayoutId id="2147483919" r:id="rId4"/>
    <p:sldLayoutId id="2147483920" r:id="rId5"/>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1" fontAlgn="base" hangingPunct="1">
        <a:spcBef>
          <a:spcPct val="0"/>
        </a:spcBef>
        <a:spcAft>
          <a:spcPct val="0"/>
        </a:spcAft>
        <a:defRPr sz="3199" b="1">
          <a:solidFill>
            <a:srgbClr val="990000"/>
          </a:solidFill>
          <a:latin typeface="+mj-lt"/>
          <a:ea typeface="+mj-ea"/>
          <a:cs typeface="+mj-cs"/>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p:titleStyle>
    <p:bodyStyle>
      <a:lvl1pPr marL="342639" indent="-342639"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2387" indent="-285534" algn="l" rtl="0" eaLnBrk="1" fontAlgn="base" hangingPunct="1">
        <a:spcBef>
          <a:spcPct val="20000"/>
        </a:spcBef>
        <a:spcAft>
          <a:spcPct val="0"/>
        </a:spcAft>
        <a:buFont typeface="Arial" charset="0"/>
        <a:buChar char="›"/>
        <a:defRPr sz="1999">
          <a:solidFill>
            <a:schemeClr val="tx1"/>
          </a:solidFill>
          <a:latin typeface="+mn-lt"/>
          <a:ea typeface="+mn-ea"/>
          <a:cs typeface="+mn-cs"/>
        </a:defRPr>
      </a:lvl2pPr>
      <a:lvl3pPr marL="1142134" indent="-2284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87" indent="-228427" algn="l" rtl="0" eaLnBrk="1" fontAlgn="base" hangingPunct="1">
        <a:spcBef>
          <a:spcPct val="20000"/>
        </a:spcBef>
        <a:spcAft>
          <a:spcPct val="0"/>
        </a:spcAft>
        <a:buChar char="–"/>
        <a:defRPr sz="1599">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9pPr>
    </p:bodyStyle>
    <p:otherStyle>
      <a:defPPr>
        <a:defRPr lang="zh-CN"/>
      </a:defPPr>
      <a:lvl1pPr marL="0" algn="l" defTabSz="913707" rtl="0" eaLnBrk="1" latinLnBrk="0" hangingPunct="1">
        <a:defRPr sz="1733" kern="1200">
          <a:solidFill>
            <a:schemeClr val="tx1"/>
          </a:solidFill>
          <a:latin typeface="+mn-lt"/>
          <a:ea typeface="+mn-ea"/>
          <a:cs typeface="+mn-cs"/>
        </a:defRPr>
      </a:lvl1pPr>
      <a:lvl2pPr marL="456854" algn="l" defTabSz="913707" rtl="0" eaLnBrk="1" latinLnBrk="0" hangingPunct="1">
        <a:defRPr sz="1733" kern="1200">
          <a:solidFill>
            <a:schemeClr val="tx1"/>
          </a:solidFill>
          <a:latin typeface="+mn-lt"/>
          <a:ea typeface="+mn-ea"/>
          <a:cs typeface="+mn-cs"/>
        </a:defRPr>
      </a:lvl2pPr>
      <a:lvl3pPr marL="913707" algn="l" defTabSz="913707" rtl="0" eaLnBrk="1" latinLnBrk="0" hangingPunct="1">
        <a:defRPr sz="1733" kern="1200">
          <a:solidFill>
            <a:schemeClr val="tx1"/>
          </a:solidFill>
          <a:latin typeface="+mn-lt"/>
          <a:ea typeface="+mn-ea"/>
          <a:cs typeface="+mn-cs"/>
        </a:defRPr>
      </a:lvl3pPr>
      <a:lvl4pPr marL="1370561" algn="l" defTabSz="913707" rtl="0" eaLnBrk="1" latinLnBrk="0" hangingPunct="1">
        <a:defRPr sz="1733" kern="1200">
          <a:solidFill>
            <a:schemeClr val="tx1"/>
          </a:solidFill>
          <a:latin typeface="+mn-lt"/>
          <a:ea typeface="+mn-ea"/>
          <a:cs typeface="+mn-cs"/>
        </a:defRPr>
      </a:lvl4pPr>
      <a:lvl5pPr marL="1827414" algn="l" defTabSz="913707" rtl="0" eaLnBrk="1" latinLnBrk="0" hangingPunct="1">
        <a:defRPr sz="1733" kern="1200">
          <a:solidFill>
            <a:schemeClr val="tx1"/>
          </a:solidFill>
          <a:latin typeface="+mn-lt"/>
          <a:ea typeface="+mn-ea"/>
          <a:cs typeface="+mn-cs"/>
        </a:defRPr>
      </a:lvl5pPr>
      <a:lvl6pPr marL="2284268" algn="l" defTabSz="913707" rtl="0" eaLnBrk="1" latinLnBrk="0" hangingPunct="1">
        <a:defRPr sz="1733" kern="1200">
          <a:solidFill>
            <a:schemeClr val="tx1"/>
          </a:solidFill>
          <a:latin typeface="+mn-lt"/>
          <a:ea typeface="+mn-ea"/>
          <a:cs typeface="+mn-cs"/>
        </a:defRPr>
      </a:lvl6pPr>
      <a:lvl7pPr marL="2741120" algn="l" defTabSz="913707" rtl="0" eaLnBrk="1" latinLnBrk="0" hangingPunct="1">
        <a:defRPr sz="1733" kern="1200">
          <a:solidFill>
            <a:schemeClr val="tx1"/>
          </a:solidFill>
          <a:latin typeface="+mn-lt"/>
          <a:ea typeface="+mn-ea"/>
          <a:cs typeface="+mn-cs"/>
        </a:defRPr>
      </a:lvl7pPr>
      <a:lvl8pPr marL="3197974" algn="l" defTabSz="913707" rtl="0" eaLnBrk="1" latinLnBrk="0" hangingPunct="1">
        <a:defRPr sz="1733" kern="1200">
          <a:solidFill>
            <a:schemeClr val="tx1"/>
          </a:solidFill>
          <a:latin typeface="+mn-lt"/>
          <a:ea typeface="+mn-ea"/>
          <a:cs typeface="+mn-cs"/>
        </a:defRPr>
      </a:lvl8pPr>
      <a:lvl9pPr marL="3654826" algn="l" defTabSz="9137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sp>
        <p:nvSpPr>
          <p:cNvPr id="8" name="TextBox 2">
            <a:extLst>
              <a:ext uri="{FF2B5EF4-FFF2-40B4-BE49-F238E27FC236}">
                <a16:creationId xmlns:a16="http://schemas.microsoft.com/office/drawing/2014/main" id="{6785A3D6-1271-D247-9E96-1B376F4BE7BE}"/>
              </a:ext>
            </a:extLst>
          </p:cNvPr>
          <p:cNvSpPr txBox="1"/>
          <p:nvPr userDrawn="1"/>
        </p:nvSpPr>
        <p:spPr>
          <a:xfrm>
            <a:off x="575780" y="6308432"/>
            <a:ext cx="2930313"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TextBox 3">
            <a:extLst>
              <a:ext uri="{FF2B5EF4-FFF2-40B4-BE49-F238E27FC236}">
                <a16:creationId xmlns:a16="http://schemas.microsoft.com/office/drawing/2014/main" id="{EABEE2EE-BF4D-7A4A-B3C6-9E47668CCD98}"/>
              </a:ext>
            </a:extLst>
          </p:cNvPr>
          <p:cNvSpPr txBox="1"/>
          <p:nvPr userDrawn="1"/>
        </p:nvSpPr>
        <p:spPr>
          <a:xfrm>
            <a:off x="374093"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defTabSz="890204" fontAlgn="auto">
                <a:spcBef>
                  <a:spcPts val="0"/>
                </a:spcBef>
                <a:spcAft>
                  <a:spcPts val="0"/>
                </a:spcAft>
                <a:defRPr/>
              </a:pPr>
              <a:t>‹#›</a:t>
            </a:fld>
            <a:endParaRPr lang="en-US" sz="974"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 name="副标题 2">
            <a:extLst>
              <a:ext uri="{FF2B5EF4-FFF2-40B4-BE49-F238E27FC236}">
                <a16:creationId xmlns:a16="http://schemas.microsoft.com/office/drawing/2014/main" id="{534B911D-B772-C047-B4A8-784442DDFD3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3">
                  <a:extLst>
                    <a:ext uri="{A12FA001-AC4F-418D-AE19-62706E023703}">
                      <ahyp:hlinkClr xmlns:ahyp="http://schemas.microsoft.com/office/drawing/2018/hyperlinkcolor" val="tx"/>
                    </a:ext>
                  </a:extLst>
                </a:hlinkClick>
              </a:rPr>
              <a:t>www.hiascend.com</a:t>
            </a:r>
            <a:endParaRPr lang="en-US" altLang="zh-CN" sz="1333" b="0" dirty="0">
              <a:solidFill>
                <a:schemeClr val="bg1"/>
              </a:solidFill>
              <a:latin typeface="Microsoft YaHei" panose="020B0503020204020204" pitchFamily="34" charset="-122"/>
              <a:ea typeface="Microsoft YaHei" panose="020B0503020204020204" pitchFamily="34" charset="-122"/>
            </a:endParaRPr>
          </a:p>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4">
                  <a:extLst>
                    <a:ext uri="{A12FA001-AC4F-418D-AE19-62706E023703}">
                      <ahyp:hlinkClr xmlns:ahyp="http://schemas.microsoft.com/office/drawing/2018/hyperlinkcolor" val="tx"/>
                    </a:ext>
                  </a:extLst>
                </a:hlinkClick>
              </a:rPr>
              <a:t>www.mindspore.cn</a:t>
            </a:r>
            <a:endParaRPr lang="en-US" altLang="zh-CN" sz="1333" b="0" dirty="0">
              <a:solidFill>
                <a:schemeClr val="bg1"/>
              </a:solidFill>
              <a:latin typeface="Microsoft YaHei" panose="020B0503020204020204" pitchFamily="34" charset="-122"/>
              <a:ea typeface="Microsoft YaHei" panose="020B0503020204020204" pitchFamily="34" charset="-122"/>
            </a:endParaRPr>
          </a:p>
        </p:txBody>
      </p:sp>
      <p:sp>
        <p:nvSpPr>
          <p:cNvPr id="5" name="Rectangle 15">
            <a:extLst>
              <a:ext uri="{FF2B5EF4-FFF2-40B4-BE49-F238E27FC236}">
                <a16:creationId xmlns:a16="http://schemas.microsoft.com/office/drawing/2014/main" id="{3355B0D4-6846-924B-AA9C-99607253013E}"/>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6" name="组合 5">
            <a:extLst>
              <a:ext uri="{FF2B5EF4-FFF2-40B4-BE49-F238E27FC236}">
                <a16:creationId xmlns:a16="http://schemas.microsoft.com/office/drawing/2014/main" id="{9871FFDD-6432-E240-A6DA-1B216C356679}"/>
              </a:ext>
            </a:extLst>
          </p:cNvPr>
          <p:cNvGrpSpPr/>
          <p:nvPr userDrawn="1"/>
        </p:nvGrpSpPr>
        <p:grpSpPr>
          <a:xfrm>
            <a:off x="12438524" y="3358802"/>
            <a:ext cx="1214711" cy="3499198"/>
            <a:chOff x="12438524" y="3358802"/>
            <a:chExt cx="1214711" cy="3499198"/>
          </a:xfrm>
        </p:grpSpPr>
        <p:sp>
          <p:nvSpPr>
            <p:cNvPr id="7" name="矩形 6">
              <a:extLst>
                <a:ext uri="{FF2B5EF4-FFF2-40B4-BE49-F238E27FC236}">
                  <a16:creationId xmlns:a16="http://schemas.microsoft.com/office/drawing/2014/main" id="{A32762DD-A13D-5445-9685-41B4DCE168AB}"/>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1" name="Group 18">
              <a:extLst>
                <a:ext uri="{FF2B5EF4-FFF2-40B4-BE49-F238E27FC236}">
                  <a16:creationId xmlns:a16="http://schemas.microsoft.com/office/drawing/2014/main" id="{4AEA648F-58C8-1047-A1AF-A32C632845BA}"/>
                </a:ext>
              </a:extLst>
            </p:cNvPr>
            <p:cNvGrpSpPr>
              <a:grpSpLocks/>
            </p:cNvGrpSpPr>
            <p:nvPr/>
          </p:nvGrpSpPr>
          <p:grpSpPr bwMode="auto">
            <a:xfrm>
              <a:off x="12552504" y="3727418"/>
              <a:ext cx="986752" cy="182532"/>
              <a:chOff x="5893" y="2387"/>
              <a:chExt cx="466" cy="115"/>
            </a:xfrm>
          </p:grpSpPr>
          <p:sp>
            <p:nvSpPr>
              <p:cNvPr id="72" name="Rectangle 19">
                <a:extLst>
                  <a:ext uri="{FF2B5EF4-FFF2-40B4-BE49-F238E27FC236}">
                    <a16:creationId xmlns:a16="http://schemas.microsoft.com/office/drawing/2014/main" id="{16DAECD4-EFBF-474C-9A0F-358CF912C309}"/>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0">
                <a:extLst>
                  <a:ext uri="{FF2B5EF4-FFF2-40B4-BE49-F238E27FC236}">
                    <a16:creationId xmlns:a16="http://schemas.microsoft.com/office/drawing/2014/main" id="{CDB54574-D1F2-7E4A-9FC2-1C7AD380EEB5}"/>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1">
                <a:extLst>
                  <a:ext uri="{FF2B5EF4-FFF2-40B4-BE49-F238E27FC236}">
                    <a16:creationId xmlns:a16="http://schemas.microsoft.com/office/drawing/2014/main" id="{1D9E17C3-90E4-7649-B27A-BA4C3C5C05B5}"/>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2">
                <a:extLst>
                  <a:ext uri="{FF2B5EF4-FFF2-40B4-BE49-F238E27FC236}">
                    <a16:creationId xmlns:a16="http://schemas.microsoft.com/office/drawing/2014/main" id="{1E0D0851-FABF-A24F-8902-CFC9EFE2B256}"/>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23">
              <a:extLst>
                <a:ext uri="{FF2B5EF4-FFF2-40B4-BE49-F238E27FC236}">
                  <a16:creationId xmlns:a16="http://schemas.microsoft.com/office/drawing/2014/main" id="{1F001566-E2EE-C748-B643-DC71C04B8296}"/>
                </a:ext>
              </a:extLst>
            </p:cNvPr>
            <p:cNvGrpSpPr>
              <a:grpSpLocks/>
            </p:cNvGrpSpPr>
            <p:nvPr/>
          </p:nvGrpSpPr>
          <p:grpSpPr bwMode="auto">
            <a:xfrm>
              <a:off x="12552504" y="3943282"/>
              <a:ext cx="986752" cy="182532"/>
              <a:chOff x="5893" y="2523"/>
              <a:chExt cx="466" cy="115"/>
            </a:xfrm>
          </p:grpSpPr>
          <p:sp>
            <p:nvSpPr>
              <p:cNvPr id="68" name="Rectangle 24">
                <a:extLst>
                  <a:ext uri="{FF2B5EF4-FFF2-40B4-BE49-F238E27FC236}">
                    <a16:creationId xmlns:a16="http://schemas.microsoft.com/office/drawing/2014/main" id="{410F3824-FCF7-F04E-A1AB-F4754391E48C}"/>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25">
                <a:extLst>
                  <a:ext uri="{FF2B5EF4-FFF2-40B4-BE49-F238E27FC236}">
                    <a16:creationId xmlns:a16="http://schemas.microsoft.com/office/drawing/2014/main" id="{98C45CA8-CF88-9E43-A2EB-FBAF0D6DA84E}"/>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26">
                <a:extLst>
                  <a:ext uri="{FF2B5EF4-FFF2-40B4-BE49-F238E27FC236}">
                    <a16:creationId xmlns:a16="http://schemas.microsoft.com/office/drawing/2014/main" id="{CF33E281-A40D-DA43-A313-57A13192C984}"/>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27">
                <a:extLst>
                  <a:ext uri="{FF2B5EF4-FFF2-40B4-BE49-F238E27FC236}">
                    <a16:creationId xmlns:a16="http://schemas.microsoft.com/office/drawing/2014/main" id="{7D2AEC8B-63C0-304C-A190-9CA72D7A0749}"/>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28">
              <a:extLst>
                <a:ext uri="{FF2B5EF4-FFF2-40B4-BE49-F238E27FC236}">
                  <a16:creationId xmlns:a16="http://schemas.microsoft.com/office/drawing/2014/main" id="{0C596433-8603-F24C-AEBC-D056413665F7}"/>
                </a:ext>
              </a:extLst>
            </p:cNvPr>
            <p:cNvGrpSpPr>
              <a:grpSpLocks/>
            </p:cNvGrpSpPr>
            <p:nvPr/>
          </p:nvGrpSpPr>
          <p:grpSpPr bwMode="auto">
            <a:xfrm>
              <a:off x="12552504" y="4159146"/>
              <a:ext cx="986752" cy="182532"/>
              <a:chOff x="5893" y="2659"/>
              <a:chExt cx="466" cy="115"/>
            </a:xfrm>
          </p:grpSpPr>
          <p:sp>
            <p:nvSpPr>
              <p:cNvPr id="64" name="Rectangle 29">
                <a:extLst>
                  <a:ext uri="{FF2B5EF4-FFF2-40B4-BE49-F238E27FC236}">
                    <a16:creationId xmlns:a16="http://schemas.microsoft.com/office/drawing/2014/main" id="{163DC086-4FD6-B949-B16E-D00693AAE447}"/>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0">
                <a:extLst>
                  <a:ext uri="{FF2B5EF4-FFF2-40B4-BE49-F238E27FC236}">
                    <a16:creationId xmlns:a16="http://schemas.microsoft.com/office/drawing/2014/main" id="{D4393B97-292F-F048-A775-5C8CC1D06D96}"/>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1">
                <a:extLst>
                  <a:ext uri="{FF2B5EF4-FFF2-40B4-BE49-F238E27FC236}">
                    <a16:creationId xmlns:a16="http://schemas.microsoft.com/office/drawing/2014/main" id="{F9ACC9AA-A151-BB47-B95E-BD1794FF118A}"/>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2">
                <a:extLst>
                  <a:ext uri="{FF2B5EF4-FFF2-40B4-BE49-F238E27FC236}">
                    <a16:creationId xmlns:a16="http://schemas.microsoft.com/office/drawing/2014/main" id="{BDBC2EEE-6947-6242-AA85-D27943ABF759}"/>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33">
              <a:extLst>
                <a:ext uri="{FF2B5EF4-FFF2-40B4-BE49-F238E27FC236}">
                  <a16:creationId xmlns:a16="http://schemas.microsoft.com/office/drawing/2014/main" id="{6CB4D485-15B4-7248-93DE-47357A9A3405}"/>
                </a:ext>
              </a:extLst>
            </p:cNvPr>
            <p:cNvGrpSpPr>
              <a:grpSpLocks/>
            </p:cNvGrpSpPr>
            <p:nvPr/>
          </p:nvGrpSpPr>
          <p:grpSpPr bwMode="auto">
            <a:xfrm>
              <a:off x="12552504" y="3511551"/>
              <a:ext cx="986752" cy="188882"/>
              <a:chOff x="5893" y="2251"/>
              <a:chExt cx="466" cy="119"/>
            </a:xfrm>
          </p:grpSpPr>
          <p:sp>
            <p:nvSpPr>
              <p:cNvPr id="60" name="Rectangle 34">
                <a:extLst>
                  <a:ext uri="{FF2B5EF4-FFF2-40B4-BE49-F238E27FC236}">
                    <a16:creationId xmlns:a16="http://schemas.microsoft.com/office/drawing/2014/main" id="{17E7BDFE-F5AE-2546-80F1-6D3A420E5909}"/>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35">
                <a:extLst>
                  <a:ext uri="{FF2B5EF4-FFF2-40B4-BE49-F238E27FC236}">
                    <a16:creationId xmlns:a16="http://schemas.microsoft.com/office/drawing/2014/main" id="{27CBD566-8C0A-0D43-838D-ACD3A1C4841E}"/>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36">
                <a:extLst>
                  <a:ext uri="{FF2B5EF4-FFF2-40B4-BE49-F238E27FC236}">
                    <a16:creationId xmlns:a16="http://schemas.microsoft.com/office/drawing/2014/main" id="{AD1533C6-7181-0B40-AA93-DF9FA720F836}"/>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37">
                <a:extLst>
                  <a:ext uri="{FF2B5EF4-FFF2-40B4-BE49-F238E27FC236}">
                    <a16:creationId xmlns:a16="http://schemas.microsoft.com/office/drawing/2014/main" id="{0AD3C1B9-C92D-BB46-B25C-33947C6406CE}"/>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38">
              <a:extLst>
                <a:ext uri="{FF2B5EF4-FFF2-40B4-BE49-F238E27FC236}">
                  <a16:creationId xmlns:a16="http://schemas.microsoft.com/office/drawing/2014/main" id="{4A756452-635E-CC4E-B0D8-F467590AD7A5}"/>
                </a:ext>
              </a:extLst>
            </p:cNvPr>
            <p:cNvGrpSpPr>
              <a:grpSpLocks/>
            </p:cNvGrpSpPr>
            <p:nvPr/>
          </p:nvGrpSpPr>
          <p:grpSpPr bwMode="auto">
            <a:xfrm>
              <a:off x="12552504" y="4519449"/>
              <a:ext cx="986752" cy="182532"/>
              <a:chOff x="5893" y="2886"/>
              <a:chExt cx="466" cy="115"/>
            </a:xfrm>
          </p:grpSpPr>
          <p:sp>
            <p:nvSpPr>
              <p:cNvPr id="56" name="Rectangle 39">
                <a:extLst>
                  <a:ext uri="{FF2B5EF4-FFF2-40B4-BE49-F238E27FC236}">
                    <a16:creationId xmlns:a16="http://schemas.microsoft.com/office/drawing/2014/main" id="{107637FE-00CE-A44F-A5EA-FA149E6AE9A7}"/>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0">
                <a:extLst>
                  <a:ext uri="{FF2B5EF4-FFF2-40B4-BE49-F238E27FC236}">
                    <a16:creationId xmlns:a16="http://schemas.microsoft.com/office/drawing/2014/main" id="{B82B564F-B2F3-BC41-B78F-9EC516DDDF6C}"/>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1">
                <a:extLst>
                  <a:ext uri="{FF2B5EF4-FFF2-40B4-BE49-F238E27FC236}">
                    <a16:creationId xmlns:a16="http://schemas.microsoft.com/office/drawing/2014/main" id="{470DDBB4-E781-4E45-9C2A-64EBBFFD4E8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2">
                <a:extLst>
                  <a:ext uri="{FF2B5EF4-FFF2-40B4-BE49-F238E27FC236}">
                    <a16:creationId xmlns:a16="http://schemas.microsoft.com/office/drawing/2014/main" id="{A7A4D643-CAD2-F54C-80D4-1C8C43B1B270}"/>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43">
              <a:extLst>
                <a:ext uri="{FF2B5EF4-FFF2-40B4-BE49-F238E27FC236}">
                  <a16:creationId xmlns:a16="http://schemas.microsoft.com/office/drawing/2014/main" id="{3A0837DC-29F2-4F46-9E11-29C20DB559B0}"/>
                </a:ext>
              </a:extLst>
            </p:cNvPr>
            <p:cNvGrpSpPr>
              <a:grpSpLocks/>
            </p:cNvGrpSpPr>
            <p:nvPr/>
          </p:nvGrpSpPr>
          <p:grpSpPr bwMode="auto">
            <a:xfrm>
              <a:off x="12552504" y="4735313"/>
              <a:ext cx="986752" cy="182532"/>
              <a:chOff x="5893" y="3022"/>
              <a:chExt cx="466" cy="115"/>
            </a:xfrm>
          </p:grpSpPr>
          <p:sp>
            <p:nvSpPr>
              <p:cNvPr id="52" name="Rectangle 44">
                <a:extLst>
                  <a:ext uri="{FF2B5EF4-FFF2-40B4-BE49-F238E27FC236}">
                    <a16:creationId xmlns:a16="http://schemas.microsoft.com/office/drawing/2014/main" id="{BE48E465-1B00-9D49-AC97-F6F7C2E8C5D8}"/>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45">
                <a:extLst>
                  <a:ext uri="{FF2B5EF4-FFF2-40B4-BE49-F238E27FC236}">
                    <a16:creationId xmlns:a16="http://schemas.microsoft.com/office/drawing/2014/main" id="{665052F5-ED4C-3D40-9364-F4472472FF9E}"/>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46">
                <a:extLst>
                  <a:ext uri="{FF2B5EF4-FFF2-40B4-BE49-F238E27FC236}">
                    <a16:creationId xmlns:a16="http://schemas.microsoft.com/office/drawing/2014/main" id="{E4DF1BCE-5122-3E4D-B4AC-67772AC8C7B2}"/>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47">
                <a:extLst>
                  <a:ext uri="{FF2B5EF4-FFF2-40B4-BE49-F238E27FC236}">
                    <a16:creationId xmlns:a16="http://schemas.microsoft.com/office/drawing/2014/main" id="{89E0A5A8-FB3E-4A45-B2D5-BDE5F4692BDF}"/>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48">
              <a:extLst>
                <a:ext uri="{FF2B5EF4-FFF2-40B4-BE49-F238E27FC236}">
                  <a16:creationId xmlns:a16="http://schemas.microsoft.com/office/drawing/2014/main" id="{70683C75-B226-3543-81B5-F2BD7AEC5457}"/>
                </a:ext>
              </a:extLst>
            </p:cNvPr>
            <p:cNvGrpSpPr>
              <a:grpSpLocks/>
            </p:cNvGrpSpPr>
            <p:nvPr/>
          </p:nvGrpSpPr>
          <p:grpSpPr bwMode="auto">
            <a:xfrm>
              <a:off x="12552504" y="4951179"/>
              <a:ext cx="986752" cy="182532"/>
              <a:chOff x="5893" y="3158"/>
              <a:chExt cx="466" cy="115"/>
            </a:xfrm>
          </p:grpSpPr>
          <p:sp>
            <p:nvSpPr>
              <p:cNvPr id="48" name="Rectangle 49">
                <a:extLst>
                  <a:ext uri="{FF2B5EF4-FFF2-40B4-BE49-F238E27FC236}">
                    <a16:creationId xmlns:a16="http://schemas.microsoft.com/office/drawing/2014/main" id="{7A428253-9AB8-4F42-86AC-56642765BD05}"/>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0">
                <a:extLst>
                  <a:ext uri="{FF2B5EF4-FFF2-40B4-BE49-F238E27FC236}">
                    <a16:creationId xmlns:a16="http://schemas.microsoft.com/office/drawing/2014/main" id="{1A5E5F46-FA51-0F40-AE49-8605572F5AF3}"/>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1">
                <a:extLst>
                  <a:ext uri="{FF2B5EF4-FFF2-40B4-BE49-F238E27FC236}">
                    <a16:creationId xmlns:a16="http://schemas.microsoft.com/office/drawing/2014/main" id="{D6EA7C46-8AD1-8C44-8050-33AA8DD7AD46}"/>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2">
                <a:extLst>
                  <a:ext uri="{FF2B5EF4-FFF2-40B4-BE49-F238E27FC236}">
                    <a16:creationId xmlns:a16="http://schemas.microsoft.com/office/drawing/2014/main" id="{ADD6BE2A-B5E4-2E48-B4DA-75B2FDCCA313}"/>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53">
              <a:extLst>
                <a:ext uri="{FF2B5EF4-FFF2-40B4-BE49-F238E27FC236}">
                  <a16:creationId xmlns:a16="http://schemas.microsoft.com/office/drawing/2014/main" id="{8165E06C-8754-814D-A59B-8FD0177B5380}"/>
                </a:ext>
              </a:extLst>
            </p:cNvPr>
            <p:cNvGrpSpPr>
              <a:grpSpLocks/>
            </p:cNvGrpSpPr>
            <p:nvPr/>
          </p:nvGrpSpPr>
          <p:grpSpPr bwMode="auto">
            <a:xfrm>
              <a:off x="12552504" y="5311482"/>
              <a:ext cx="986752" cy="182532"/>
              <a:chOff x="5893" y="3385"/>
              <a:chExt cx="466" cy="115"/>
            </a:xfrm>
          </p:grpSpPr>
          <p:sp>
            <p:nvSpPr>
              <p:cNvPr id="44" name="Rectangle 54">
                <a:extLst>
                  <a:ext uri="{FF2B5EF4-FFF2-40B4-BE49-F238E27FC236}">
                    <a16:creationId xmlns:a16="http://schemas.microsoft.com/office/drawing/2014/main" id="{9803523F-7203-F345-ADED-865DC350AC3B}"/>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5">
                <a:extLst>
                  <a:ext uri="{FF2B5EF4-FFF2-40B4-BE49-F238E27FC236}">
                    <a16:creationId xmlns:a16="http://schemas.microsoft.com/office/drawing/2014/main" id="{DA46AC96-797B-5941-8885-16C0CEFBFD28}"/>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6">
                <a:extLst>
                  <a:ext uri="{FF2B5EF4-FFF2-40B4-BE49-F238E27FC236}">
                    <a16:creationId xmlns:a16="http://schemas.microsoft.com/office/drawing/2014/main" id="{A348BED6-4B21-034F-BACA-ECC475C61C3B}"/>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7">
                <a:extLst>
                  <a:ext uri="{FF2B5EF4-FFF2-40B4-BE49-F238E27FC236}">
                    <a16:creationId xmlns:a16="http://schemas.microsoft.com/office/drawing/2014/main" id="{0C67BFA6-2774-854A-93D8-55B87B85F396}"/>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58">
              <a:extLst>
                <a:ext uri="{FF2B5EF4-FFF2-40B4-BE49-F238E27FC236}">
                  <a16:creationId xmlns:a16="http://schemas.microsoft.com/office/drawing/2014/main" id="{0E20F6F6-7237-674E-94CA-C1BBBB04529C}"/>
                </a:ext>
              </a:extLst>
            </p:cNvPr>
            <p:cNvGrpSpPr>
              <a:grpSpLocks/>
            </p:cNvGrpSpPr>
            <p:nvPr/>
          </p:nvGrpSpPr>
          <p:grpSpPr bwMode="auto">
            <a:xfrm>
              <a:off x="12552504" y="5527346"/>
              <a:ext cx="986752" cy="182532"/>
              <a:chOff x="5893" y="3521"/>
              <a:chExt cx="466" cy="115"/>
            </a:xfrm>
          </p:grpSpPr>
          <p:sp>
            <p:nvSpPr>
              <p:cNvPr id="40" name="Rectangle 59">
                <a:extLst>
                  <a:ext uri="{FF2B5EF4-FFF2-40B4-BE49-F238E27FC236}">
                    <a16:creationId xmlns:a16="http://schemas.microsoft.com/office/drawing/2014/main" id="{DBAE8399-A03A-6E44-9446-9070587EC606}"/>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0">
                <a:extLst>
                  <a:ext uri="{FF2B5EF4-FFF2-40B4-BE49-F238E27FC236}">
                    <a16:creationId xmlns:a16="http://schemas.microsoft.com/office/drawing/2014/main" id="{CA3809A9-271D-2F46-8955-F984C80FC172}"/>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1">
                <a:extLst>
                  <a:ext uri="{FF2B5EF4-FFF2-40B4-BE49-F238E27FC236}">
                    <a16:creationId xmlns:a16="http://schemas.microsoft.com/office/drawing/2014/main" id="{0D037D57-28BB-3648-B8EB-4250A34B073A}"/>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2">
                <a:extLst>
                  <a:ext uri="{FF2B5EF4-FFF2-40B4-BE49-F238E27FC236}">
                    <a16:creationId xmlns:a16="http://schemas.microsoft.com/office/drawing/2014/main" id="{DFD582BF-321F-364E-9D05-53350CD9230F}"/>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63">
              <a:extLst>
                <a:ext uri="{FF2B5EF4-FFF2-40B4-BE49-F238E27FC236}">
                  <a16:creationId xmlns:a16="http://schemas.microsoft.com/office/drawing/2014/main" id="{E12726DB-7EE5-E243-9FB9-15A73CAED5A8}"/>
                </a:ext>
              </a:extLst>
            </p:cNvPr>
            <p:cNvGrpSpPr>
              <a:grpSpLocks/>
            </p:cNvGrpSpPr>
            <p:nvPr/>
          </p:nvGrpSpPr>
          <p:grpSpPr bwMode="auto">
            <a:xfrm>
              <a:off x="12552504" y="5743210"/>
              <a:ext cx="986752" cy="182532"/>
              <a:chOff x="5893" y="3657"/>
              <a:chExt cx="466" cy="115"/>
            </a:xfrm>
          </p:grpSpPr>
          <p:sp>
            <p:nvSpPr>
              <p:cNvPr id="36" name="Rectangle 64">
                <a:extLst>
                  <a:ext uri="{FF2B5EF4-FFF2-40B4-BE49-F238E27FC236}">
                    <a16:creationId xmlns:a16="http://schemas.microsoft.com/office/drawing/2014/main" id="{5C5D3987-D9C6-6F40-ABEB-4D0295D9840E}"/>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65">
                <a:extLst>
                  <a:ext uri="{FF2B5EF4-FFF2-40B4-BE49-F238E27FC236}">
                    <a16:creationId xmlns:a16="http://schemas.microsoft.com/office/drawing/2014/main" id="{173DC0C7-D94B-1E4D-B1A1-D008FE5AE0B5}"/>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66">
                <a:extLst>
                  <a:ext uri="{FF2B5EF4-FFF2-40B4-BE49-F238E27FC236}">
                    <a16:creationId xmlns:a16="http://schemas.microsoft.com/office/drawing/2014/main" id="{94849B1F-2909-C942-9B34-9C0D20D2C0CF}"/>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67">
                <a:extLst>
                  <a:ext uri="{FF2B5EF4-FFF2-40B4-BE49-F238E27FC236}">
                    <a16:creationId xmlns:a16="http://schemas.microsoft.com/office/drawing/2014/main" id="{2B96F0F2-CF4F-4D46-B6C8-8A87C5C3539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68">
              <a:extLst>
                <a:ext uri="{FF2B5EF4-FFF2-40B4-BE49-F238E27FC236}">
                  <a16:creationId xmlns:a16="http://schemas.microsoft.com/office/drawing/2014/main" id="{712A9312-36DB-F245-918A-A4AF63ADAF94}"/>
                </a:ext>
              </a:extLst>
            </p:cNvPr>
            <p:cNvGrpSpPr>
              <a:grpSpLocks/>
            </p:cNvGrpSpPr>
            <p:nvPr/>
          </p:nvGrpSpPr>
          <p:grpSpPr bwMode="auto">
            <a:xfrm>
              <a:off x="12552504" y="6103513"/>
              <a:ext cx="986752" cy="182532"/>
              <a:chOff x="5893" y="3884"/>
              <a:chExt cx="466" cy="115"/>
            </a:xfrm>
          </p:grpSpPr>
          <p:sp>
            <p:nvSpPr>
              <p:cNvPr id="32" name="Rectangle 69">
                <a:extLst>
                  <a:ext uri="{FF2B5EF4-FFF2-40B4-BE49-F238E27FC236}">
                    <a16:creationId xmlns:a16="http://schemas.microsoft.com/office/drawing/2014/main" id="{33F68D39-506B-134E-B390-591C14CB3402}"/>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0">
                <a:extLst>
                  <a:ext uri="{FF2B5EF4-FFF2-40B4-BE49-F238E27FC236}">
                    <a16:creationId xmlns:a16="http://schemas.microsoft.com/office/drawing/2014/main" id="{0871189D-41C5-E94B-BAB2-C6996E7888B5}"/>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1">
                <a:extLst>
                  <a:ext uri="{FF2B5EF4-FFF2-40B4-BE49-F238E27FC236}">
                    <a16:creationId xmlns:a16="http://schemas.microsoft.com/office/drawing/2014/main" id="{4EDB5A23-0A15-094E-A2A8-3ABAC65551C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2">
                <a:extLst>
                  <a:ext uri="{FF2B5EF4-FFF2-40B4-BE49-F238E27FC236}">
                    <a16:creationId xmlns:a16="http://schemas.microsoft.com/office/drawing/2014/main" id="{A6DFF519-A475-2D44-B79A-60DD93F0AC13}"/>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73">
              <a:extLst>
                <a:ext uri="{FF2B5EF4-FFF2-40B4-BE49-F238E27FC236}">
                  <a16:creationId xmlns:a16="http://schemas.microsoft.com/office/drawing/2014/main" id="{812B6BC4-4E50-AB42-874A-15E9D7FC9DE1}"/>
                </a:ext>
              </a:extLst>
            </p:cNvPr>
            <p:cNvGrpSpPr>
              <a:grpSpLocks/>
            </p:cNvGrpSpPr>
            <p:nvPr/>
          </p:nvGrpSpPr>
          <p:grpSpPr bwMode="auto">
            <a:xfrm>
              <a:off x="12552504" y="6328901"/>
              <a:ext cx="986752" cy="182532"/>
              <a:chOff x="5893" y="4026"/>
              <a:chExt cx="466" cy="115"/>
            </a:xfrm>
          </p:grpSpPr>
          <p:sp>
            <p:nvSpPr>
              <p:cNvPr id="28" name="Rectangle 74">
                <a:extLst>
                  <a:ext uri="{FF2B5EF4-FFF2-40B4-BE49-F238E27FC236}">
                    <a16:creationId xmlns:a16="http://schemas.microsoft.com/office/drawing/2014/main" id="{10B3CF41-DF46-7F40-BCBA-733E388A0FE8}"/>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75">
                <a:extLst>
                  <a:ext uri="{FF2B5EF4-FFF2-40B4-BE49-F238E27FC236}">
                    <a16:creationId xmlns:a16="http://schemas.microsoft.com/office/drawing/2014/main" id="{09490481-F2D8-3F40-9DA7-90B1ECA2BD9C}"/>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76">
                <a:extLst>
                  <a:ext uri="{FF2B5EF4-FFF2-40B4-BE49-F238E27FC236}">
                    <a16:creationId xmlns:a16="http://schemas.microsoft.com/office/drawing/2014/main" id="{0571F550-46E9-1640-8C21-6BED26826FDF}"/>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77">
                <a:extLst>
                  <a:ext uri="{FF2B5EF4-FFF2-40B4-BE49-F238E27FC236}">
                    <a16:creationId xmlns:a16="http://schemas.microsoft.com/office/drawing/2014/main" id="{FDF8AAA7-4C4D-B743-8716-49BE0ED82876}"/>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78">
              <a:extLst>
                <a:ext uri="{FF2B5EF4-FFF2-40B4-BE49-F238E27FC236}">
                  <a16:creationId xmlns:a16="http://schemas.microsoft.com/office/drawing/2014/main" id="{C768F846-FE40-F440-BE22-7A873A196EAD}"/>
                </a:ext>
              </a:extLst>
            </p:cNvPr>
            <p:cNvGrpSpPr>
              <a:grpSpLocks/>
            </p:cNvGrpSpPr>
            <p:nvPr/>
          </p:nvGrpSpPr>
          <p:grpSpPr bwMode="auto">
            <a:xfrm>
              <a:off x="12552504" y="6552703"/>
              <a:ext cx="986752" cy="182532"/>
              <a:chOff x="5893" y="4167"/>
              <a:chExt cx="466" cy="115"/>
            </a:xfrm>
          </p:grpSpPr>
          <p:sp>
            <p:nvSpPr>
              <p:cNvPr id="24" name="Rectangle 79">
                <a:extLst>
                  <a:ext uri="{FF2B5EF4-FFF2-40B4-BE49-F238E27FC236}">
                    <a16:creationId xmlns:a16="http://schemas.microsoft.com/office/drawing/2014/main" id="{A687666E-F1E4-E345-8696-F18815D9CEDD}"/>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80">
                <a:extLst>
                  <a:ext uri="{FF2B5EF4-FFF2-40B4-BE49-F238E27FC236}">
                    <a16:creationId xmlns:a16="http://schemas.microsoft.com/office/drawing/2014/main" id="{6DD6FC9D-2F23-8B47-AB88-1C128AF5082C}"/>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81">
                <a:extLst>
                  <a:ext uri="{FF2B5EF4-FFF2-40B4-BE49-F238E27FC236}">
                    <a16:creationId xmlns:a16="http://schemas.microsoft.com/office/drawing/2014/main" id="{B9C46CBF-8450-944F-A16A-2239B6B202CC}"/>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82">
                <a:extLst>
                  <a:ext uri="{FF2B5EF4-FFF2-40B4-BE49-F238E27FC236}">
                    <a16:creationId xmlns:a16="http://schemas.microsoft.com/office/drawing/2014/main" id="{55C77D5A-EC15-2948-9B90-2FEE957A3E76}"/>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6" name="Rectangle 83">
            <a:extLst>
              <a:ext uri="{FF2B5EF4-FFF2-40B4-BE49-F238E27FC236}">
                <a16:creationId xmlns:a16="http://schemas.microsoft.com/office/drawing/2014/main" id="{2AFED805-51FF-7C41-A4A6-770EC8C36303}"/>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77" name="Rectangle 84">
            <a:extLst>
              <a:ext uri="{FF2B5EF4-FFF2-40B4-BE49-F238E27FC236}">
                <a16:creationId xmlns:a16="http://schemas.microsoft.com/office/drawing/2014/main" id="{86991268-F6A3-9340-984F-D4F7641A48B4}"/>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1999680077"/>
      </p:ext>
    </p:extLst>
  </p:cSld>
  <p:clrMap bg1="lt1" tx1="dk1" bg2="lt2" tx2="dk2" accent1="accent1" accent2="accent2" accent3="accent3" accent4="accent4" accent5="accent5" accent6="accent6" hlink="hlink" folHlink="folHlink"/>
  <p:sldLayoutIdLst>
    <p:sldLayoutId id="2147483903"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6" name="矩形 75"/>
          <p:cNvSpPr/>
          <p:nvPr userDrawn="1"/>
        </p:nvSpPr>
        <p:spPr bwMode="auto">
          <a:xfrm>
            <a:off x="2292125" y="222933"/>
            <a:ext cx="6891755" cy="6446427"/>
          </a:xfrm>
          <a:prstGeom prst="rect">
            <a:avLst/>
          </a:prstGeom>
          <a:blipFill dpi="0" rotWithShape="1">
            <a:blip r:embed="rId3"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8" name="TextBox 77"/>
          <p:cNvSpPr txBox="1"/>
          <p:nvPr userDrawn="1"/>
        </p:nvSpPr>
        <p:spPr>
          <a:xfrm>
            <a:off x="995536" y="3909114"/>
            <a:ext cx="9484933" cy="912429"/>
          </a:xfrm>
          <a:prstGeom prst="rect">
            <a:avLst/>
          </a:prstGeom>
          <a:noFill/>
        </p:spPr>
        <p:txBody>
          <a:bodyPr wrap="square" rtlCol="0">
            <a:spAutoFit/>
          </a:bodyPr>
          <a:lstStyle/>
          <a:p>
            <a:r>
              <a:rPr lang="en-US" altLang="zh-CN" sz="1066" b="1"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Copyright©2014 Huawei Technologies Co., Ltd. All Rights Reserved.</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a:p>
            <a:r>
              <a:rPr lang="en-US"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p:txBody>
      </p:sp>
      <p:pic>
        <p:nvPicPr>
          <p:cNvPr id="2050" name="Picture 2"/>
          <p:cNvPicPr>
            <a:picLocks noChangeAspect="1" noChangeArrowheads="1"/>
          </p:cNvPicPr>
          <p:nvPr userDrawn="1"/>
        </p:nvPicPr>
        <p:blipFill>
          <a:blip r:embed="rId4" cstate="print">
            <a:extLst>
              <a:ext uri="{28A0092B-C50C-407E-A947-70E740481C1C}">
                <a14:useLocalDpi xmlns:a14="http://schemas.microsoft.com/office/drawing/2010/main"/>
              </a:ext>
            </a:extLst>
          </a:blip>
          <a:srcRect/>
          <a:stretch>
            <a:fillRect/>
          </a:stretch>
        </p:blipFill>
        <p:spPr bwMode="auto">
          <a:xfrm>
            <a:off x="3595099" y="1095719"/>
            <a:ext cx="4285807" cy="213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3420406" y="713271"/>
            <a:ext cx="4635193" cy="861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副标题 2">
            <a:extLst>
              <a:ext uri="{FF2B5EF4-FFF2-40B4-BE49-F238E27FC236}">
                <a16:creationId xmlns:a16="http://schemas.microsoft.com/office/drawing/2014/main" id="{37B817A9-DDF9-C947-809E-CEA56D73EBC6}"/>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 name="Rectangle 15">
            <a:extLst>
              <a:ext uri="{FF2B5EF4-FFF2-40B4-BE49-F238E27FC236}">
                <a16:creationId xmlns:a16="http://schemas.microsoft.com/office/drawing/2014/main" id="{C4458838-338E-8D42-AA9D-94F62EE94770}"/>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8" name="组合 7">
            <a:extLst>
              <a:ext uri="{FF2B5EF4-FFF2-40B4-BE49-F238E27FC236}">
                <a16:creationId xmlns:a16="http://schemas.microsoft.com/office/drawing/2014/main" id="{CB242561-53C6-8547-8148-42FC53DEAEB9}"/>
              </a:ext>
            </a:extLst>
          </p:cNvPr>
          <p:cNvGrpSpPr/>
          <p:nvPr userDrawn="1"/>
        </p:nvGrpSpPr>
        <p:grpSpPr>
          <a:xfrm>
            <a:off x="12438524" y="3358802"/>
            <a:ext cx="1214711" cy="3499198"/>
            <a:chOff x="12438524" y="3358802"/>
            <a:chExt cx="1214711" cy="3499198"/>
          </a:xfrm>
        </p:grpSpPr>
        <p:sp>
          <p:nvSpPr>
            <p:cNvPr id="9" name="矩形 8">
              <a:extLst>
                <a:ext uri="{FF2B5EF4-FFF2-40B4-BE49-F238E27FC236}">
                  <a16:creationId xmlns:a16="http://schemas.microsoft.com/office/drawing/2014/main" id="{CAA77BF3-454A-354A-8C48-BFD2E51CEA41}"/>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0" name="Group 18">
              <a:extLst>
                <a:ext uri="{FF2B5EF4-FFF2-40B4-BE49-F238E27FC236}">
                  <a16:creationId xmlns:a16="http://schemas.microsoft.com/office/drawing/2014/main" id="{54971CD1-38A9-364D-AE35-6DB9389172B7}"/>
                </a:ext>
              </a:extLst>
            </p:cNvPr>
            <p:cNvGrpSpPr>
              <a:grpSpLocks/>
            </p:cNvGrpSpPr>
            <p:nvPr/>
          </p:nvGrpSpPr>
          <p:grpSpPr bwMode="auto">
            <a:xfrm>
              <a:off x="12552504" y="3727418"/>
              <a:ext cx="986752" cy="182532"/>
              <a:chOff x="5893" y="2387"/>
              <a:chExt cx="466" cy="115"/>
            </a:xfrm>
          </p:grpSpPr>
          <p:sp>
            <p:nvSpPr>
              <p:cNvPr id="72" name="Rectangle 19">
                <a:extLst>
                  <a:ext uri="{FF2B5EF4-FFF2-40B4-BE49-F238E27FC236}">
                    <a16:creationId xmlns:a16="http://schemas.microsoft.com/office/drawing/2014/main" id="{68BBD417-61AF-F844-8352-2CE918717AED}"/>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0">
                <a:extLst>
                  <a:ext uri="{FF2B5EF4-FFF2-40B4-BE49-F238E27FC236}">
                    <a16:creationId xmlns:a16="http://schemas.microsoft.com/office/drawing/2014/main" id="{3F883A99-6F34-594A-83DF-A5F39E28115E}"/>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1">
                <a:extLst>
                  <a:ext uri="{FF2B5EF4-FFF2-40B4-BE49-F238E27FC236}">
                    <a16:creationId xmlns:a16="http://schemas.microsoft.com/office/drawing/2014/main" id="{2F9809A7-0794-6F41-BD3F-7C3B567916C4}"/>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2">
                <a:extLst>
                  <a:ext uri="{FF2B5EF4-FFF2-40B4-BE49-F238E27FC236}">
                    <a16:creationId xmlns:a16="http://schemas.microsoft.com/office/drawing/2014/main" id="{1C1CEEF4-6C8B-9544-9FE0-050F7C3AE68C}"/>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23">
              <a:extLst>
                <a:ext uri="{FF2B5EF4-FFF2-40B4-BE49-F238E27FC236}">
                  <a16:creationId xmlns:a16="http://schemas.microsoft.com/office/drawing/2014/main" id="{C3918180-990A-6949-A0A5-F96DDAE77ABB}"/>
                </a:ext>
              </a:extLst>
            </p:cNvPr>
            <p:cNvGrpSpPr>
              <a:grpSpLocks/>
            </p:cNvGrpSpPr>
            <p:nvPr/>
          </p:nvGrpSpPr>
          <p:grpSpPr bwMode="auto">
            <a:xfrm>
              <a:off x="12552504" y="3943282"/>
              <a:ext cx="986752" cy="182532"/>
              <a:chOff x="5893" y="2523"/>
              <a:chExt cx="466" cy="115"/>
            </a:xfrm>
          </p:grpSpPr>
          <p:sp>
            <p:nvSpPr>
              <p:cNvPr id="68" name="Rectangle 24">
                <a:extLst>
                  <a:ext uri="{FF2B5EF4-FFF2-40B4-BE49-F238E27FC236}">
                    <a16:creationId xmlns:a16="http://schemas.microsoft.com/office/drawing/2014/main" id="{D3A1DAC5-B641-384E-8860-DA47FF1C030A}"/>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25">
                <a:extLst>
                  <a:ext uri="{FF2B5EF4-FFF2-40B4-BE49-F238E27FC236}">
                    <a16:creationId xmlns:a16="http://schemas.microsoft.com/office/drawing/2014/main" id="{A3400053-8384-354C-9D61-990E75DDD2ED}"/>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26">
                <a:extLst>
                  <a:ext uri="{FF2B5EF4-FFF2-40B4-BE49-F238E27FC236}">
                    <a16:creationId xmlns:a16="http://schemas.microsoft.com/office/drawing/2014/main" id="{8E19E120-6B1D-8645-96D8-2FD052615E18}"/>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27">
                <a:extLst>
                  <a:ext uri="{FF2B5EF4-FFF2-40B4-BE49-F238E27FC236}">
                    <a16:creationId xmlns:a16="http://schemas.microsoft.com/office/drawing/2014/main" id="{A75F5138-EBD2-DC45-A678-26D2958862A7}"/>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28">
              <a:extLst>
                <a:ext uri="{FF2B5EF4-FFF2-40B4-BE49-F238E27FC236}">
                  <a16:creationId xmlns:a16="http://schemas.microsoft.com/office/drawing/2014/main" id="{9464CABA-4BEC-7744-971C-3517FF50D143}"/>
                </a:ext>
              </a:extLst>
            </p:cNvPr>
            <p:cNvGrpSpPr>
              <a:grpSpLocks/>
            </p:cNvGrpSpPr>
            <p:nvPr/>
          </p:nvGrpSpPr>
          <p:grpSpPr bwMode="auto">
            <a:xfrm>
              <a:off x="12552504" y="4159146"/>
              <a:ext cx="986752" cy="182532"/>
              <a:chOff x="5893" y="2659"/>
              <a:chExt cx="466" cy="115"/>
            </a:xfrm>
          </p:grpSpPr>
          <p:sp>
            <p:nvSpPr>
              <p:cNvPr id="64" name="Rectangle 29">
                <a:extLst>
                  <a:ext uri="{FF2B5EF4-FFF2-40B4-BE49-F238E27FC236}">
                    <a16:creationId xmlns:a16="http://schemas.microsoft.com/office/drawing/2014/main" id="{A10126E4-877A-0B49-8B1B-F840C935EA60}"/>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0">
                <a:extLst>
                  <a:ext uri="{FF2B5EF4-FFF2-40B4-BE49-F238E27FC236}">
                    <a16:creationId xmlns:a16="http://schemas.microsoft.com/office/drawing/2014/main" id="{1E035294-E0FA-F444-A874-CE90C246FAB4}"/>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1">
                <a:extLst>
                  <a:ext uri="{FF2B5EF4-FFF2-40B4-BE49-F238E27FC236}">
                    <a16:creationId xmlns:a16="http://schemas.microsoft.com/office/drawing/2014/main" id="{5BF0561C-CCA5-6D41-B7C3-C6FB2CBE18AF}"/>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2">
                <a:extLst>
                  <a:ext uri="{FF2B5EF4-FFF2-40B4-BE49-F238E27FC236}">
                    <a16:creationId xmlns:a16="http://schemas.microsoft.com/office/drawing/2014/main" id="{AE3905E9-BA2B-654C-ACFD-AF2B70804F85}"/>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33">
              <a:extLst>
                <a:ext uri="{FF2B5EF4-FFF2-40B4-BE49-F238E27FC236}">
                  <a16:creationId xmlns:a16="http://schemas.microsoft.com/office/drawing/2014/main" id="{A5AED336-1BF0-4849-ACAA-030202E2590C}"/>
                </a:ext>
              </a:extLst>
            </p:cNvPr>
            <p:cNvGrpSpPr>
              <a:grpSpLocks/>
            </p:cNvGrpSpPr>
            <p:nvPr/>
          </p:nvGrpSpPr>
          <p:grpSpPr bwMode="auto">
            <a:xfrm>
              <a:off x="12552504" y="3511551"/>
              <a:ext cx="986752" cy="188882"/>
              <a:chOff x="5893" y="2251"/>
              <a:chExt cx="466" cy="119"/>
            </a:xfrm>
          </p:grpSpPr>
          <p:sp>
            <p:nvSpPr>
              <p:cNvPr id="60" name="Rectangle 34">
                <a:extLst>
                  <a:ext uri="{FF2B5EF4-FFF2-40B4-BE49-F238E27FC236}">
                    <a16:creationId xmlns:a16="http://schemas.microsoft.com/office/drawing/2014/main" id="{DBA465A2-C2DD-A045-883E-D31BAE466F1C}"/>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35">
                <a:extLst>
                  <a:ext uri="{FF2B5EF4-FFF2-40B4-BE49-F238E27FC236}">
                    <a16:creationId xmlns:a16="http://schemas.microsoft.com/office/drawing/2014/main" id="{488FD0F3-6658-754E-AADC-3882B7E2168D}"/>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36">
                <a:extLst>
                  <a:ext uri="{FF2B5EF4-FFF2-40B4-BE49-F238E27FC236}">
                    <a16:creationId xmlns:a16="http://schemas.microsoft.com/office/drawing/2014/main" id="{A7FCB6D0-7E6B-B74F-A335-08073F2CC7A7}"/>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37">
                <a:extLst>
                  <a:ext uri="{FF2B5EF4-FFF2-40B4-BE49-F238E27FC236}">
                    <a16:creationId xmlns:a16="http://schemas.microsoft.com/office/drawing/2014/main" id="{8D94A7C0-8567-5744-82C2-D9B86DA08951}"/>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38">
              <a:extLst>
                <a:ext uri="{FF2B5EF4-FFF2-40B4-BE49-F238E27FC236}">
                  <a16:creationId xmlns:a16="http://schemas.microsoft.com/office/drawing/2014/main" id="{71D3F7D6-BCB3-7546-A8BE-1CE3EBBCFAD3}"/>
                </a:ext>
              </a:extLst>
            </p:cNvPr>
            <p:cNvGrpSpPr>
              <a:grpSpLocks/>
            </p:cNvGrpSpPr>
            <p:nvPr/>
          </p:nvGrpSpPr>
          <p:grpSpPr bwMode="auto">
            <a:xfrm>
              <a:off x="12552504" y="4519449"/>
              <a:ext cx="986752" cy="182532"/>
              <a:chOff x="5893" y="2886"/>
              <a:chExt cx="466" cy="115"/>
            </a:xfrm>
          </p:grpSpPr>
          <p:sp>
            <p:nvSpPr>
              <p:cNvPr id="56" name="Rectangle 39">
                <a:extLst>
                  <a:ext uri="{FF2B5EF4-FFF2-40B4-BE49-F238E27FC236}">
                    <a16:creationId xmlns:a16="http://schemas.microsoft.com/office/drawing/2014/main" id="{7E1ED929-E07E-E142-B92A-9D417B6C6387}"/>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0">
                <a:extLst>
                  <a:ext uri="{FF2B5EF4-FFF2-40B4-BE49-F238E27FC236}">
                    <a16:creationId xmlns:a16="http://schemas.microsoft.com/office/drawing/2014/main" id="{4AAA8FFD-EC16-4E45-B043-B58739D4C7D2}"/>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1">
                <a:extLst>
                  <a:ext uri="{FF2B5EF4-FFF2-40B4-BE49-F238E27FC236}">
                    <a16:creationId xmlns:a16="http://schemas.microsoft.com/office/drawing/2014/main" id="{69437527-FFC7-2649-A2E9-A7D0B2A6F3E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2">
                <a:extLst>
                  <a:ext uri="{FF2B5EF4-FFF2-40B4-BE49-F238E27FC236}">
                    <a16:creationId xmlns:a16="http://schemas.microsoft.com/office/drawing/2014/main" id="{D8FD6972-4FAA-3348-84B7-0F326AF669BB}"/>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43">
              <a:extLst>
                <a:ext uri="{FF2B5EF4-FFF2-40B4-BE49-F238E27FC236}">
                  <a16:creationId xmlns:a16="http://schemas.microsoft.com/office/drawing/2014/main" id="{E69F6F07-0220-2F49-9597-93738A5AD6CC}"/>
                </a:ext>
              </a:extLst>
            </p:cNvPr>
            <p:cNvGrpSpPr>
              <a:grpSpLocks/>
            </p:cNvGrpSpPr>
            <p:nvPr/>
          </p:nvGrpSpPr>
          <p:grpSpPr bwMode="auto">
            <a:xfrm>
              <a:off x="12552504" y="4735313"/>
              <a:ext cx="986752" cy="182532"/>
              <a:chOff x="5893" y="3022"/>
              <a:chExt cx="466" cy="115"/>
            </a:xfrm>
          </p:grpSpPr>
          <p:sp>
            <p:nvSpPr>
              <p:cNvPr id="52" name="Rectangle 44">
                <a:extLst>
                  <a:ext uri="{FF2B5EF4-FFF2-40B4-BE49-F238E27FC236}">
                    <a16:creationId xmlns:a16="http://schemas.microsoft.com/office/drawing/2014/main" id="{E90F3B0A-EC71-8B4C-BAB8-48E5E0F03E56}"/>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45">
                <a:extLst>
                  <a:ext uri="{FF2B5EF4-FFF2-40B4-BE49-F238E27FC236}">
                    <a16:creationId xmlns:a16="http://schemas.microsoft.com/office/drawing/2014/main" id="{11C72E11-FF27-6B48-8639-87A417AA138E}"/>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46">
                <a:extLst>
                  <a:ext uri="{FF2B5EF4-FFF2-40B4-BE49-F238E27FC236}">
                    <a16:creationId xmlns:a16="http://schemas.microsoft.com/office/drawing/2014/main" id="{D32554F3-ECA8-554F-A8BF-51E44245D2CE}"/>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47">
                <a:extLst>
                  <a:ext uri="{FF2B5EF4-FFF2-40B4-BE49-F238E27FC236}">
                    <a16:creationId xmlns:a16="http://schemas.microsoft.com/office/drawing/2014/main" id="{27B05413-3179-FA4D-8E48-135DC1EA816D}"/>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48">
              <a:extLst>
                <a:ext uri="{FF2B5EF4-FFF2-40B4-BE49-F238E27FC236}">
                  <a16:creationId xmlns:a16="http://schemas.microsoft.com/office/drawing/2014/main" id="{E8F46C23-AC9A-9441-974E-3A9E1FADFA39}"/>
                </a:ext>
              </a:extLst>
            </p:cNvPr>
            <p:cNvGrpSpPr>
              <a:grpSpLocks/>
            </p:cNvGrpSpPr>
            <p:nvPr/>
          </p:nvGrpSpPr>
          <p:grpSpPr bwMode="auto">
            <a:xfrm>
              <a:off x="12552504" y="4951179"/>
              <a:ext cx="986752" cy="182532"/>
              <a:chOff x="5893" y="3158"/>
              <a:chExt cx="466" cy="115"/>
            </a:xfrm>
          </p:grpSpPr>
          <p:sp>
            <p:nvSpPr>
              <p:cNvPr id="48" name="Rectangle 49">
                <a:extLst>
                  <a:ext uri="{FF2B5EF4-FFF2-40B4-BE49-F238E27FC236}">
                    <a16:creationId xmlns:a16="http://schemas.microsoft.com/office/drawing/2014/main" id="{FBC597FA-AE27-F24B-9C8C-CA19AC8BCACF}"/>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0">
                <a:extLst>
                  <a:ext uri="{FF2B5EF4-FFF2-40B4-BE49-F238E27FC236}">
                    <a16:creationId xmlns:a16="http://schemas.microsoft.com/office/drawing/2014/main" id="{D73F530E-0FE9-2442-90D5-E7B265679CCB}"/>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1">
                <a:extLst>
                  <a:ext uri="{FF2B5EF4-FFF2-40B4-BE49-F238E27FC236}">
                    <a16:creationId xmlns:a16="http://schemas.microsoft.com/office/drawing/2014/main" id="{DF4B27B3-B822-5349-AE80-08E5DE534D54}"/>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2">
                <a:extLst>
                  <a:ext uri="{FF2B5EF4-FFF2-40B4-BE49-F238E27FC236}">
                    <a16:creationId xmlns:a16="http://schemas.microsoft.com/office/drawing/2014/main" id="{9A283421-CBC8-884D-BD82-B88818F79F01}"/>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53">
              <a:extLst>
                <a:ext uri="{FF2B5EF4-FFF2-40B4-BE49-F238E27FC236}">
                  <a16:creationId xmlns:a16="http://schemas.microsoft.com/office/drawing/2014/main" id="{68ED7E40-5014-9842-A7ED-0308656BBF06}"/>
                </a:ext>
              </a:extLst>
            </p:cNvPr>
            <p:cNvGrpSpPr>
              <a:grpSpLocks/>
            </p:cNvGrpSpPr>
            <p:nvPr/>
          </p:nvGrpSpPr>
          <p:grpSpPr bwMode="auto">
            <a:xfrm>
              <a:off x="12552504" y="5311482"/>
              <a:ext cx="986752" cy="182532"/>
              <a:chOff x="5893" y="3385"/>
              <a:chExt cx="466" cy="115"/>
            </a:xfrm>
          </p:grpSpPr>
          <p:sp>
            <p:nvSpPr>
              <p:cNvPr id="44" name="Rectangle 54">
                <a:extLst>
                  <a:ext uri="{FF2B5EF4-FFF2-40B4-BE49-F238E27FC236}">
                    <a16:creationId xmlns:a16="http://schemas.microsoft.com/office/drawing/2014/main" id="{7046B9B8-80D0-6842-A28C-1DE720B1649E}"/>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5">
                <a:extLst>
                  <a:ext uri="{FF2B5EF4-FFF2-40B4-BE49-F238E27FC236}">
                    <a16:creationId xmlns:a16="http://schemas.microsoft.com/office/drawing/2014/main" id="{DFB46E3F-577F-A443-9D38-66F2551A2AE1}"/>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6">
                <a:extLst>
                  <a:ext uri="{FF2B5EF4-FFF2-40B4-BE49-F238E27FC236}">
                    <a16:creationId xmlns:a16="http://schemas.microsoft.com/office/drawing/2014/main" id="{5BB60424-1F33-B749-976F-95068189AC50}"/>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7">
                <a:extLst>
                  <a:ext uri="{FF2B5EF4-FFF2-40B4-BE49-F238E27FC236}">
                    <a16:creationId xmlns:a16="http://schemas.microsoft.com/office/drawing/2014/main" id="{31B97A60-BD9D-F649-9FAF-E8E1B1664208}"/>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58">
              <a:extLst>
                <a:ext uri="{FF2B5EF4-FFF2-40B4-BE49-F238E27FC236}">
                  <a16:creationId xmlns:a16="http://schemas.microsoft.com/office/drawing/2014/main" id="{D66E61C3-3C4E-4A4E-B7B4-2EF998A9A5D3}"/>
                </a:ext>
              </a:extLst>
            </p:cNvPr>
            <p:cNvGrpSpPr>
              <a:grpSpLocks/>
            </p:cNvGrpSpPr>
            <p:nvPr/>
          </p:nvGrpSpPr>
          <p:grpSpPr bwMode="auto">
            <a:xfrm>
              <a:off x="12552504" y="5527346"/>
              <a:ext cx="986752" cy="182532"/>
              <a:chOff x="5893" y="3521"/>
              <a:chExt cx="466" cy="115"/>
            </a:xfrm>
          </p:grpSpPr>
          <p:sp>
            <p:nvSpPr>
              <p:cNvPr id="40" name="Rectangle 59">
                <a:extLst>
                  <a:ext uri="{FF2B5EF4-FFF2-40B4-BE49-F238E27FC236}">
                    <a16:creationId xmlns:a16="http://schemas.microsoft.com/office/drawing/2014/main" id="{BE45F213-4FDC-7E45-9034-88CC6D81BA9C}"/>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0">
                <a:extLst>
                  <a:ext uri="{FF2B5EF4-FFF2-40B4-BE49-F238E27FC236}">
                    <a16:creationId xmlns:a16="http://schemas.microsoft.com/office/drawing/2014/main" id="{FECB823D-4D91-5D43-A1D1-CBE60843ADAD}"/>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1">
                <a:extLst>
                  <a:ext uri="{FF2B5EF4-FFF2-40B4-BE49-F238E27FC236}">
                    <a16:creationId xmlns:a16="http://schemas.microsoft.com/office/drawing/2014/main" id="{868D430A-C125-1E43-AE32-68E04F8481EC}"/>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2">
                <a:extLst>
                  <a:ext uri="{FF2B5EF4-FFF2-40B4-BE49-F238E27FC236}">
                    <a16:creationId xmlns:a16="http://schemas.microsoft.com/office/drawing/2014/main" id="{1820C13F-C8F8-CC40-B269-275BE65FEEC7}"/>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63">
              <a:extLst>
                <a:ext uri="{FF2B5EF4-FFF2-40B4-BE49-F238E27FC236}">
                  <a16:creationId xmlns:a16="http://schemas.microsoft.com/office/drawing/2014/main" id="{BE5BFFE5-AD9D-9849-8657-F76D1A986048}"/>
                </a:ext>
              </a:extLst>
            </p:cNvPr>
            <p:cNvGrpSpPr>
              <a:grpSpLocks/>
            </p:cNvGrpSpPr>
            <p:nvPr/>
          </p:nvGrpSpPr>
          <p:grpSpPr bwMode="auto">
            <a:xfrm>
              <a:off x="12552504" y="5743210"/>
              <a:ext cx="986752" cy="182532"/>
              <a:chOff x="5893" y="3657"/>
              <a:chExt cx="466" cy="115"/>
            </a:xfrm>
          </p:grpSpPr>
          <p:sp>
            <p:nvSpPr>
              <p:cNvPr id="36" name="Rectangle 64">
                <a:extLst>
                  <a:ext uri="{FF2B5EF4-FFF2-40B4-BE49-F238E27FC236}">
                    <a16:creationId xmlns:a16="http://schemas.microsoft.com/office/drawing/2014/main" id="{7826CEF3-EE0B-1E4E-8BB7-1FF17682A078}"/>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65">
                <a:extLst>
                  <a:ext uri="{FF2B5EF4-FFF2-40B4-BE49-F238E27FC236}">
                    <a16:creationId xmlns:a16="http://schemas.microsoft.com/office/drawing/2014/main" id="{C052016F-7959-5643-91F5-F8B6A02A01B1}"/>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66">
                <a:extLst>
                  <a:ext uri="{FF2B5EF4-FFF2-40B4-BE49-F238E27FC236}">
                    <a16:creationId xmlns:a16="http://schemas.microsoft.com/office/drawing/2014/main" id="{2C339746-991D-7D45-88A1-F60A50EC1132}"/>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67">
                <a:extLst>
                  <a:ext uri="{FF2B5EF4-FFF2-40B4-BE49-F238E27FC236}">
                    <a16:creationId xmlns:a16="http://schemas.microsoft.com/office/drawing/2014/main" id="{ECFC67C1-5304-0548-A6A8-F99C2DAF4E2A}"/>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68">
              <a:extLst>
                <a:ext uri="{FF2B5EF4-FFF2-40B4-BE49-F238E27FC236}">
                  <a16:creationId xmlns:a16="http://schemas.microsoft.com/office/drawing/2014/main" id="{C53129DB-E467-914F-A48B-966552D9A422}"/>
                </a:ext>
              </a:extLst>
            </p:cNvPr>
            <p:cNvGrpSpPr>
              <a:grpSpLocks/>
            </p:cNvGrpSpPr>
            <p:nvPr/>
          </p:nvGrpSpPr>
          <p:grpSpPr bwMode="auto">
            <a:xfrm>
              <a:off x="12552504" y="6103513"/>
              <a:ext cx="986752" cy="182532"/>
              <a:chOff x="5893" y="3884"/>
              <a:chExt cx="466" cy="115"/>
            </a:xfrm>
          </p:grpSpPr>
          <p:sp>
            <p:nvSpPr>
              <p:cNvPr id="32" name="Rectangle 69">
                <a:extLst>
                  <a:ext uri="{FF2B5EF4-FFF2-40B4-BE49-F238E27FC236}">
                    <a16:creationId xmlns:a16="http://schemas.microsoft.com/office/drawing/2014/main" id="{6B9C2C4E-4CCE-BC44-9ADC-2525AE2E3D29}"/>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0">
                <a:extLst>
                  <a:ext uri="{FF2B5EF4-FFF2-40B4-BE49-F238E27FC236}">
                    <a16:creationId xmlns:a16="http://schemas.microsoft.com/office/drawing/2014/main" id="{DB1C86C7-4EA1-6441-A225-68998D5674E3}"/>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1">
                <a:extLst>
                  <a:ext uri="{FF2B5EF4-FFF2-40B4-BE49-F238E27FC236}">
                    <a16:creationId xmlns:a16="http://schemas.microsoft.com/office/drawing/2014/main" id="{FCBBB7FE-9BE9-E049-89E0-F1285E932D4A}"/>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2">
                <a:extLst>
                  <a:ext uri="{FF2B5EF4-FFF2-40B4-BE49-F238E27FC236}">
                    <a16:creationId xmlns:a16="http://schemas.microsoft.com/office/drawing/2014/main" id="{1DC2E91C-1438-A640-9C05-A3F90F43226F}"/>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73">
              <a:extLst>
                <a:ext uri="{FF2B5EF4-FFF2-40B4-BE49-F238E27FC236}">
                  <a16:creationId xmlns:a16="http://schemas.microsoft.com/office/drawing/2014/main" id="{DDC5E06E-5A72-E246-84AE-52764DC5A0F1}"/>
                </a:ext>
              </a:extLst>
            </p:cNvPr>
            <p:cNvGrpSpPr>
              <a:grpSpLocks/>
            </p:cNvGrpSpPr>
            <p:nvPr/>
          </p:nvGrpSpPr>
          <p:grpSpPr bwMode="auto">
            <a:xfrm>
              <a:off x="12552504" y="6328901"/>
              <a:ext cx="986752" cy="182532"/>
              <a:chOff x="5893" y="4026"/>
              <a:chExt cx="466" cy="115"/>
            </a:xfrm>
          </p:grpSpPr>
          <p:sp>
            <p:nvSpPr>
              <p:cNvPr id="28" name="Rectangle 74">
                <a:extLst>
                  <a:ext uri="{FF2B5EF4-FFF2-40B4-BE49-F238E27FC236}">
                    <a16:creationId xmlns:a16="http://schemas.microsoft.com/office/drawing/2014/main" id="{6A6CC6D6-F550-5C46-9375-58ECB4F88A65}"/>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75">
                <a:extLst>
                  <a:ext uri="{FF2B5EF4-FFF2-40B4-BE49-F238E27FC236}">
                    <a16:creationId xmlns:a16="http://schemas.microsoft.com/office/drawing/2014/main" id="{83CD9F01-CDD5-3041-ABCE-FF6F01F13B72}"/>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76">
                <a:extLst>
                  <a:ext uri="{FF2B5EF4-FFF2-40B4-BE49-F238E27FC236}">
                    <a16:creationId xmlns:a16="http://schemas.microsoft.com/office/drawing/2014/main" id="{B8F6DD69-6C3C-C742-A5E0-5B88AC7C5889}"/>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77">
                <a:extLst>
                  <a:ext uri="{FF2B5EF4-FFF2-40B4-BE49-F238E27FC236}">
                    <a16:creationId xmlns:a16="http://schemas.microsoft.com/office/drawing/2014/main" id="{237D8A76-FCD1-D045-BB70-1D0A3C60459D}"/>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78">
              <a:extLst>
                <a:ext uri="{FF2B5EF4-FFF2-40B4-BE49-F238E27FC236}">
                  <a16:creationId xmlns:a16="http://schemas.microsoft.com/office/drawing/2014/main" id="{9A437C3E-C226-5C45-A35A-9D50902217E4}"/>
                </a:ext>
              </a:extLst>
            </p:cNvPr>
            <p:cNvGrpSpPr>
              <a:grpSpLocks/>
            </p:cNvGrpSpPr>
            <p:nvPr/>
          </p:nvGrpSpPr>
          <p:grpSpPr bwMode="auto">
            <a:xfrm>
              <a:off x="12552504" y="6552703"/>
              <a:ext cx="986752" cy="182532"/>
              <a:chOff x="5893" y="4167"/>
              <a:chExt cx="466" cy="115"/>
            </a:xfrm>
          </p:grpSpPr>
          <p:sp>
            <p:nvSpPr>
              <p:cNvPr id="24" name="Rectangle 79">
                <a:extLst>
                  <a:ext uri="{FF2B5EF4-FFF2-40B4-BE49-F238E27FC236}">
                    <a16:creationId xmlns:a16="http://schemas.microsoft.com/office/drawing/2014/main" id="{181B9BC8-6CED-9743-9687-1556627938B0}"/>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80">
                <a:extLst>
                  <a:ext uri="{FF2B5EF4-FFF2-40B4-BE49-F238E27FC236}">
                    <a16:creationId xmlns:a16="http://schemas.microsoft.com/office/drawing/2014/main" id="{E269C42A-66E0-0947-B244-87EDDDF29320}"/>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81">
                <a:extLst>
                  <a:ext uri="{FF2B5EF4-FFF2-40B4-BE49-F238E27FC236}">
                    <a16:creationId xmlns:a16="http://schemas.microsoft.com/office/drawing/2014/main" id="{EB300891-4FB0-4B44-ACA7-ED754B2268C9}"/>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82">
                <a:extLst>
                  <a:ext uri="{FF2B5EF4-FFF2-40B4-BE49-F238E27FC236}">
                    <a16:creationId xmlns:a16="http://schemas.microsoft.com/office/drawing/2014/main" id="{56D134E8-9929-3845-BECE-EB3095DE42C5}"/>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7" name="Rectangle 83">
            <a:extLst>
              <a:ext uri="{FF2B5EF4-FFF2-40B4-BE49-F238E27FC236}">
                <a16:creationId xmlns:a16="http://schemas.microsoft.com/office/drawing/2014/main" id="{37532047-75A7-FB4D-9FE7-6B09517D70DF}"/>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79" name="Rectangle 84">
            <a:extLst>
              <a:ext uri="{FF2B5EF4-FFF2-40B4-BE49-F238E27FC236}">
                <a16:creationId xmlns:a16="http://schemas.microsoft.com/office/drawing/2014/main" id="{CA7A008C-A143-8E41-856F-FA340A80C893}"/>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3761959715"/>
      </p:ext>
    </p:extLst>
  </p:cSld>
  <p:clrMap bg1="lt1" tx1="dk1" bg2="lt2" tx2="dk2" accent1="accent1" accent2="accent2" accent3="accent3" accent4="accent4" accent5="accent5" accent6="accent6" hlink="hlink" folHlink="folHlink"/>
  <p:sldLayoutIdLst>
    <p:sldLayoutId id="2147483883"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990000"/>
          </a:solidFill>
          <a:latin typeface="+mj-lt"/>
          <a:ea typeface="+mj-ea"/>
          <a:cs typeface="+mj-cs"/>
        </a:defRPr>
      </a:lvl1pPr>
      <a:lvl2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0" fontAlgn="base" hangingPunct="0">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0" fontAlgn="base" hangingPunct="0">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0" fontAlgn="base" hangingPunct="0">
        <a:spcBef>
          <a:spcPct val="20000"/>
        </a:spcBef>
        <a:spcAft>
          <a:spcPct val="0"/>
        </a:spcAft>
        <a:buChar char="–"/>
        <a:defRPr sz="2133">
          <a:solidFill>
            <a:schemeClr val="tx1"/>
          </a:solidFill>
          <a:latin typeface="+mn-lt"/>
          <a:ea typeface="+mn-ea"/>
          <a:cs typeface="+mn-cs"/>
        </a:defRPr>
      </a:lvl4pPr>
      <a:lvl5pPr marL="2742308" indent="-304701" algn="l" rtl="0" eaLnBrk="0" fontAlgn="base" hangingPunct="0">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8" Type="http://schemas.openxmlformats.org/officeDocument/2006/relationships/hyperlink" Target="https://www.youtube.com/watch?v=0_TN845dxUU" TargetMode="External"/><Relationship Id="rId13" Type="http://schemas.openxmlformats.org/officeDocument/2006/relationships/hyperlink" Target="https://www.youtube.com/watch?v=bZdxcHEM-uc" TargetMode="External"/><Relationship Id="rId3" Type="http://schemas.openxmlformats.org/officeDocument/2006/relationships/hyperlink" Target="https://www.techtarget.com/searchvirtualdesktop/definition/GPU-graphics-processing-unit#:~:text=GPUs%20work%20by%20using%20a,%2C%20high%2Dquality%20graphics%20rendering" TargetMode="External"/><Relationship Id="rId7" Type="http://schemas.openxmlformats.org/officeDocument/2006/relationships/hyperlink" Target="https://www.investopedia.com/terms/g/graphics-processing-unit-gpu.asp" TargetMode="External"/><Relationship Id="rId12" Type="http://schemas.openxmlformats.org/officeDocument/2006/relationships/hyperlink" Target="https://www.youtube.com/watch?v=5BiAlaFGCoE" TargetMode="External"/><Relationship Id="rId2" Type="http://schemas.openxmlformats.org/officeDocument/2006/relationships/hyperlink" Target="https://www.techtarget.com/searchvirtualdesktop/definition/GPU-graphics-processing-unit" TargetMode="External"/><Relationship Id="rId1" Type="http://schemas.openxmlformats.org/officeDocument/2006/relationships/slideLayout" Target="../slideLayouts/slideLayout4.xml"/><Relationship Id="rId6" Type="http://schemas.openxmlformats.org/officeDocument/2006/relationships/hyperlink" Target="https://www.intel.com/content/www/us/en/products/docs/processors/what-is-a-gpu.html" TargetMode="External"/><Relationship Id="rId11" Type="http://schemas.openxmlformats.org/officeDocument/2006/relationships/hyperlink" Target="https://www.youtube.com/watch?v=658n_Ym8dkk" TargetMode="External"/><Relationship Id="rId5" Type="http://schemas.openxmlformats.org/officeDocument/2006/relationships/hyperlink" Target="https://www.cs.cmu.edu/afs/cs/academic/class/15462-f11/www/lec_slides/lec19.pdf" TargetMode="External"/><Relationship Id="rId10" Type="http://schemas.openxmlformats.org/officeDocument/2006/relationships/hyperlink" Target="https://www.heavy.ai/technical-glossary/cpu-vs-gpu" TargetMode="External"/><Relationship Id="rId4" Type="http://schemas.openxmlformats.org/officeDocument/2006/relationships/hyperlink" Target="https://computer.howstuffworks.com/graphics-card.htm" TargetMode="External"/><Relationship Id="rId9" Type="http://schemas.openxmlformats.org/officeDocument/2006/relationships/hyperlink" Target="https://www.youtube.com/watch?v=nEMzIwzmJT8"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0964" y="693428"/>
            <a:ext cx="4697297" cy="953563"/>
          </a:xfrm>
          <a:noFill/>
        </p:spPr>
        <p:txBody>
          <a:bodyPr anchor="ctr">
            <a:noAutofit/>
          </a:bodyPr>
          <a:lstStyle/>
          <a:p>
            <a:pPr algn="dist"/>
            <a:r>
              <a:rPr lang="zh-CN" altLang="en-US" sz="6600" dirty="0">
                <a:solidFill>
                  <a:schemeClr val="bg1"/>
                </a:solidFill>
                <a:latin typeface="Microsoft YaHei" panose="020B0503020204020204" pitchFamily="34" charset="-122"/>
                <a:ea typeface="Microsoft YaHei" panose="020B0503020204020204" pitchFamily="34" charset="-122"/>
              </a:rPr>
              <a:t>推理系统</a:t>
            </a:r>
            <a:r>
              <a:rPr lang="zh-CN" altLang="en-US" sz="4000" dirty="0">
                <a:solidFill>
                  <a:schemeClr val="bg1"/>
                </a:solidFill>
                <a:latin typeface="Microsoft YaHei" panose="020B0503020204020204" pitchFamily="34" charset="-122"/>
                <a:ea typeface="Microsoft YaHei" panose="020B0503020204020204" pitchFamily="34" charset="-122"/>
              </a:rPr>
              <a:t>系列</a:t>
            </a:r>
            <a:endParaRPr lang="zh-CN" altLang="en-US" sz="6600" dirty="0">
              <a:solidFill>
                <a:schemeClr val="bg1"/>
              </a:solidFill>
              <a:latin typeface="Microsoft YaHei" panose="020B0503020204020204" pitchFamily="34" charset="-122"/>
              <a:ea typeface="Microsoft YaHei" panose="020B0503020204020204" pitchFamily="34" charset="-122"/>
            </a:endParaRPr>
          </a:p>
        </p:txBody>
      </p:sp>
      <p:sp>
        <p:nvSpPr>
          <p:cNvPr id="6" name="副标题 2">
            <a:extLst>
              <a:ext uri="{FF2B5EF4-FFF2-40B4-BE49-F238E27FC236}">
                <a16:creationId xmlns:a16="http://schemas.microsoft.com/office/drawing/2014/main" id="{CFF1FABF-8BDE-C54A-A9C6-18A81E72C433}"/>
              </a:ext>
            </a:extLst>
          </p:cNvPr>
          <p:cNvSpPr>
            <a:spLocks noGrp="1"/>
          </p:cNvSpPr>
          <p:nvPr>
            <p:ph type="subTitle" idx="1"/>
          </p:nvPr>
        </p:nvSpPr>
        <p:spPr>
          <a:xfrm>
            <a:off x="1345853" y="3896673"/>
            <a:ext cx="2116161" cy="720081"/>
          </a:xfrm>
        </p:spPr>
        <p:txBody>
          <a:bodyPr anchor="ctr"/>
          <a:lstStyle/>
          <a:p>
            <a:pPr>
              <a:lnSpc>
                <a:spcPct val="100000"/>
              </a:lnSpc>
            </a:pPr>
            <a:r>
              <a:rPr lang="en-US" altLang="zh-CN" sz="6600" b="1" dirty="0">
                <a:solidFill>
                  <a:schemeClr val="bg1"/>
                </a:solidFill>
                <a:latin typeface="GEETYPE-SkyGB-Flash Reguar" panose="02010604000000000000" pitchFamily="2" charset="-122"/>
                <a:ea typeface="GEETYPE-SkyGB-Flash Reguar" panose="02010604000000000000" pitchFamily="2" charset="-122"/>
              </a:rPr>
              <a:t>ZOMI</a:t>
            </a:r>
            <a:endParaRPr lang="zh-CN" altLang="en-US" sz="6600" b="1" dirty="0">
              <a:solidFill>
                <a:schemeClr val="bg1"/>
              </a:solidFill>
              <a:latin typeface="GEETYPE-SkyGB-Flash Reguar" panose="02010604000000000000" pitchFamily="2" charset="-122"/>
              <a:ea typeface="GEETYPE-SkyGB-Flash Reguar" panose="02010604000000000000" pitchFamily="2" charset="-122"/>
            </a:endParaRPr>
          </a:p>
        </p:txBody>
      </p:sp>
      <p:pic>
        <p:nvPicPr>
          <p:cNvPr id="7" name="图片 6">
            <a:extLst>
              <a:ext uri="{FF2B5EF4-FFF2-40B4-BE49-F238E27FC236}">
                <a16:creationId xmlns:a16="http://schemas.microsoft.com/office/drawing/2014/main" id="{9881655E-97A6-F947-8F72-F4046D85542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53765" y="3896673"/>
            <a:ext cx="636527" cy="636527"/>
          </a:xfrm>
          <a:prstGeom prst="ellipse">
            <a:avLst/>
          </a:prstGeom>
          <a:ln w="28575" cap="rnd">
            <a:solidFill>
              <a:schemeClr val="bg1"/>
            </a:solidFill>
            <a:prstDash val="solid"/>
          </a:ln>
          <a:effectLst/>
        </p:spPr>
      </p:pic>
      <p:sp>
        <p:nvSpPr>
          <p:cNvPr id="8" name="标题 1">
            <a:extLst>
              <a:ext uri="{FF2B5EF4-FFF2-40B4-BE49-F238E27FC236}">
                <a16:creationId xmlns:a16="http://schemas.microsoft.com/office/drawing/2014/main" id="{E86395C9-D3A3-F743-9A37-107A71540301}"/>
              </a:ext>
            </a:extLst>
          </p:cNvPr>
          <p:cNvSpPr txBox="1">
            <a:spLocks/>
          </p:cNvSpPr>
          <p:nvPr/>
        </p:nvSpPr>
        <p:spPr>
          <a:xfrm>
            <a:off x="337741" y="1772816"/>
            <a:ext cx="8136904" cy="1872208"/>
          </a:xfrm>
          <a:prstGeom prst="rect">
            <a:avLst/>
          </a:prstGeom>
          <a:gradFill flip="none" rotWithShape="1">
            <a:gsLst>
              <a:gs pos="30000">
                <a:schemeClr val="bg1">
                  <a:alpha val="0"/>
                </a:schemeClr>
              </a:gs>
              <a:gs pos="63000">
                <a:schemeClr val="bg1">
                  <a:alpha val="32000"/>
                </a:schemeClr>
              </a:gs>
              <a:gs pos="100000">
                <a:srgbClr val="6FC4F7"/>
              </a:gs>
            </a:gsLst>
            <a:lin ang="0" scaled="0"/>
            <a:tileRect/>
          </a:gradFill>
          <a:ln>
            <a:noFill/>
          </a:ln>
        </p:spPr>
        <p:txBody>
          <a:bodyPr anchor="ctr">
            <a:noAutofit/>
          </a:bodyPr>
          <a:lst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a:lstStyle>
          <a:p>
            <a:r>
              <a:rPr lang="en-US" altLang="zh-CN" sz="9600" dirty="0">
                <a:solidFill>
                  <a:schemeClr val="bg1"/>
                </a:solidFill>
                <a:latin typeface="Microsoft YaHei" panose="020B0503020204020204" pitchFamily="34" charset="-122"/>
                <a:ea typeface="Microsoft YaHei" panose="020B0503020204020204" pitchFamily="34" charset="-122"/>
                <a:cs typeface="Futura Medium" panose="020B0602020204020303" pitchFamily="34" charset="-79"/>
              </a:rPr>
              <a:t>GPU</a:t>
            </a:r>
            <a:r>
              <a:rPr lang="zh-CN" altLang="en-US" sz="9600" dirty="0">
                <a:solidFill>
                  <a:schemeClr val="bg1"/>
                </a:solidFill>
                <a:latin typeface="Microsoft YaHei" panose="020B0503020204020204" pitchFamily="34" charset="-122"/>
                <a:ea typeface="Microsoft YaHei" panose="020B0503020204020204" pitchFamily="34" charset="-122"/>
                <a:cs typeface="Futura Medium" panose="020B0602020204020303" pitchFamily="34" charset="-79"/>
              </a:rPr>
              <a:t>工作原理</a:t>
            </a:r>
            <a:endParaRPr lang="en-US" altLang="zh-CN" sz="9600" dirty="0">
              <a:solidFill>
                <a:schemeClr val="bg1"/>
              </a:solidFill>
              <a:latin typeface="Microsoft YaHei" panose="020B0503020204020204" pitchFamily="34" charset="-122"/>
              <a:ea typeface="Microsoft YaHei" panose="020B0503020204020204" pitchFamily="34" charset="-122"/>
              <a:cs typeface="Futura Medium" panose="020B0602020204020303" pitchFamily="34" charset="-79"/>
            </a:endParaRPr>
          </a:p>
        </p:txBody>
      </p:sp>
    </p:spTree>
    <p:extLst>
      <p:ext uri="{BB962C8B-B14F-4D97-AF65-F5344CB8AC3E}">
        <p14:creationId xmlns:p14="http://schemas.microsoft.com/office/powerpoint/2010/main" val="334436039"/>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5DB7C96-86E3-CD43-8CED-09E7F742311E}"/>
              </a:ext>
            </a:extLst>
          </p:cNvPr>
          <p:cNvSpPr>
            <a:spLocks noGrp="1"/>
          </p:cNvSpPr>
          <p:nvPr>
            <p:ph type="title"/>
          </p:nvPr>
        </p:nvSpPr>
        <p:spPr/>
        <p:txBody>
          <a:bodyPr/>
          <a:lstStyle/>
          <a:p>
            <a:r>
              <a:rPr lang="en-US" altLang="zh-CN" dirty="0"/>
              <a:t>Z=AX+Y</a:t>
            </a:r>
            <a:r>
              <a:rPr lang="zh-CN" altLang="en-US" dirty="0"/>
              <a:t> 通过并发进行循环展开</a:t>
            </a:r>
          </a:p>
        </p:txBody>
      </p:sp>
      <p:sp>
        <p:nvSpPr>
          <p:cNvPr id="8" name="内容占位符 2">
            <a:extLst>
              <a:ext uri="{FF2B5EF4-FFF2-40B4-BE49-F238E27FC236}">
                <a16:creationId xmlns:a16="http://schemas.microsoft.com/office/drawing/2014/main" id="{2CD7CE0D-20E5-A745-9689-9DD71FA31566}"/>
              </a:ext>
            </a:extLst>
          </p:cNvPr>
          <p:cNvSpPr txBox="1">
            <a:spLocks/>
          </p:cNvSpPr>
          <p:nvPr/>
        </p:nvSpPr>
        <p:spPr>
          <a:xfrm>
            <a:off x="623634" y="5157192"/>
            <a:ext cx="10963473" cy="1228238"/>
          </a:xfrm>
          <a:prstGeom prst="rect">
            <a:avLst/>
          </a:prstGeom>
          <a:noFill/>
        </p:spPr>
        <p:txBody>
          <a:bodyPr anchor="ct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0" indent="0" algn="ctr">
              <a:buFontTx/>
              <a:buNone/>
            </a:pPr>
            <a:r>
              <a:rPr kumimoji="1" lang="en-US" altLang="zh-CN" sz="2400" dirty="0">
                <a:latin typeface="Gill Sans MT" panose="020B0502020104020203" pitchFamily="34" charset="0"/>
              </a:rPr>
              <a:t>Keep</a:t>
            </a:r>
            <a:r>
              <a:rPr kumimoji="1" lang="zh-CN" altLang="en-US" sz="2400" dirty="0">
                <a:latin typeface="Gill Sans MT" panose="020B0502020104020203" pitchFamily="34" charset="0"/>
              </a:rPr>
              <a:t> </a:t>
            </a:r>
            <a:r>
              <a:rPr kumimoji="1" lang="en-US" altLang="zh-CN" sz="2400" dirty="0">
                <a:latin typeface="Gill Sans MT" panose="020B0502020104020203" pitchFamily="34" charset="0"/>
              </a:rPr>
              <a:t>Memory</a:t>
            </a:r>
            <a:r>
              <a:rPr kumimoji="1" lang="zh-CN" altLang="en-US" sz="2400" dirty="0">
                <a:latin typeface="Gill Sans MT" panose="020B0502020104020203" pitchFamily="34" charset="0"/>
              </a:rPr>
              <a:t> </a:t>
            </a:r>
            <a:r>
              <a:rPr kumimoji="1" lang="en-US" altLang="zh-CN" sz="2400" dirty="0">
                <a:latin typeface="Gill Sans MT" panose="020B0502020104020203" pitchFamily="34" charset="0"/>
              </a:rPr>
              <a:t>bus</a:t>
            </a:r>
            <a:r>
              <a:rPr kumimoji="1" lang="zh-CN" altLang="en-US" sz="2400" dirty="0">
                <a:latin typeface="Gill Sans MT" panose="020B0502020104020203" pitchFamily="34" charset="0"/>
              </a:rPr>
              <a:t> </a:t>
            </a:r>
            <a:r>
              <a:rPr kumimoji="1" lang="en-US" altLang="zh-CN" sz="2400" dirty="0">
                <a:latin typeface="Gill Sans MT" panose="020B0502020104020203" pitchFamily="34" charset="0"/>
              </a:rPr>
              <a:t>busy,</a:t>
            </a:r>
            <a:r>
              <a:rPr kumimoji="1" lang="zh-CN" altLang="en-US" sz="2400" dirty="0">
                <a:latin typeface="Gill Sans MT" panose="020B0502020104020203" pitchFamily="34" charset="0"/>
              </a:rPr>
              <a:t> </a:t>
            </a:r>
            <a:r>
              <a:rPr kumimoji="1" lang="en-US" altLang="zh-CN" sz="2400" dirty="0">
                <a:latin typeface="Gill Sans MT" panose="020B0502020104020203" pitchFamily="34" charset="0"/>
              </a:rPr>
              <a:t>run</a:t>
            </a:r>
            <a:r>
              <a:rPr kumimoji="1" lang="zh-CN" altLang="en-US" sz="2400" dirty="0">
                <a:latin typeface="Gill Sans MT" panose="020B0502020104020203" pitchFamily="34" charset="0"/>
              </a:rPr>
              <a:t>  </a:t>
            </a:r>
            <a:r>
              <a:rPr kumimoji="1" lang="en-US" altLang="zh-CN" sz="2400" dirty="0">
                <a:solidFill>
                  <a:srgbClr val="C00000"/>
                </a:solidFill>
                <a:latin typeface="Gill Sans MT" panose="020B0502020104020203" pitchFamily="34" charset="0"/>
              </a:rPr>
              <a:t>11,659/16=729</a:t>
            </a:r>
            <a:r>
              <a:rPr kumimoji="1" lang="zh-CN" altLang="en-US" sz="2400" dirty="0">
                <a:solidFill>
                  <a:srgbClr val="C00000"/>
                </a:solidFill>
                <a:latin typeface="Gill Sans MT" panose="020B0502020104020203" pitchFamily="34" charset="0"/>
              </a:rPr>
              <a:t> </a:t>
            </a:r>
            <a:r>
              <a:rPr kumimoji="1" lang="en-US" altLang="zh-CN" sz="2400" dirty="0">
                <a:latin typeface="Gill Sans MT" panose="020B0502020104020203" pitchFamily="34" charset="0"/>
              </a:rPr>
              <a:t>iterations</a:t>
            </a:r>
            <a:r>
              <a:rPr kumimoji="1" lang="zh-CN" altLang="en-US" sz="2400" dirty="0">
                <a:latin typeface="Gill Sans MT" panose="020B0502020104020203" pitchFamily="34" charset="0"/>
              </a:rPr>
              <a:t> </a:t>
            </a:r>
            <a:r>
              <a:rPr kumimoji="1" lang="en-US" altLang="zh-CN" sz="2400" dirty="0">
                <a:latin typeface="Gill Sans MT" panose="020B0502020104020203" pitchFamily="34" charset="0"/>
              </a:rPr>
              <a:t>at</a:t>
            </a:r>
            <a:r>
              <a:rPr kumimoji="1" lang="zh-CN" altLang="en-US" sz="2400" dirty="0">
                <a:latin typeface="Gill Sans MT" panose="020B0502020104020203" pitchFamily="34" charset="0"/>
              </a:rPr>
              <a:t> </a:t>
            </a:r>
            <a:r>
              <a:rPr kumimoji="1" lang="en-US" altLang="zh-CN" sz="2400" dirty="0">
                <a:latin typeface="Gill Sans MT" panose="020B0502020104020203" pitchFamily="34" charset="0"/>
              </a:rPr>
              <a:t>once.</a:t>
            </a:r>
          </a:p>
        </p:txBody>
      </p:sp>
      <p:sp>
        <p:nvSpPr>
          <p:cNvPr id="5" name="内容占位符 2">
            <a:extLst>
              <a:ext uri="{FF2B5EF4-FFF2-40B4-BE49-F238E27FC236}">
                <a16:creationId xmlns:a16="http://schemas.microsoft.com/office/drawing/2014/main" id="{25960B6D-85A0-E84A-BA63-D6A2A0702A35}"/>
              </a:ext>
            </a:extLst>
          </p:cNvPr>
          <p:cNvSpPr txBox="1">
            <a:spLocks/>
          </p:cNvSpPr>
          <p:nvPr/>
        </p:nvSpPr>
        <p:spPr>
          <a:xfrm>
            <a:off x="6818461" y="2060848"/>
            <a:ext cx="4824536" cy="2232248"/>
          </a:xfrm>
          <a:prstGeom prst="rect">
            <a:avLst/>
          </a:prstGeom>
          <a:noFill/>
        </p:spPr>
        <p:txBody>
          <a:bodyPr anchor="ct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a:lnSpc>
                <a:spcPct val="200000"/>
              </a:lnSpc>
            </a:pPr>
            <a:r>
              <a:rPr kumimoji="1" lang="zh-CN" altLang="en-US" dirty="0">
                <a:latin typeface="Gill Sans MT" panose="020B0502020104020203" pitchFamily="34" charset="0"/>
              </a:rPr>
              <a:t>编译器很少对循环展开上</a:t>
            </a:r>
            <a:r>
              <a:rPr kumimoji="1" lang="en-US" altLang="zh-CN" dirty="0">
                <a:latin typeface="Gill Sans MT" panose="020B0502020104020203" pitchFamily="34" charset="0"/>
              </a:rPr>
              <a:t>100+</a:t>
            </a:r>
          </a:p>
          <a:p>
            <a:pPr>
              <a:lnSpc>
                <a:spcPct val="200000"/>
              </a:lnSpc>
            </a:pPr>
            <a:r>
              <a:rPr kumimoji="1" lang="zh-CN" altLang="en-US" dirty="0">
                <a:latin typeface="Gill Sans MT" panose="020B0502020104020203" pitchFamily="34" charset="0"/>
              </a:rPr>
              <a:t>一个线程一次执行上千条指令</a:t>
            </a:r>
            <a:endParaRPr kumimoji="1" lang="en-US" altLang="zh-CN" dirty="0">
              <a:latin typeface="Gill Sans MT" panose="020B0502020104020203" pitchFamily="34" charset="0"/>
            </a:endParaRPr>
          </a:p>
          <a:p>
            <a:pPr>
              <a:lnSpc>
                <a:spcPct val="200000"/>
              </a:lnSpc>
            </a:pPr>
            <a:r>
              <a:rPr kumimoji="1" lang="zh-CN" altLang="en-US" dirty="0">
                <a:latin typeface="Gill Sans MT" panose="020B0502020104020203" pitchFamily="34" charset="0"/>
              </a:rPr>
              <a:t>一个线程很难直接处理</a:t>
            </a:r>
            <a:r>
              <a:rPr kumimoji="1" lang="en-US" altLang="zh-CN" dirty="0">
                <a:latin typeface="Gill Sans MT" panose="020B0502020104020203" pitchFamily="34" charset="0"/>
              </a:rPr>
              <a:t>700</a:t>
            </a:r>
            <a:r>
              <a:rPr kumimoji="1" lang="zh-CN" altLang="en-US" dirty="0">
                <a:latin typeface="Gill Sans MT" panose="020B0502020104020203" pitchFamily="34" charset="0"/>
              </a:rPr>
              <a:t>个计算负载</a:t>
            </a:r>
            <a:endParaRPr kumimoji="1" lang="en-US" dirty="0">
              <a:latin typeface="Gill Sans MT" panose="020B0502020104020203" pitchFamily="34" charset="0"/>
            </a:endParaRPr>
          </a:p>
        </p:txBody>
      </p:sp>
      <p:pic>
        <p:nvPicPr>
          <p:cNvPr id="6" name="图片 5">
            <a:extLst>
              <a:ext uri="{FF2B5EF4-FFF2-40B4-BE49-F238E27FC236}">
                <a16:creationId xmlns:a16="http://schemas.microsoft.com/office/drawing/2014/main" id="{4FA744C6-E1F4-3043-8BBA-98C655F217B8}"/>
              </a:ext>
            </a:extLst>
          </p:cNvPr>
          <p:cNvPicPr>
            <a:picLocks noChangeAspect="1"/>
          </p:cNvPicPr>
          <p:nvPr/>
        </p:nvPicPr>
        <p:blipFill rotWithShape="1">
          <a:blip r:embed="rId2">
            <a:extLst>
              <a:ext uri="{28A0092B-C50C-407E-A947-70E740481C1C}">
                <a14:useLocalDpi xmlns:a14="http://schemas.microsoft.com/office/drawing/2010/main" val="0"/>
              </a:ext>
            </a:extLst>
          </a:blip>
          <a:srcRect l="6032" t="18502" r="43436" b="38450"/>
          <a:stretch/>
        </p:blipFill>
        <p:spPr>
          <a:xfrm>
            <a:off x="647042" y="1754814"/>
            <a:ext cx="5815085" cy="3096344"/>
          </a:xfrm>
          <a:prstGeom prst="roundRect">
            <a:avLst>
              <a:gd name="adj" fmla="val 5845"/>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585924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100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5DB7C96-86E3-CD43-8CED-09E7F742311E}"/>
              </a:ext>
            </a:extLst>
          </p:cNvPr>
          <p:cNvSpPr>
            <a:spLocks noGrp="1"/>
          </p:cNvSpPr>
          <p:nvPr>
            <p:ph type="title"/>
          </p:nvPr>
        </p:nvSpPr>
        <p:spPr/>
        <p:txBody>
          <a:bodyPr/>
          <a:lstStyle/>
          <a:p>
            <a:r>
              <a:rPr lang="en-US" altLang="zh-CN" dirty="0"/>
              <a:t>Z=AX+Y</a:t>
            </a:r>
            <a:r>
              <a:rPr lang="zh-CN" altLang="en-US" dirty="0"/>
              <a:t> 通过并行进行循环展开</a:t>
            </a:r>
          </a:p>
        </p:txBody>
      </p:sp>
      <p:sp>
        <p:nvSpPr>
          <p:cNvPr id="8" name="内容占位符 2">
            <a:extLst>
              <a:ext uri="{FF2B5EF4-FFF2-40B4-BE49-F238E27FC236}">
                <a16:creationId xmlns:a16="http://schemas.microsoft.com/office/drawing/2014/main" id="{2CD7CE0D-20E5-A745-9689-9DD71FA31566}"/>
              </a:ext>
            </a:extLst>
          </p:cNvPr>
          <p:cNvSpPr txBox="1">
            <a:spLocks/>
          </p:cNvSpPr>
          <p:nvPr/>
        </p:nvSpPr>
        <p:spPr>
          <a:xfrm>
            <a:off x="623634" y="5157192"/>
            <a:ext cx="10963473" cy="1228238"/>
          </a:xfrm>
          <a:prstGeom prst="rect">
            <a:avLst/>
          </a:prstGeom>
          <a:noFill/>
        </p:spPr>
        <p:txBody>
          <a:bodyPr anchor="ct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0" indent="0" algn="ctr">
              <a:buFontTx/>
              <a:buNone/>
            </a:pPr>
            <a:r>
              <a:rPr kumimoji="1" lang="en-US" altLang="zh-CN" sz="2400" dirty="0">
                <a:latin typeface="Gill Sans MT" panose="020B0502020104020203" pitchFamily="34" charset="0"/>
              </a:rPr>
              <a:t>Keep</a:t>
            </a:r>
            <a:r>
              <a:rPr kumimoji="1" lang="zh-CN" altLang="en-US" sz="2400" dirty="0">
                <a:latin typeface="Gill Sans MT" panose="020B0502020104020203" pitchFamily="34" charset="0"/>
              </a:rPr>
              <a:t> </a:t>
            </a:r>
            <a:r>
              <a:rPr kumimoji="1" lang="en-US" altLang="zh-CN" sz="2400" dirty="0">
                <a:latin typeface="Gill Sans MT" panose="020B0502020104020203" pitchFamily="34" charset="0"/>
              </a:rPr>
              <a:t>Memory</a:t>
            </a:r>
            <a:r>
              <a:rPr kumimoji="1" lang="zh-CN" altLang="en-US" sz="2400" dirty="0">
                <a:latin typeface="Gill Sans MT" panose="020B0502020104020203" pitchFamily="34" charset="0"/>
              </a:rPr>
              <a:t> </a:t>
            </a:r>
            <a:r>
              <a:rPr kumimoji="1" lang="en-US" altLang="zh-CN" sz="2400" dirty="0">
                <a:latin typeface="Gill Sans MT" panose="020B0502020104020203" pitchFamily="34" charset="0"/>
              </a:rPr>
              <a:t>bus</a:t>
            </a:r>
            <a:r>
              <a:rPr kumimoji="1" lang="zh-CN" altLang="en-US" sz="2400" dirty="0">
                <a:latin typeface="Gill Sans MT" panose="020B0502020104020203" pitchFamily="34" charset="0"/>
              </a:rPr>
              <a:t> </a:t>
            </a:r>
            <a:r>
              <a:rPr kumimoji="1" lang="en-US" altLang="zh-CN" sz="2400" dirty="0">
                <a:latin typeface="Gill Sans MT" panose="020B0502020104020203" pitchFamily="34" charset="0"/>
              </a:rPr>
              <a:t>busy,</a:t>
            </a:r>
            <a:r>
              <a:rPr kumimoji="1" lang="zh-CN" altLang="en-US" sz="2400" dirty="0">
                <a:latin typeface="Gill Sans MT" panose="020B0502020104020203" pitchFamily="34" charset="0"/>
              </a:rPr>
              <a:t> </a:t>
            </a:r>
            <a:r>
              <a:rPr kumimoji="1" lang="en-US" altLang="zh-CN" sz="2400" dirty="0">
                <a:latin typeface="Gill Sans MT" panose="020B0502020104020203" pitchFamily="34" charset="0"/>
              </a:rPr>
              <a:t>run</a:t>
            </a:r>
            <a:r>
              <a:rPr kumimoji="1" lang="zh-CN" altLang="en-US" sz="2400" dirty="0">
                <a:latin typeface="Gill Sans MT" panose="020B0502020104020203" pitchFamily="34" charset="0"/>
              </a:rPr>
              <a:t>  </a:t>
            </a:r>
            <a:r>
              <a:rPr kumimoji="1" lang="en-US" altLang="zh-CN" sz="2400" dirty="0">
                <a:solidFill>
                  <a:srgbClr val="C00000"/>
                </a:solidFill>
                <a:latin typeface="Gill Sans MT" panose="020B0502020104020203" pitchFamily="34" charset="0"/>
              </a:rPr>
              <a:t>11,659/16=729</a:t>
            </a:r>
            <a:r>
              <a:rPr kumimoji="1" lang="zh-CN" altLang="en-US" sz="2400" dirty="0">
                <a:solidFill>
                  <a:srgbClr val="C00000"/>
                </a:solidFill>
                <a:latin typeface="Gill Sans MT" panose="020B0502020104020203" pitchFamily="34" charset="0"/>
              </a:rPr>
              <a:t> </a:t>
            </a:r>
            <a:r>
              <a:rPr kumimoji="1" lang="en-US" altLang="zh-CN" sz="2400" dirty="0">
                <a:latin typeface="Gill Sans MT" panose="020B0502020104020203" pitchFamily="34" charset="0"/>
              </a:rPr>
              <a:t>iterations</a:t>
            </a:r>
            <a:r>
              <a:rPr kumimoji="1" lang="zh-CN" altLang="en-US" sz="2400" dirty="0">
                <a:latin typeface="Gill Sans MT" panose="020B0502020104020203" pitchFamily="34" charset="0"/>
              </a:rPr>
              <a:t> </a:t>
            </a:r>
            <a:r>
              <a:rPr kumimoji="1" lang="en-US" altLang="zh-CN" sz="2400" dirty="0">
                <a:latin typeface="Gill Sans MT" panose="020B0502020104020203" pitchFamily="34" charset="0"/>
              </a:rPr>
              <a:t>at</a:t>
            </a:r>
            <a:r>
              <a:rPr kumimoji="1" lang="zh-CN" altLang="en-US" sz="2400" dirty="0">
                <a:latin typeface="Gill Sans MT" panose="020B0502020104020203" pitchFamily="34" charset="0"/>
              </a:rPr>
              <a:t> </a:t>
            </a:r>
            <a:r>
              <a:rPr kumimoji="1" lang="en-US" altLang="zh-CN" sz="2400" dirty="0">
                <a:latin typeface="Gill Sans MT" panose="020B0502020104020203" pitchFamily="34" charset="0"/>
              </a:rPr>
              <a:t>once.</a:t>
            </a:r>
          </a:p>
        </p:txBody>
      </p:sp>
      <p:pic>
        <p:nvPicPr>
          <p:cNvPr id="3" name="图片 2">
            <a:extLst>
              <a:ext uri="{FF2B5EF4-FFF2-40B4-BE49-F238E27FC236}">
                <a16:creationId xmlns:a16="http://schemas.microsoft.com/office/drawing/2014/main" id="{AF787F84-C496-DC4F-8C2F-734C368FB0CF}"/>
              </a:ext>
            </a:extLst>
          </p:cNvPr>
          <p:cNvPicPr>
            <a:picLocks noChangeAspect="1"/>
          </p:cNvPicPr>
          <p:nvPr/>
        </p:nvPicPr>
        <p:blipFill rotWithShape="1">
          <a:blip r:embed="rId2">
            <a:extLst>
              <a:ext uri="{28A0092B-C50C-407E-A947-70E740481C1C}">
                <a14:useLocalDpi xmlns:a14="http://schemas.microsoft.com/office/drawing/2010/main" val="0"/>
              </a:ext>
            </a:extLst>
          </a:blip>
          <a:srcRect l="6688" t="17451" r="43438" b="57350"/>
          <a:stretch/>
        </p:blipFill>
        <p:spPr>
          <a:xfrm>
            <a:off x="2191947" y="2195389"/>
            <a:ext cx="7812868" cy="24672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532075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100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5DB7C96-86E3-CD43-8CED-09E7F742311E}"/>
              </a:ext>
            </a:extLst>
          </p:cNvPr>
          <p:cNvSpPr>
            <a:spLocks noGrp="1"/>
          </p:cNvSpPr>
          <p:nvPr>
            <p:ph type="title"/>
          </p:nvPr>
        </p:nvSpPr>
        <p:spPr/>
        <p:txBody>
          <a:bodyPr/>
          <a:lstStyle/>
          <a:p>
            <a:r>
              <a:rPr lang="en-US" altLang="zh-CN" dirty="0"/>
              <a:t>Z=AX+Y</a:t>
            </a:r>
            <a:r>
              <a:rPr lang="zh-CN" altLang="en-US" dirty="0"/>
              <a:t> 通过并行进行循环展开</a:t>
            </a:r>
          </a:p>
        </p:txBody>
      </p:sp>
      <p:sp>
        <p:nvSpPr>
          <p:cNvPr id="8" name="内容占位符 2">
            <a:extLst>
              <a:ext uri="{FF2B5EF4-FFF2-40B4-BE49-F238E27FC236}">
                <a16:creationId xmlns:a16="http://schemas.microsoft.com/office/drawing/2014/main" id="{2CD7CE0D-20E5-A745-9689-9DD71FA31566}"/>
              </a:ext>
            </a:extLst>
          </p:cNvPr>
          <p:cNvSpPr txBox="1">
            <a:spLocks/>
          </p:cNvSpPr>
          <p:nvPr/>
        </p:nvSpPr>
        <p:spPr>
          <a:xfrm>
            <a:off x="623634" y="5157192"/>
            <a:ext cx="10963473" cy="1228238"/>
          </a:xfrm>
          <a:prstGeom prst="rect">
            <a:avLst/>
          </a:prstGeom>
          <a:noFill/>
        </p:spPr>
        <p:txBody>
          <a:bodyPr anchor="ct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0" indent="0" algn="ctr">
              <a:buFontTx/>
              <a:buNone/>
            </a:pPr>
            <a:r>
              <a:rPr kumimoji="1" lang="en-US" altLang="zh-CN" sz="2400" dirty="0">
                <a:latin typeface="Gill Sans MT" panose="020B0502020104020203" pitchFamily="34" charset="0"/>
              </a:rPr>
              <a:t>Keep</a:t>
            </a:r>
            <a:r>
              <a:rPr kumimoji="1" lang="zh-CN" altLang="en-US" sz="2400" dirty="0">
                <a:latin typeface="Gill Sans MT" panose="020B0502020104020203" pitchFamily="34" charset="0"/>
              </a:rPr>
              <a:t> </a:t>
            </a:r>
            <a:r>
              <a:rPr kumimoji="1" lang="en-US" altLang="zh-CN" sz="2400" dirty="0">
                <a:latin typeface="Gill Sans MT" panose="020B0502020104020203" pitchFamily="34" charset="0"/>
              </a:rPr>
              <a:t>Memory</a:t>
            </a:r>
            <a:r>
              <a:rPr kumimoji="1" lang="zh-CN" altLang="en-US" sz="2400" dirty="0">
                <a:latin typeface="Gill Sans MT" panose="020B0502020104020203" pitchFamily="34" charset="0"/>
              </a:rPr>
              <a:t> </a:t>
            </a:r>
            <a:r>
              <a:rPr kumimoji="1" lang="en-US" altLang="zh-CN" sz="2400" dirty="0">
                <a:latin typeface="Gill Sans MT" panose="020B0502020104020203" pitchFamily="34" charset="0"/>
              </a:rPr>
              <a:t>bus</a:t>
            </a:r>
            <a:r>
              <a:rPr kumimoji="1" lang="zh-CN" altLang="en-US" sz="2400" dirty="0">
                <a:latin typeface="Gill Sans MT" panose="020B0502020104020203" pitchFamily="34" charset="0"/>
              </a:rPr>
              <a:t> </a:t>
            </a:r>
            <a:r>
              <a:rPr kumimoji="1" lang="en-US" altLang="zh-CN" sz="2400" dirty="0">
                <a:latin typeface="Gill Sans MT" panose="020B0502020104020203" pitchFamily="34" charset="0"/>
              </a:rPr>
              <a:t>busy,</a:t>
            </a:r>
            <a:r>
              <a:rPr kumimoji="1" lang="zh-CN" altLang="en-US" sz="2400" dirty="0">
                <a:latin typeface="Gill Sans MT" panose="020B0502020104020203" pitchFamily="34" charset="0"/>
              </a:rPr>
              <a:t> </a:t>
            </a:r>
            <a:r>
              <a:rPr kumimoji="1" lang="en-US" altLang="zh-CN" sz="2400" dirty="0">
                <a:latin typeface="Gill Sans MT" panose="020B0502020104020203" pitchFamily="34" charset="0"/>
              </a:rPr>
              <a:t>run</a:t>
            </a:r>
            <a:r>
              <a:rPr kumimoji="1" lang="zh-CN" altLang="en-US" sz="2400" dirty="0">
                <a:latin typeface="Gill Sans MT" panose="020B0502020104020203" pitchFamily="34" charset="0"/>
              </a:rPr>
              <a:t>  </a:t>
            </a:r>
            <a:r>
              <a:rPr kumimoji="1" lang="en-US" altLang="zh-CN" sz="2400" dirty="0">
                <a:solidFill>
                  <a:srgbClr val="C00000"/>
                </a:solidFill>
                <a:latin typeface="Gill Sans MT" panose="020B0502020104020203" pitchFamily="34" charset="0"/>
              </a:rPr>
              <a:t>11,659/16=729</a:t>
            </a:r>
            <a:r>
              <a:rPr kumimoji="1" lang="zh-CN" altLang="en-US" sz="2400" dirty="0">
                <a:solidFill>
                  <a:srgbClr val="C00000"/>
                </a:solidFill>
                <a:latin typeface="Gill Sans MT" panose="020B0502020104020203" pitchFamily="34" charset="0"/>
              </a:rPr>
              <a:t> </a:t>
            </a:r>
            <a:r>
              <a:rPr kumimoji="1" lang="en-US" altLang="zh-CN" sz="2400" dirty="0">
                <a:latin typeface="Gill Sans MT" panose="020B0502020104020203" pitchFamily="34" charset="0"/>
              </a:rPr>
              <a:t>iterations</a:t>
            </a:r>
            <a:r>
              <a:rPr kumimoji="1" lang="zh-CN" altLang="en-US" sz="2400" dirty="0">
                <a:latin typeface="Gill Sans MT" panose="020B0502020104020203" pitchFamily="34" charset="0"/>
              </a:rPr>
              <a:t> </a:t>
            </a:r>
            <a:r>
              <a:rPr kumimoji="1" lang="en-US" altLang="zh-CN" sz="2400" dirty="0">
                <a:latin typeface="Gill Sans MT" panose="020B0502020104020203" pitchFamily="34" charset="0"/>
              </a:rPr>
              <a:t>at</a:t>
            </a:r>
            <a:r>
              <a:rPr kumimoji="1" lang="zh-CN" altLang="en-US" sz="2400" dirty="0">
                <a:latin typeface="Gill Sans MT" panose="020B0502020104020203" pitchFamily="34" charset="0"/>
              </a:rPr>
              <a:t> </a:t>
            </a:r>
            <a:r>
              <a:rPr kumimoji="1" lang="en-US" altLang="zh-CN" sz="2400" dirty="0">
                <a:latin typeface="Gill Sans MT" panose="020B0502020104020203" pitchFamily="34" charset="0"/>
              </a:rPr>
              <a:t>once.</a:t>
            </a:r>
          </a:p>
        </p:txBody>
      </p:sp>
      <p:sp>
        <p:nvSpPr>
          <p:cNvPr id="5" name="内容占位符 2">
            <a:extLst>
              <a:ext uri="{FF2B5EF4-FFF2-40B4-BE49-F238E27FC236}">
                <a16:creationId xmlns:a16="http://schemas.microsoft.com/office/drawing/2014/main" id="{25960B6D-85A0-E84A-BA63-D6A2A0702A35}"/>
              </a:ext>
            </a:extLst>
          </p:cNvPr>
          <p:cNvSpPr txBox="1">
            <a:spLocks/>
          </p:cNvSpPr>
          <p:nvPr/>
        </p:nvSpPr>
        <p:spPr>
          <a:xfrm>
            <a:off x="6818461" y="2312876"/>
            <a:ext cx="4824536" cy="2232248"/>
          </a:xfrm>
          <a:prstGeom prst="rect">
            <a:avLst/>
          </a:prstGeom>
          <a:noFill/>
        </p:spPr>
        <p:txBody>
          <a:bodyPr anchor="ct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a:lnSpc>
                <a:spcPct val="200000"/>
              </a:lnSpc>
            </a:pPr>
            <a:r>
              <a:rPr kumimoji="1" lang="zh-CN" altLang="en-US" dirty="0">
                <a:latin typeface="Gill Sans MT" panose="020B0502020104020203" pitchFamily="34" charset="0"/>
              </a:rPr>
              <a:t>每个线程独立负责相关计算</a:t>
            </a:r>
            <a:endParaRPr kumimoji="1" lang="en-US" altLang="zh-CN" dirty="0">
              <a:latin typeface="Gill Sans MT" panose="020B0502020104020203" pitchFamily="34" charset="0"/>
            </a:endParaRPr>
          </a:p>
          <a:p>
            <a:pPr>
              <a:lnSpc>
                <a:spcPct val="200000"/>
              </a:lnSpc>
            </a:pPr>
            <a:r>
              <a:rPr kumimoji="1" lang="zh-CN" altLang="en-US" dirty="0">
                <a:latin typeface="Gill Sans MT" panose="020B0502020104020203" pitchFamily="34" charset="0"/>
              </a:rPr>
              <a:t>一共需要 </a:t>
            </a:r>
            <a:r>
              <a:rPr kumimoji="1" lang="en-US" altLang="zh-CN" dirty="0">
                <a:solidFill>
                  <a:srgbClr val="C00000"/>
                </a:solidFill>
                <a:latin typeface="Gill Sans MT" panose="020B0502020104020203" pitchFamily="34" charset="0"/>
              </a:rPr>
              <a:t>729</a:t>
            </a:r>
            <a:r>
              <a:rPr kumimoji="1" lang="zh-CN" altLang="en-US" dirty="0">
                <a:solidFill>
                  <a:srgbClr val="C00000"/>
                </a:solidFill>
                <a:latin typeface="Gill Sans MT" panose="020B0502020104020203" pitchFamily="34" charset="0"/>
              </a:rPr>
              <a:t> 个</a:t>
            </a:r>
            <a:r>
              <a:rPr kumimoji="1" lang="zh-CN" altLang="en-US" dirty="0">
                <a:latin typeface="Gill Sans MT" panose="020B0502020104020203" pitchFamily="34" charset="0"/>
              </a:rPr>
              <a:t>线程</a:t>
            </a:r>
            <a:endParaRPr kumimoji="1" lang="en-US" altLang="zh-CN" dirty="0">
              <a:latin typeface="Gill Sans MT" panose="020B0502020104020203" pitchFamily="34" charset="0"/>
            </a:endParaRPr>
          </a:p>
          <a:p>
            <a:pPr>
              <a:lnSpc>
                <a:spcPct val="200000"/>
              </a:lnSpc>
            </a:pPr>
            <a:r>
              <a:rPr kumimoji="1" lang="zh-CN" altLang="en-US" dirty="0">
                <a:latin typeface="Gill Sans MT" panose="020B0502020104020203" pitchFamily="34" charset="0"/>
              </a:rPr>
              <a:t>程序会受到线程数和内存请求 </a:t>
            </a:r>
            <a:r>
              <a:rPr kumimoji="1" lang="en-US" altLang="zh-CN" dirty="0">
                <a:latin typeface="Gill Sans MT" panose="020B0502020104020203" pitchFamily="34" charset="0"/>
              </a:rPr>
              <a:t>Bound</a:t>
            </a:r>
            <a:endParaRPr kumimoji="1" lang="en-US" dirty="0">
              <a:latin typeface="Gill Sans MT" panose="020B0502020104020203" pitchFamily="34" charset="0"/>
            </a:endParaRPr>
          </a:p>
        </p:txBody>
      </p:sp>
      <p:pic>
        <p:nvPicPr>
          <p:cNvPr id="6" name="图片 5">
            <a:extLst>
              <a:ext uri="{FF2B5EF4-FFF2-40B4-BE49-F238E27FC236}">
                <a16:creationId xmlns:a16="http://schemas.microsoft.com/office/drawing/2014/main" id="{6F6CFDA2-D133-3040-BB4F-327BD03AA655}"/>
              </a:ext>
            </a:extLst>
          </p:cNvPr>
          <p:cNvPicPr>
            <a:picLocks noChangeAspect="1"/>
          </p:cNvPicPr>
          <p:nvPr/>
        </p:nvPicPr>
        <p:blipFill rotWithShape="1">
          <a:blip r:embed="rId2">
            <a:extLst>
              <a:ext uri="{28A0092B-C50C-407E-A947-70E740481C1C}">
                <a14:useLocalDpi xmlns:a14="http://schemas.microsoft.com/office/drawing/2010/main" val="0"/>
              </a:ext>
            </a:extLst>
          </a:blip>
          <a:srcRect l="6688" t="17451" r="46309" b="57350"/>
          <a:stretch/>
        </p:blipFill>
        <p:spPr>
          <a:xfrm>
            <a:off x="623634" y="2547040"/>
            <a:ext cx="5615586" cy="18816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962442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100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74F984D3-C399-724E-8D37-AA8BF2E5FAD6}"/>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203901" y="3429000"/>
            <a:ext cx="3439096" cy="2732657"/>
          </a:xfrm>
          <a:prstGeom prst="rect">
            <a:avLst/>
          </a:prstGeom>
        </p:spPr>
      </p:pic>
      <p:sp>
        <p:nvSpPr>
          <p:cNvPr id="2" name="标题 1">
            <a:extLst>
              <a:ext uri="{FF2B5EF4-FFF2-40B4-BE49-F238E27FC236}">
                <a16:creationId xmlns:a16="http://schemas.microsoft.com/office/drawing/2014/main" id="{8A72A079-8C60-5143-B7B9-C45E081249FA}"/>
              </a:ext>
            </a:extLst>
          </p:cNvPr>
          <p:cNvSpPr>
            <a:spLocks noGrp="1"/>
          </p:cNvSpPr>
          <p:nvPr>
            <p:ph type="title"/>
          </p:nvPr>
        </p:nvSpPr>
        <p:spPr>
          <a:xfrm>
            <a:off x="695644" y="1196752"/>
            <a:ext cx="10731329" cy="3744416"/>
          </a:xfrm>
        </p:spPr>
        <p:txBody>
          <a:bodyPr/>
          <a:lstStyle/>
          <a:p>
            <a:pPr algn="l"/>
            <a:r>
              <a:rPr lang="zh-CN" altLang="en-US" sz="8800" dirty="0"/>
              <a:t>并行 </a:t>
            </a:r>
            <a:r>
              <a:rPr lang="en-US" altLang="zh-CN" sz="8800" dirty="0"/>
              <a:t>Parallelism</a:t>
            </a:r>
            <a:br>
              <a:rPr lang="en-US" altLang="zh-CN" sz="8800" dirty="0"/>
            </a:br>
            <a:r>
              <a:rPr lang="zh-CN" altLang="en-US" sz="8800" dirty="0"/>
              <a:t>并发 </a:t>
            </a:r>
            <a:r>
              <a:rPr lang="en-US" altLang="zh-CN" sz="8800" dirty="0"/>
              <a:t>Concurrency</a:t>
            </a:r>
            <a:endParaRPr lang="zh-CN" altLang="en-US" sz="8800" dirty="0"/>
          </a:p>
        </p:txBody>
      </p:sp>
    </p:spTree>
    <p:extLst>
      <p:ext uri="{BB962C8B-B14F-4D97-AF65-F5344CB8AC3E}">
        <p14:creationId xmlns:p14="http://schemas.microsoft.com/office/powerpoint/2010/main" val="14639162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BA26A7-5C8C-0A40-8172-92D72E952D61}"/>
              </a:ext>
            </a:extLst>
          </p:cNvPr>
          <p:cNvSpPr>
            <a:spLocks noGrp="1"/>
          </p:cNvSpPr>
          <p:nvPr>
            <p:ph type="title"/>
          </p:nvPr>
        </p:nvSpPr>
        <p:spPr/>
        <p:txBody>
          <a:bodyPr/>
          <a:lstStyle/>
          <a:p>
            <a:r>
              <a:rPr kumimoji="1" lang="en-US" altLang="zh-CN" dirty="0">
                <a:latin typeface="Futura Medium" panose="020B0602020204020303" pitchFamily="34" charset="-79"/>
                <a:cs typeface="Futura Medium" panose="020B0602020204020303" pitchFamily="34" charset="-79"/>
              </a:rPr>
              <a:t>AX+Y</a:t>
            </a:r>
            <a:r>
              <a:rPr kumimoji="1" lang="zh-CN" altLang="en-US" dirty="0">
                <a:latin typeface="Futura Medium" panose="020B0602020204020303" pitchFamily="34" charset="-79"/>
                <a:cs typeface="Futura Medium" panose="020B0602020204020303" pitchFamily="34" charset="-79"/>
              </a:rPr>
              <a:t> 硬件架构线程区别</a:t>
            </a:r>
          </a:p>
        </p:txBody>
      </p:sp>
      <p:graphicFrame>
        <p:nvGraphicFramePr>
          <p:cNvPr id="6" name="表格 5">
            <a:extLst>
              <a:ext uri="{FF2B5EF4-FFF2-40B4-BE49-F238E27FC236}">
                <a16:creationId xmlns:a16="http://schemas.microsoft.com/office/drawing/2014/main" id="{0B6FB278-3121-0449-9E6D-25E1C85F4F8C}"/>
              </a:ext>
            </a:extLst>
          </p:cNvPr>
          <p:cNvGraphicFramePr>
            <a:graphicFrameLocks noGrp="1"/>
          </p:cNvGraphicFramePr>
          <p:nvPr>
            <p:extLst>
              <p:ext uri="{D42A27DB-BD31-4B8C-83A1-F6EECF244321}">
                <p14:modId xmlns:p14="http://schemas.microsoft.com/office/powerpoint/2010/main" val="1283200557"/>
              </p:ext>
            </p:extLst>
          </p:nvPr>
        </p:nvGraphicFramePr>
        <p:xfrm>
          <a:off x="553765" y="1484784"/>
          <a:ext cx="10963473" cy="4477620"/>
        </p:xfrm>
        <a:graphic>
          <a:graphicData uri="http://schemas.openxmlformats.org/drawingml/2006/table">
            <a:tbl>
              <a:tblPr/>
              <a:tblGrid>
                <a:gridCol w="3290562">
                  <a:extLst>
                    <a:ext uri="{9D8B030D-6E8A-4147-A177-3AD203B41FA5}">
                      <a16:colId xmlns:a16="http://schemas.microsoft.com/office/drawing/2014/main" val="1189140174"/>
                    </a:ext>
                  </a:extLst>
                </a:gridCol>
                <a:gridCol w="2557637">
                  <a:extLst>
                    <a:ext uri="{9D8B030D-6E8A-4147-A177-3AD203B41FA5}">
                      <a16:colId xmlns:a16="http://schemas.microsoft.com/office/drawing/2014/main" val="1534638603"/>
                    </a:ext>
                  </a:extLst>
                </a:gridCol>
                <a:gridCol w="2557637">
                  <a:extLst>
                    <a:ext uri="{9D8B030D-6E8A-4147-A177-3AD203B41FA5}">
                      <a16:colId xmlns:a16="http://schemas.microsoft.com/office/drawing/2014/main" val="2417993837"/>
                    </a:ext>
                  </a:extLst>
                </a:gridCol>
                <a:gridCol w="2557637">
                  <a:extLst>
                    <a:ext uri="{9D8B030D-6E8A-4147-A177-3AD203B41FA5}">
                      <a16:colId xmlns:a16="http://schemas.microsoft.com/office/drawing/2014/main" val="590979823"/>
                    </a:ext>
                  </a:extLst>
                </a:gridCol>
              </a:tblGrid>
              <a:tr h="669249">
                <a:tc>
                  <a:txBody>
                    <a:bodyPr/>
                    <a:lstStyle/>
                    <a:p>
                      <a:pPr marL="0" marR="0" lvl="0" indent="0" algn="ctr" defTabSz="913707" rtl="0" eaLnBrk="1" fontAlgn="auto" latinLnBrk="0" hangingPunct="1">
                        <a:lnSpc>
                          <a:spcPct val="100000"/>
                        </a:lnSpc>
                        <a:spcBef>
                          <a:spcPts val="0"/>
                        </a:spcBef>
                        <a:spcAft>
                          <a:spcPts val="0"/>
                        </a:spcAft>
                        <a:buClrTx/>
                        <a:buSzTx/>
                        <a:buFontTx/>
                        <a:buNone/>
                        <a:tabLst/>
                        <a:defRPr/>
                      </a:pPr>
                      <a:endParaRPr lang="zh-CN" altLang="en-US" sz="1800" b="0" dirty="0">
                        <a:solidFill>
                          <a:srgbClr val="677489"/>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5F7FA"/>
                    </a:solidFill>
                  </a:tcPr>
                </a:tc>
                <a:tc>
                  <a:txBody>
                    <a:bodyPr/>
                    <a:lstStyle/>
                    <a:p>
                      <a:pPr algn="ctr" latinLnBrk="0"/>
                      <a:r>
                        <a:rPr lang="en-US" altLang="zh-CN" sz="1800" b="1" dirty="0">
                          <a:solidFill>
                            <a:srgbClr val="0070C0"/>
                          </a:solidFill>
                          <a:effectLst/>
                          <a:latin typeface="Gill Sans MT" panose="020B0502020104020203" pitchFamily="34" charset="0"/>
                          <a:ea typeface="Microsoft YaHei" panose="020B0503020204020204" pitchFamily="34" charset="-122"/>
                        </a:rPr>
                        <a:t>AMD</a:t>
                      </a:r>
                      <a:r>
                        <a:rPr lang="zh-CN" altLang="en-US" sz="1800" b="1" dirty="0">
                          <a:solidFill>
                            <a:srgbClr val="0070C0"/>
                          </a:solidFill>
                          <a:effectLst/>
                          <a:latin typeface="Gill Sans MT" panose="020B0502020104020203" pitchFamily="34" charset="0"/>
                          <a:ea typeface="Microsoft YaHei" panose="020B0503020204020204" pitchFamily="34" charset="-122"/>
                        </a:rPr>
                        <a:t> </a:t>
                      </a:r>
                      <a:r>
                        <a:rPr lang="en-US" altLang="zh-CN" sz="1800" b="1" dirty="0">
                          <a:solidFill>
                            <a:srgbClr val="0070C0"/>
                          </a:solidFill>
                          <a:effectLst/>
                          <a:latin typeface="Gill Sans MT" panose="020B0502020104020203" pitchFamily="34" charset="0"/>
                          <a:ea typeface="Microsoft YaHei" panose="020B0503020204020204" pitchFamily="34" charset="-122"/>
                        </a:rPr>
                        <a:t>Rome</a:t>
                      </a:r>
                      <a:r>
                        <a:rPr lang="zh-CN" altLang="en-US" sz="1800" b="1" dirty="0">
                          <a:solidFill>
                            <a:srgbClr val="0070C0"/>
                          </a:solidFill>
                          <a:effectLst/>
                          <a:latin typeface="Gill Sans MT" panose="020B0502020104020203" pitchFamily="34" charset="0"/>
                          <a:ea typeface="Microsoft YaHei" panose="020B0503020204020204" pitchFamily="34" charset="-122"/>
                        </a:rPr>
                        <a:t> </a:t>
                      </a:r>
                      <a:r>
                        <a:rPr lang="en-US" altLang="zh-CN" sz="1800" b="1" dirty="0">
                          <a:solidFill>
                            <a:srgbClr val="0070C0"/>
                          </a:solidFill>
                          <a:effectLst/>
                          <a:latin typeface="Gill Sans MT" panose="020B0502020104020203" pitchFamily="34" charset="0"/>
                          <a:ea typeface="Microsoft YaHei" panose="020B0503020204020204" pitchFamily="34" charset="-122"/>
                        </a:rPr>
                        <a:t>7742</a:t>
                      </a:r>
                      <a:endParaRPr lang="zh-CN" altLang="en-US" sz="1800" b="1" dirty="0">
                        <a:solidFill>
                          <a:srgbClr val="0070C0"/>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5F7FA"/>
                    </a:solidFill>
                  </a:tcPr>
                </a:tc>
                <a:tc>
                  <a:txBody>
                    <a:bodyPr/>
                    <a:lstStyle/>
                    <a:p>
                      <a:pPr algn="ctr" latinLnBrk="0"/>
                      <a:r>
                        <a:rPr lang="en-US" altLang="zh-CN" sz="1800" b="1" dirty="0">
                          <a:solidFill>
                            <a:srgbClr val="0070C0"/>
                          </a:solidFill>
                          <a:effectLst/>
                          <a:latin typeface="Gill Sans MT" panose="020B0502020104020203" pitchFamily="34" charset="0"/>
                          <a:ea typeface="Microsoft YaHei" panose="020B0503020204020204" pitchFamily="34" charset="-122"/>
                        </a:rPr>
                        <a:t>Intel</a:t>
                      </a:r>
                      <a:r>
                        <a:rPr lang="zh-CN" altLang="en-US" sz="1800" b="1" dirty="0">
                          <a:solidFill>
                            <a:srgbClr val="0070C0"/>
                          </a:solidFill>
                          <a:effectLst/>
                          <a:latin typeface="Gill Sans MT" panose="020B0502020104020203" pitchFamily="34" charset="0"/>
                          <a:ea typeface="Microsoft YaHei" panose="020B0503020204020204" pitchFamily="34" charset="-122"/>
                        </a:rPr>
                        <a:t> </a:t>
                      </a:r>
                      <a:r>
                        <a:rPr lang="en-US" altLang="zh-CN" sz="1800" b="1" dirty="0">
                          <a:solidFill>
                            <a:srgbClr val="0070C0"/>
                          </a:solidFill>
                          <a:effectLst/>
                          <a:latin typeface="Gill Sans MT" panose="020B0502020104020203" pitchFamily="34" charset="0"/>
                          <a:ea typeface="Microsoft YaHei" panose="020B0503020204020204" pitchFamily="34" charset="-122"/>
                        </a:rPr>
                        <a:t>Xeon</a:t>
                      </a:r>
                      <a:r>
                        <a:rPr lang="zh-CN" altLang="en-US" sz="1800" b="1" dirty="0">
                          <a:solidFill>
                            <a:srgbClr val="0070C0"/>
                          </a:solidFill>
                          <a:effectLst/>
                          <a:latin typeface="Gill Sans MT" panose="020B0502020104020203" pitchFamily="34" charset="0"/>
                          <a:ea typeface="Microsoft YaHei" panose="020B0503020204020204" pitchFamily="34" charset="-122"/>
                        </a:rPr>
                        <a:t> </a:t>
                      </a:r>
                      <a:r>
                        <a:rPr lang="en-US" altLang="zh-CN" sz="1800" b="1" dirty="0">
                          <a:solidFill>
                            <a:srgbClr val="0070C0"/>
                          </a:solidFill>
                          <a:effectLst/>
                          <a:latin typeface="Gill Sans MT" panose="020B0502020104020203" pitchFamily="34" charset="0"/>
                          <a:ea typeface="Microsoft YaHei" panose="020B0503020204020204" pitchFamily="34" charset="-122"/>
                        </a:rPr>
                        <a:t>8280</a:t>
                      </a:r>
                      <a:endParaRPr lang="zh-CN" altLang="en-US" sz="1800" b="1" dirty="0">
                        <a:solidFill>
                          <a:srgbClr val="0070C0"/>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5F7FA"/>
                    </a:solidFill>
                  </a:tcPr>
                </a:tc>
                <a:tc>
                  <a:txBody>
                    <a:bodyPr/>
                    <a:lstStyle/>
                    <a:p>
                      <a:pPr algn="ctr" latinLnBrk="0"/>
                      <a:r>
                        <a:rPr lang="en-US" altLang="zh-CN" sz="1800" b="1" dirty="0">
                          <a:solidFill>
                            <a:srgbClr val="92D050"/>
                          </a:solidFill>
                          <a:effectLst/>
                          <a:latin typeface="Gill Sans MT" panose="020B0502020104020203" pitchFamily="34" charset="0"/>
                          <a:ea typeface="Microsoft YaHei" panose="020B0503020204020204" pitchFamily="34" charset="-122"/>
                        </a:rPr>
                        <a:t>NVIDIA</a:t>
                      </a:r>
                      <a:r>
                        <a:rPr lang="zh-CN" altLang="en-US" sz="1800" b="1" dirty="0">
                          <a:solidFill>
                            <a:srgbClr val="92D050"/>
                          </a:solidFill>
                          <a:effectLst/>
                          <a:latin typeface="Gill Sans MT" panose="020B0502020104020203" pitchFamily="34" charset="0"/>
                          <a:ea typeface="Microsoft YaHei" panose="020B0503020204020204" pitchFamily="34" charset="-122"/>
                        </a:rPr>
                        <a:t> </a:t>
                      </a:r>
                      <a:r>
                        <a:rPr lang="en-US" altLang="zh-CN" sz="1800" b="1" dirty="0">
                          <a:solidFill>
                            <a:srgbClr val="92D050"/>
                          </a:solidFill>
                          <a:effectLst/>
                          <a:latin typeface="Gill Sans MT" panose="020B0502020104020203" pitchFamily="34" charset="0"/>
                          <a:ea typeface="Microsoft YaHei" panose="020B0503020204020204" pitchFamily="34" charset="-122"/>
                        </a:rPr>
                        <a:t>A100</a:t>
                      </a:r>
                      <a:endParaRPr lang="zh-CN" altLang="en-US" sz="1800" b="1" dirty="0">
                        <a:solidFill>
                          <a:srgbClr val="92D050"/>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5F7FA"/>
                    </a:solidFill>
                  </a:tcPr>
                </a:tc>
                <a:extLst>
                  <a:ext uri="{0D108BD9-81ED-4DB2-BD59-A6C34878D82A}">
                    <a16:rowId xmlns:a16="http://schemas.microsoft.com/office/drawing/2014/main" val="3319128491"/>
                  </a:ext>
                </a:extLst>
              </a:tr>
              <a:tr h="544053">
                <a:tc>
                  <a:txBody>
                    <a:bodyPr/>
                    <a:lstStyle/>
                    <a:p>
                      <a:pPr algn="l"/>
                      <a:r>
                        <a:rPr lang="en-US" altLang="zh-CN" sz="1600" b="0" dirty="0">
                          <a:solidFill>
                            <a:srgbClr val="374154"/>
                          </a:solidFill>
                          <a:effectLst/>
                          <a:latin typeface="Gill Sans MT" panose="020B0502020104020203" pitchFamily="34" charset="0"/>
                          <a:ea typeface="Microsoft YaHei" panose="020B0503020204020204" pitchFamily="34" charset="-122"/>
                        </a:rPr>
                        <a:t>Memory</a:t>
                      </a:r>
                      <a:r>
                        <a:rPr lang="zh-CN" altLang="en-US" sz="1600" b="0" dirty="0">
                          <a:solidFill>
                            <a:srgbClr val="374154"/>
                          </a:solidFill>
                          <a:effectLst/>
                          <a:latin typeface="Gill Sans MT" panose="020B0502020104020203" pitchFamily="34" charset="0"/>
                          <a:ea typeface="Microsoft YaHei" panose="020B0503020204020204" pitchFamily="34" charset="-122"/>
                        </a:rPr>
                        <a:t> </a:t>
                      </a:r>
                      <a:r>
                        <a:rPr lang="en-US" altLang="zh-CN" sz="1600" b="0" dirty="0">
                          <a:solidFill>
                            <a:srgbClr val="374154"/>
                          </a:solidFill>
                          <a:effectLst/>
                          <a:latin typeface="Gill Sans MT" panose="020B0502020104020203" pitchFamily="34" charset="0"/>
                          <a:ea typeface="Microsoft YaHei" panose="020B0503020204020204" pitchFamily="34" charset="-122"/>
                        </a:rPr>
                        <a:t>B/W(GB/sec)</a:t>
                      </a: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ctr"/>
                      <a:r>
                        <a:rPr lang="en-US" altLang="zh-CN" sz="1600" b="0" dirty="0">
                          <a:solidFill>
                            <a:srgbClr val="374154"/>
                          </a:solidFill>
                          <a:effectLst/>
                          <a:latin typeface="Gill Sans MT" panose="020B0502020104020203" pitchFamily="34" charset="0"/>
                          <a:ea typeface="Microsoft YaHei" panose="020B0503020204020204" pitchFamily="34" charset="-122"/>
                        </a:rPr>
                        <a:t>204</a:t>
                      </a:r>
                      <a:endParaRPr lang="en-US" sz="1600" b="0" dirty="0">
                        <a:solidFill>
                          <a:srgbClr val="374154"/>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ctr"/>
                      <a:r>
                        <a:rPr lang="en-US" altLang="zh-CN" sz="1600" b="0" dirty="0">
                          <a:solidFill>
                            <a:srgbClr val="374154"/>
                          </a:solidFill>
                          <a:effectLst/>
                          <a:latin typeface="Gill Sans MT" panose="020B0502020104020203" pitchFamily="34" charset="0"/>
                          <a:ea typeface="Microsoft YaHei" panose="020B0503020204020204" pitchFamily="34" charset="-122"/>
                        </a:rPr>
                        <a:t>143</a:t>
                      </a:r>
                      <a:endParaRPr lang="en-US" sz="1600" b="0" dirty="0">
                        <a:solidFill>
                          <a:srgbClr val="374154"/>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ctr"/>
                      <a:r>
                        <a:rPr lang="en-US" altLang="zh-CN" sz="1600" b="0" dirty="0">
                          <a:solidFill>
                            <a:srgbClr val="374154"/>
                          </a:solidFill>
                          <a:effectLst/>
                          <a:latin typeface="Gill Sans MT" panose="020B0502020104020203" pitchFamily="34" charset="0"/>
                          <a:ea typeface="Microsoft YaHei" panose="020B0503020204020204" pitchFamily="34" charset="-122"/>
                        </a:rPr>
                        <a:t>1555</a:t>
                      </a:r>
                      <a:endParaRPr lang="zh-CN" altLang="en-US" sz="1600" b="0" dirty="0">
                        <a:solidFill>
                          <a:srgbClr val="374154"/>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extLst>
                  <a:ext uri="{0D108BD9-81ED-4DB2-BD59-A6C34878D82A}">
                    <a16:rowId xmlns:a16="http://schemas.microsoft.com/office/drawing/2014/main" val="1060556718"/>
                  </a:ext>
                </a:extLst>
              </a:tr>
              <a:tr h="544053">
                <a:tc>
                  <a:txBody>
                    <a:bodyPr/>
                    <a:lstStyle/>
                    <a:p>
                      <a:pPr algn="l"/>
                      <a:r>
                        <a:rPr lang="en-US" altLang="zh-CN" sz="1600" b="0" dirty="0">
                          <a:solidFill>
                            <a:srgbClr val="374154"/>
                          </a:solidFill>
                          <a:effectLst/>
                          <a:latin typeface="Gill Sans MT" panose="020B0502020104020203" pitchFamily="34" charset="0"/>
                          <a:ea typeface="Microsoft YaHei" panose="020B0503020204020204" pitchFamily="34" charset="-122"/>
                        </a:rPr>
                        <a:t>DRAM</a:t>
                      </a:r>
                      <a:r>
                        <a:rPr lang="zh-CN" altLang="en-US" sz="1600" b="0" dirty="0">
                          <a:solidFill>
                            <a:srgbClr val="374154"/>
                          </a:solidFill>
                          <a:effectLst/>
                          <a:latin typeface="Gill Sans MT" panose="020B0502020104020203" pitchFamily="34" charset="0"/>
                          <a:ea typeface="Microsoft YaHei" panose="020B0503020204020204" pitchFamily="34" charset="-122"/>
                        </a:rPr>
                        <a:t> </a:t>
                      </a:r>
                      <a:r>
                        <a:rPr lang="en-US" altLang="zh-CN" sz="1600" b="0" dirty="0">
                          <a:solidFill>
                            <a:srgbClr val="374154"/>
                          </a:solidFill>
                          <a:effectLst/>
                          <a:latin typeface="Gill Sans MT" panose="020B0502020104020203" pitchFamily="34" charset="0"/>
                          <a:ea typeface="Microsoft YaHei" panose="020B0503020204020204" pitchFamily="34" charset="-122"/>
                        </a:rPr>
                        <a:t>Latency(ns)</a:t>
                      </a: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ctr"/>
                      <a:r>
                        <a:rPr lang="en-US" altLang="zh-CN" sz="1600" b="0" dirty="0">
                          <a:solidFill>
                            <a:srgbClr val="374154"/>
                          </a:solidFill>
                          <a:effectLst/>
                          <a:latin typeface="Gill Sans MT" panose="020B0502020104020203" pitchFamily="34" charset="0"/>
                          <a:ea typeface="Microsoft YaHei" panose="020B0503020204020204" pitchFamily="34" charset="-122"/>
                        </a:rPr>
                        <a:t>122</a:t>
                      </a:r>
                      <a:endParaRPr lang="en-US" sz="1600" b="0" dirty="0">
                        <a:solidFill>
                          <a:srgbClr val="374154"/>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ctr"/>
                      <a:r>
                        <a:rPr lang="en-US" altLang="zh-CN" sz="1600" b="0" dirty="0">
                          <a:solidFill>
                            <a:srgbClr val="374154"/>
                          </a:solidFill>
                          <a:effectLst/>
                          <a:latin typeface="Gill Sans MT" panose="020B0502020104020203" pitchFamily="34" charset="0"/>
                          <a:ea typeface="Microsoft YaHei" panose="020B0503020204020204" pitchFamily="34" charset="-122"/>
                        </a:rPr>
                        <a:t>89</a:t>
                      </a:r>
                      <a:endParaRPr lang="en-US" sz="1600" b="0" dirty="0">
                        <a:solidFill>
                          <a:srgbClr val="374154"/>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ctr"/>
                      <a:r>
                        <a:rPr lang="en-US" altLang="zh-CN" sz="1600" b="0" dirty="0">
                          <a:solidFill>
                            <a:srgbClr val="374154"/>
                          </a:solidFill>
                          <a:effectLst/>
                          <a:latin typeface="Gill Sans MT" panose="020B0502020104020203" pitchFamily="34" charset="0"/>
                          <a:ea typeface="Microsoft YaHei" panose="020B0503020204020204" pitchFamily="34" charset="-122"/>
                        </a:rPr>
                        <a:t>404</a:t>
                      </a:r>
                      <a:endParaRPr lang="zh-CN" altLang="en-US" sz="1600" b="0" dirty="0">
                        <a:solidFill>
                          <a:srgbClr val="374154"/>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extLst>
                  <a:ext uri="{0D108BD9-81ED-4DB2-BD59-A6C34878D82A}">
                    <a16:rowId xmlns:a16="http://schemas.microsoft.com/office/drawing/2014/main" val="737965577"/>
                  </a:ext>
                </a:extLst>
              </a:tr>
              <a:tr h="544053">
                <a:tc>
                  <a:txBody>
                    <a:bodyPr/>
                    <a:lstStyle/>
                    <a:p>
                      <a:pPr algn="l"/>
                      <a:r>
                        <a:rPr lang="en-US" altLang="zh-CN" sz="1600" b="0" dirty="0">
                          <a:solidFill>
                            <a:srgbClr val="374154"/>
                          </a:solidFill>
                          <a:effectLst/>
                          <a:latin typeface="Gill Sans MT" panose="020B0502020104020203" pitchFamily="34" charset="0"/>
                          <a:ea typeface="Microsoft YaHei" panose="020B0503020204020204" pitchFamily="34" charset="-122"/>
                        </a:rPr>
                        <a:t>Peak</a:t>
                      </a:r>
                      <a:r>
                        <a:rPr lang="zh-CN" altLang="en-US" sz="1600" b="0" dirty="0">
                          <a:solidFill>
                            <a:srgbClr val="374154"/>
                          </a:solidFill>
                          <a:effectLst/>
                          <a:latin typeface="Gill Sans MT" panose="020B0502020104020203" pitchFamily="34" charset="0"/>
                          <a:ea typeface="Microsoft YaHei" panose="020B0503020204020204" pitchFamily="34" charset="-122"/>
                        </a:rPr>
                        <a:t> </a:t>
                      </a:r>
                      <a:r>
                        <a:rPr lang="en-US" altLang="zh-CN" sz="1600" b="0" dirty="0">
                          <a:solidFill>
                            <a:srgbClr val="374154"/>
                          </a:solidFill>
                          <a:effectLst/>
                          <a:latin typeface="Gill Sans MT" panose="020B0502020104020203" pitchFamily="34" charset="0"/>
                          <a:ea typeface="Microsoft YaHei" panose="020B0503020204020204" pitchFamily="34" charset="-122"/>
                        </a:rPr>
                        <a:t>bytes</a:t>
                      </a:r>
                      <a:r>
                        <a:rPr lang="zh-CN" altLang="en-US" sz="1600" b="0" dirty="0">
                          <a:solidFill>
                            <a:srgbClr val="374154"/>
                          </a:solidFill>
                          <a:effectLst/>
                          <a:latin typeface="Gill Sans MT" panose="020B0502020104020203" pitchFamily="34" charset="0"/>
                          <a:ea typeface="Microsoft YaHei" panose="020B0503020204020204" pitchFamily="34" charset="-122"/>
                        </a:rPr>
                        <a:t> </a:t>
                      </a:r>
                      <a:r>
                        <a:rPr lang="en-US" altLang="zh-CN" sz="1600" b="0" dirty="0">
                          <a:solidFill>
                            <a:srgbClr val="374154"/>
                          </a:solidFill>
                          <a:effectLst/>
                          <a:latin typeface="Gill Sans MT" panose="020B0502020104020203" pitchFamily="34" charset="0"/>
                          <a:ea typeface="Microsoft YaHei" panose="020B0503020204020204" pitchFamily="34" charset="-122"/>
                        </a:rPr>
                        <a:t>per</a:t>
                      </a:r>
                      <a:r>
                        <a:rPr lang="zh-CN" altLang="en-US" sz="1600" b="0" dirty="0">
                          <a:solidFill>
                            <a:srgbClr val="374154"/>
                          </a:solidFill>
                          <a:effectLst/>
                          <a:latin typeface="Gill Sans MT" panose="020B0502020104020203" pitchFamily="34" charset="0"/>
                          <a:ea typeface="Microsoft YaHei" panose="020B0503020204020204" pitchFamily="34" charset="-122"/>
                        </a:rPr>
                        <a:t> </a:t>
                      </a:r>
                      <a:r>
                        <a:rPr lang="en-US" altLang="zh-CN" sz="1600" b="0" dirty="0">
                          <a:solidFill>
                            <a:srgbClr val="374154"/>
                          </a:solidFill>
                          <a:effectLst/>
                          <a:latin typeface="Gill Sans MT" panose="020B0502020104020203" pitchFamily="34" charset="0"/>
                          <a:ea typeface="Microsoft YaHei" panose="020B0503020204020204" pitchFamily="34" charset="-122"/>
                        </a:rPr>
                        <a:t>latency</a:t>
                      </a: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ctr"/>
                      <a:r>
                        <a:rPr lang="en-US" altLang="zh-CN" sz="1600" b="0" dirty="0">
                          <a:solidFill>
                            <a:srgbClr val="374154"/>
                          </a:solidFill>
                          <a:effectLst/>
                          <a:latin typeface="Gill Sans MT" panose="020B0502020104020203" pitchFamily="34" charset="0"/>
                          <a:ea typeface="Microsoft YaHei" panose="020B0503020204020204" pitchFamily="34" charset="-122"/>
                        </a:rPr>
                        <a:t>24,888</a:t>
                      </a:r>
                      <a:endParaRPr lang="zh-CN" altLang="en-US" sz="1600" b="0" dirty="0">
                        <a:solidFill>
                          <a:srgbClr val="374154"/>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ctr"/>
                      <a:r>
                        <a:rPr lang="en-US" altLang="zh-CN" sz="1600" b="0" dirty="0">
                          <a:solidFill>
                            <a:srgbClr val="374154"/>
                          </a:solidFill>
                          <a:effectLst/>
                          <a:latin typeface="Gill Sans MT" panose="020B0502020104020203" pitchFamily="34" charset="0"/>
                          <a:ea typeface="Microsoft YaHei" panose="020B0503020204020204" pitchFamily="34" charset="-122"/>
                        </a:rPr>
                        <a:t>12,727</a:t>
                      </a:r>
                      <a:endParaRPr lang="zh-CN" altLang="en-US" sz="1600" b="0" dirty="0">
                        <a:solidFill>
                          <a:srgbClr val="374154"/>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ctr"/>
                      <a:r>
                        <a:rPr lang="en-US" altLang="zh-CN" sz="1600" b="0" dirty="0">
                          <a:solidFill>
                            <a:srgbClr val="374154"/>
                          </a:solidFill>
                          <a:effectLst/>
                          <a:latin typeface="Gill Sans MT" panose="020B0502020104020203" pitchFamily="34" charset="0"/>
                          <a:ea typeface="Microsoft YaHei" panose="020B0503020204020204" pitchFamily="34" charset="-122"/>
                        </a:rPr>
                        <a:t>628,220</a:t>
                      </a:r>
                      <a:endParaRPr lang="zh-CN" altLang="en-US" sz="1600" b="0" dirty="0">
                        <a:solidFill>
                          <a:srgbClr val="374154"/>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extLst>
                  <a:ext uri="{0D108BD9-81ED-4DB2-BD59-A6C34878D82A}">
                    <a16:rowId xmlns:a16="http://schemas.microsoft.com/office/drawing/2014/main" val="1799406410"/>
                  </a:ext>
                </a:extLst>
              </a:tr>
              <a:tr h="544053">
                <a:tc>
                  <a:txBody>
                    <a:bodyPr/>
                    <a:lstStyle/>
                    <a:p>
                      <a:pPr algn="l"/>
                      <a:r>
                        <a:rPr lang="en-US" altLang="zh-CN" sz="1600" b="0" dirty="0">
                          <a:solidFill>
                            <a:srgbClr val="374154"/>
                          </a:solidFill>
                          <a:effectLst/>
                          <a:latin typeface="Gill Sans MT" panose="020B0502020104020203" pitchFamily="34" charset="0"/>
                          <a:ea typeface="Microsoft YaHei" panose="020B0503020204020204" pitchFamily="34" charset="-122"/>
                        </a:rPr>
                        <a:t>Memory</a:t>
                      </a:r>
                      <a:r>
                        <a:rPr lang="zh-CN" altLang="en-US" sz="1600" b="0" dirty="0">
                          <a:solidFill>
                            <a:srgbClr val="374154"/>
                          </a:solidFill>
                          <a:effectLst/>
                          <a:latin typeface="Gill Sans MT" panose="020B0502020104020203" pitchFamily="34" charset="0"/>
                          <a:ea typeface="Microsoft YaHei" panose="020B0503020204020204" pitchFamily="34" charset="-122"/>
                        </a:rPr>
                        <a:t> </a:t>
                      </a:r>
                      <a:r>
                        <a:rPr lang="en-US" altLang="zh-CN" sz="1600" b="0" dirty="0">
                          <a:solidFill>
                            <a:srgbClr val="374154"/>
                          </a:solidFill>
                          <a:effectLst/>
                          <a:latin typeface="Gill Sans MT" panose="020B0502020104020203" pitchFamily="34" charset="0"/>
                          <a:ea typeface="Microsoft YaHei" panose="020B0503020204020204" pitchFamily="34" charset="-122"/>
                        </a:rPr>
                        <a:t>Efficiency</a:t>
                      </a: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ctr"/>
                      <a:r>
                        <a:rPr lang="en-US" altLang="zh-CN" sz="1600" b="0" dirty="0">
                          <a:solidFill>
                            <a:srgbClr val="374154"/>
                          </a:solidFill>
                          <a:effectLst/>
                          <a:latin typeface="Gill Sans MT" panose="020B0502020104020203" pitchFamily="34" charset="0"/>
                          <a:ea typeface="Microsoft YaHei" panose="020B0503020204020204" pitchFamily="34" charset="-122"/>
                        </a:rPr>
                        <a:t>0.064%</a:t>
                      </a:r>
                      <a:endParaRPr lang="en-US" sz="1600" b="0" dirty="0">
                        <a:solidFill>
                          <a:srgbClr val="374154"/>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ctr"/>
                      <a:r>
                        <a:rPr lang="en-US" altLang="zh-CN" sz="1600" b="0" dirty="0">
                          <a:solidFill>
                            <a:srgbClr val="374154"/>
                          </a:solidFill>
                          <a:effectLst/>
                          <a:latin typeface="Gill Sans MT" panose="020B0502020104020203" pitchFamily="34" charset="0"/>
                          <a:ea typeface="Microsoft YaHei" panose="020B0503020204020204" pitchFamily="34" charset="-122"/>
                        </a:rPr>
                        <a:t>0.13%</a:t>
                      </a:r>
                      <a:endParaRPr lang="en-US" sz="1600" b="0" dirty="0">
                        <a:solidFill>
                          <a:srgbClr val="374154"/>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ctr"/>
                      <a:r>
                        <a:rPr lang="en-US" altLang="zh-CN" sz="1600" b="0" dirty="0">
                          <a:solidFill>
                            <a:srgbClr val="374154"/>
                          </a:solidFill>
                          <a:effectLst/>
                          <a:latin typeface="Gill Sans MT" panose="020B0502020104020203" pitchFamily="34" charset="0"/>
                          <a:ea typeface="Microsoft YaHei" panose="020B0503020204020204" pitchFamily="34" charset="-122"/>
                        </a:rPr>
                        <a:t>0.0025%</a:t>
                      </a:r>
                      <a:endParaRPr lang="zh-CN" altLang="en-US" sz="1600" b="0" dirty="0">
                        <a:solidFill>
                          <a:srgbClr val="374154"/>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extLst>
                  <a:ext uri="{0D108BD9-81ED-4DB2-BD59-A6C34878D82A}">
                    <a16:rowId xmlns:a16="http://schemas.microsoft.com/office/drawing/2014/main" val="3552933771"/>
                  </a:ext>
                </a:extLst>
              </a:tr>
              <a:tr h="544053">
                <a:tc>
                  <a:txBody>
                    <a:bodyPr/>
                    <a:lstStyle/>
                    <a:p>
                      <a:pPr algn="l"/>
                      <a:r>
                        <a:rPr lang="en-US" altLang="zh-CN" sz="1600" b="0" dirty="0">
                          <a:solidFill>
                            <a:srgbClr val="374154"/>
                          </a:solidFill>
                          <a:effectLst/>
                          <a:latin typeface="Gill Sans MT" panose="020B0502020104020203" pitchFamily="34" charset="0"/>
                          <a:ea typeface="Microsoft YaHei" panose="020B0503020204020204" pitchFamily="34" charset="-122"/>
                        </a:rPr>
                        <a:t>Threads</a:t>
                      </a:r>
                      <a:r>
                        <a:rPr lang="zh-CN" altLang="en-US" sz="1600" b="0" dirty="0">
                          <a:solidFill>
                            <a:srgbClr val="374154"/>
                          </a:solidFill>
                          <a:effectLst/>
                          <a:latin typeface="Gill Sans MT" panose="020B0502020104020203" pitchFamily="34" charset="0"/>
                          <a:ea typeface="Microsoft YaHei" panose="020B0503020204020204" pitchFamily="34" charset="-122"/>
                        </a:rPr>
                        <a:t> </a:t>
                      </a:r>
                      <a:r>
                        <a:rPr lang="en-US" altLang="zh-CN" sz="1600" b="0" dirty="0">
                          <a:solidFill>
                            <a:srgbClr val="374154"/>
                          </a:solidFill>
                          <a:effectLst/>
                          <a:latin typeface="Gill Sans MT" panose="020B0502020104020203" pitchFamily="34" charset="0"/>
                          <a:ea typeface="Microsoft YaHei" panose="020B0503020204020204" pitchFamily="34" charset="-122"/>
                        </a:rPr>
                        <a:t>required</a:t>
                      </a: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ctr"/>
                      <a:r>
                        <a:rPr lang="en-US" altLang="zh-CN" sz="1600" b="0" dirty="0">
                          <a:solidFill>
                            <a:srgbClr val="374154"/>
                          </a:solidFill>
                          <a:effectLst/>
                          <a:latin typeface="Gill Sans MT" panose="020B0502020104020203" pitchFamily="34" charset="0"/>
                          <a:ea typeface="Microsoft YaHei" panose="020B0503020204020204" pitchFamily="34" charset="-122"/>
                        </a:rPr>
                        <a:t>1,556</a:t>
                      </a:r>
                      <a:endParaRPr lang="en-US" sz="1600" b="0" dirty="0">
                        <a:solidFill>
                          <a:srgbClr val="374154"/>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ctr"/>
                      <a:r>
                        <a:rPr lang="en-US" altLang="zh-CN" sz="1600" b="0" dirty="0">
                          <a:solidFill>
                            <a:srgbClr val="374154"/>
                          </a:solidFill>
                          <a:effectLst/>
                          <a:latin typeface="Gill Sans MT" panose="020B0502020104020203" pitchFamily="34" charset="0"/>
                          <a:ea typeface="Microsoft YaHei" panose="020B0503020204020204" pitchFamily="34" charset="-122"/>
                        </a:rPr>
                        <a:t>729</a:t>
                      </a:r>
                      <a:endParaRPr lang="en-US" sz="1600" b="0" dirty="0">
                        <a:solidFill>
                          <a:srgbClr val="374154"/>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ctr"/>
                      <a:r>
                        <a:rPr lang="en-US" altLang="zh-CN" sz="1600" b="0" dirty="0">
                          <a:solidFill>
                            <a:srgbClr val="374154"/>
                          </a:solidFill>
                          <a:effectLst/>
                          <a:latin typeface="Gill Sans MT" panose="020B0502020104020203" pitchFamily="34" charset="0"/>
                          <a:ea typeface="Microsoft YaHei" panose="020B0503020204020204" pitchFamily="34" charset="-122"/>
                        </a:rPr>
                        <a:t>39,264</a:t>
                      </a:r>
                      <a:endParaRPr lang="zh-CN" altLang="en-US" sz="1600" b="0" dirty="0">
                        <a:solidFill>
                          <a:srgbClr val="374154"/>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extLst>
                  <a:ext uri="{0D108BD9-81ED-4DB2-BD59-A6C34878D82A}">
                    <a16:rowId xmlns:a16="http://schemas.microsoft.com/office/drawing/2014/main" val="4133694979"/>
                  </a:ext>
                </a:extLst>
              </a:tr>
              <a:tr h="544053">
                <a:tc>
                  <a:txBody>
                    <a:bodyPr/>
                    <a:lstStyle/>
                    <a:p>
                      <a:pPr algn="l"/>
                      <a:r>
                        <a:rPr lang="en-US" altLang="zh-CN" sz="1600" b="0" dirty="0">
                          <a:solidFill>
                            <a:srgbClr val="374154"/>
                          </a:solidFill>
                          <a:effectLst/>
                          <a:latin typeface="Gill Sans MT" panose="020B0502020104020203" pitchFamily="34" charset="0"/>
                          <a:ea typeface="Microsoft YaHei" panose="020B0503020204020204" pitchFamily="34" charset="-122"/>
                        </a:rPr>
                        <a:t>Threads</a:t>
                      </a:r>
                      <a:r>
                        <a:rPr lang="zh-CN" altLang="en-US" sz="1600" b="0" dirty="0">
                          <a:solidFill>
                            <a:srgbClr val="374154"/>
                          </a:solidFill>
                          <a:effectLst/>
                          <a:latin typeface="Gill Sans MT" panose="020B0502020104020203" pitchFamily="34" charset="0"/>
                          <a:ea typeface="Microsoft YaHei" panose="020B0503020204020204" pitchFamily="34" charset="-122"/>
                        </a:rPr>
                        <a:t> </a:t>
                      </a:r>
                      <a:r>
                        <a:rPr lang="en-US" altLang="zh-CN" sz="1600" b="0" dirty="0">
                          <a:solidFill>
                            <a:srgbClr val="374154"/>
                          </a:solidFill>
                          <a:effectLst/>
                          <a:latin typeface="Gill Sans MT" panose="020B0502020104020203" pitchFamily="34" charset="0"/>
                          <a:ea typeface="Microsoft YaHei" panose="020B0503020204020204" pitchFamily="34" charset="-122"/>
                        </a:rPr>
                        <a:t>available</a:t>
                      </a: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ctr"/>
                      <a:r>
                        <a:rPr lang="en-US" altLang="zh-CN" sz="1600" b="0" dirty="0">
                          <a:solidFill>
                            <a:srgbClr val="374154"/>
                          </a:solidFill>
                          <a:effectLst/>
                          <a:latin typeface="Gill Sans MT" panose="020B0502020104020203" pitchFamily="34" charset="0"/>
                          <a:ea typeface="Microsoft YaHei" panose="020B0503020204020204" pitchFamily="34" charset="-122"/>
                        </a:rPr>
                        <a:t>2048</a:t>
                      </a:r>
                      <a:endParaRPr lang="en-US" sz="1600" b="0" dirty="0">
                        <a:solidFill>
                          <a:srgbClr val="374154"/>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ctr"/>
                      <a:r>
                        <a:rPr lang="en-US" altLang="zh-CN" sz="1600" b="0" dirty="0">
                          <a:solidFill>
                            <a:srgbClr val="374154"/>
                          </a:solidFill>
                          <a:effectLst/>
                          <a:latin typeface="Gill Sans MT" panose="020B0502020104020203" pitchFamily="34" charset="0"/>
                          <a:ea typeface="Microsoft YaHei" panose="020B0503020204020204" pitchFamily="34" charset="-122"/>
                        </a:rPr>
                        <a:t>896</a:t>
                      </a:r>
                      <a:endParaRPr lang="en-US" sz="1600" b="0" dirty="0">
                        <a:solidFill>
                          <a:srgbClr val="374154"/>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ctr"/>
                      <a:r>
                        <a:rPr lang="en-US" altLang="zh-CN" sz="1600" b="0" dirty="0">
                          <a:solidFill>
                            <a:srgbClr val="374154"/>
                          </a:solidFill>
                          <a:effectLst/>
                          <a:latin typeface="Gill Sans MT" panose="020B0502020104020203" pitchFamily="34" charset="0"/>
                          <a:ea typeface="Microsoft YaHei" panose="020B0503020204020204" pitchFamily="34" charset="-122"/>
                        </a:rPr>
                        <a:t>221,184</a:t>
                      </a:r>
                      <a:endParaRPr lang="zh-CN" altLang="en-US" sz="1600" b="0" dirty="0">
                        <a:solidFill>
                          <a:srgbClr val="374154"/>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extLst>
                  <a:ext uri="{0D108BD9-81ED-4DB2-BD59-A6C34878D82A}">
                    <a16:rowId xmlns:a16="http://schemas.microsoft.com/office/drawing/2014/main" val="925556953"/>
                  </a:ext>
                </a:extLst>
              </a:tr>
              <a:tr h="544053">
                <a:tc>
                  <a:txBody>
                    <a:bodyPr/>
                    <a:lstStyle/>
                    <a:p>
                      <a:pPr algn="l"/>
                      <a:r>
                        <a:rPr lang="en-US" altLang="zh-CN" sz="1600" b="0" dirty="0">
                          <a:solidFill>
                            <a:srgbClr val="374154"/>
                          </a:solidFill>
                          <a:effectLst/>
                          <a:latin typeface="Gill Sans MT" panose="020B0502020104020203" pitchFamily="34" charset="0"/>
                          <a:ea typeface="Microsoft YaHei" panose="020B0503020204020204" pitchFamily="34" charset="-122"/>
                        </a:rPr>
                        <a:t>Thread</a:t>
                      </a:r>
                      <a:r>
                        <a:rPr lang="zh-CN" altLang="en-US" sz="1600" b="0" dirty="0">
                          <a:solidFill>
                            <a:srgbClr val="374154"/>
                          </a:solidFill>
                          <a:effectLst/>
                          <a:latin typeface="Gill Sans MT" panose="020B0502020104020203" pitchFamily="34" charset="0"/>
                          <a:ea typeface="Microsoft YaHei" panose="020B0503020204020204" pitchFamily="34" charset="-122"/>
                        </a:rPr>
                        <a:t> </a:t>
                      </a:r>
                      <a:r>
                        <a:rPr lang="en-US" altLang="zh-CN" sz="1600" b="0" dirty="0">
                          <a:solidFill>
                            <a:srgbClr val="374154"/>
                          </a:solidFill>
                          <a:effectLst/>
                          <a:latin typeface="Gill Sans MT" panose="020B0502020104020203" pitchFamily="34" charset="0"/>
                          <a:ea typeface="Microsoft YaHei" panose="020B0503020204020204" pitchFamily="34" charset="-122"/>
                        </a:rPr>
                        <a:t>Ration</a:t>
                      </a: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ctr"/>
                      <a:r>
                        <a:rPr lang="en-US" altLang="zh-CN" sz="1600" b="0" dirty="0">
                          <a:solidFill>
                            <a:srgbClr val="374154"/>
                          </a:solidFill>
                          <a:effectLst/>
                          <a:latin typeface="Gill Sans MT" panose="020B0502020104020203" pitchFamily="34" charset="0"/>
                          <a:ea typeface="Microsoft YaHei" panose="020B0503020204020204" pitchFamily="34" charset="-122"/>
                        </a:rPr>
                        <a:t>1.3X</a:t>
                      </a:r>
                      <a:endParaRPr lang="en-US" sz="1600" b="0" dirty="0">
                        <a:solidFill>
                          <a:srgbClr val="374154"/>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ctr"/>
                      <a:r>
                        <a:rPr lang="en-US" altLang="zh-CN" sz="1600" b="0" dirty="0">
                          <a:solidFill>
                            <a:srgbClr val="374154"/>
                          </a:solidFill>
                          <a:effectLst/>
                          <a:latin typeface="Gill Sans MT" panose="020B0502020104020203" pitchFamily="34" charset="0"/>
                          <a:ea typeface="Microsoft YaHei" panose="020B0503020204020204" pitchFamily="34" charset="-122"/>
                        </a:rPr>
                        <a:t>1.2X</a:t>
                      </a:r>
                      <a:endParaRPr lang="en-US" sz="1600" b="0" dirty="0">
                        <a:solidFill>
                          <a:srgbClr val="374154"/>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ctr"/>
                      <a:r>
                        <a:rPr lang="en-US" altLang="zh-CN" sz="1600" b="0" dirty="0">
                          <a:solidFill>
                            <a:srgbClr val="374154"/>
                          </a:solidFill>
                          <a:effectLst/>
                          <a:latin typeface="Gill Sans MT" panose="020B0502020104020203" pitchFamily="34" charset="0"/>
                          <a:ea typeface="Microsoft YaHei" panose="020B0503020204020204" pitchFamily="34" charset="-122"/>
                        </a:rPr>
                        <a:t>5.6X</a:t>
                      </a:r>
                      <a:endParaRPr lang="zh-CN" altLang="en-US" sz="1600" b="0" dirty="0">
                        <a:solidFill>
                          <a:srgbClr val="374154"/>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extLst>
                  <a:ext uri="{0D108BD9-81ED-4DB2-BD59-A6C34878D82A}">
                    <a16:rowId xmlns:a16="http://schemas.microsoft.com/office/drawing/2014/main" val="959415247"/>
                  </a:ext>
                </a:extLst>
              </a:tr>
            </a:tbl>
          </a:graphicData>
        </a:graphic>
      </p:graphicFrame>
    </p:spTree>
    <p:extLst>
      <p:ext uri="{BB962C8B-B14F-4D97-AF65-F5344CB8AC3E}">
        <p14:creationId xmlns:p14="http://schemas.microsoft.com/office/powerpoint/2010/main" val="9781309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299E8B-1A8C-2C41-909D-FDC88269C107}"/>
              </a:ext>
            </a:extLst>
          </p:cNvPr>
          <p:cNvSpPr>
            <a:spLocks noGrp="1"/>
          </p:cNvSpPr>
          <p:nvPr>
            <p:ph type="title"/>
          </p:nvPr>
        </p:nvSpPr>
        <p:spPr/>
        <p:txBody>
          <a:bodyPr/>
          <a:lstStyle/>
          <a:p>
            <a:r>
              <a:rPr kumimoji="1" lang="zh-CN" altLang="en-US" dirty="0"/>
              <a:t>架构线程工作原理</a:t>
            </a:r>
          </a:p>
        </p:txBody>
      </p:sp>
      <p:graphicFrame>
        <p:nvGraphicFramePr>
          <p:cNvPr id="7" name="表格 6">
            <a:extLst>
              <a:ext uri="{FF2B5EF4-FFF2-40B4-BE49-F238E27FC236}">
                <a16:creationId xmlns:a16="http://schemas.microsoft.com/office/drawing/2014/main" id="{D3D38971-116D-544B-8B2F-1579F5CCD52D}"/>
              </a:ext>
            </a:extLst>
          </p:cNvPr>
          <p:cNvGraphicFramePr>
            <a:graphicFrameLocks noGrp="1"/>
          </p:cNvGraphicFramePr>
          <p:nvPr>
            <p:extLst>
              <p:ext uri="{D42A27DB-BD31-4B8C-83A1-F6EECF244321}">
                <p14:modId xmlns:p14="http://schemas.microsoft.com/office/powerpoint/2010/main" val="2943798183"/>
              </p:ext>
            </p:extLst>
          </p:nvPr>
        </p:nvGraphicFramePr>
        <p:xfrm>
          <a:off x="696713" y="4632101"/>
          <a:ext cx="10514237" cy="1461196"/>
        </p:xfrm>
        <a:graphic>
          <a:graphicData uri="http://schemas.openxmlformats.org/drawingml/2006/table">
            <a:tbl>
              <a:tblPr/>
              <a:tblGrid>
                <a:gridCol w="3155729">
                  <a:extLst>
                    <a:ext uri="{9D8B030D-6E8A-4147-A177-3AD203B41FA5}">
                      <a16:colId xmlns:a16="http://schemas.microsoft.com/office/drawing/2014/main" val="1189140174"/>
                    </a:ext>
                  </a:extLst>
                </a:gridCol>
                <a:gridCol w="2452836">
                  <a:extLst>
                    <a:ext uri="{9D8B030D-6E8A-4147-A177-3AD203B41FA5}">
                      <a16:colId xmlns:a16="http://schemas.microsoft.com/office/drawing/2014/main" val="1534638603"/>
                    </a:ext>
                  </a:extLst>
                </a:gridCol>
                <a:gridCol w="2452836">
                  <a:extLst>
                    <a:ext uri="{9D8B030D-6E8A-4147-A177-3AD203B41FA5}">
                      <a16:colId xmlns:a16="http://schemas.microsoft.com/office/drawing/2014/main" val="2417993837"/>
                    </a:ext>
                  </a:extLst>
                </a:gridCol>
                <a:gridCol w="2452836">
                  <a:extLst>
                    <a:ext uri="{9D8B030D-6E8A-4147-A177-3AD203B41FA5}">
                      <a16:colId xmlns:a16="http://schemas.microsoft.com/office/drawing/2014/main" val="1077221585"/>
                    </a:ext>
                  </a:extLst>
                </a:gridCol>
              </a:tblGrid>
              <a:tr h="424915">
                <a:tc>
                  <a:txBody>
                    <a:bodyPr/>
                    <a:lstStyle/>
                    <a:p>
                      <a:pPr marL="0" marR="0" lvl="0" indent="0" algn="ctr" defTabSz="913707" rtl="0" eaLnBrk="1" fontAlgn="auto" latinLnBrk="0" hangingPunct="1">
                        <a:lnSpc>
                          <a:spcPct val="100000"/>
                        </a:lnSpc>
                        <a:spcBef>
                          <a:spcPts val="0"/>
                        </a:spcBef>
                        <a:spcAft>
                          <a:spcPts val="0"/>
                        </a:spcAft>
                        <a:buClrTx/>
                        <a:buSzTx/>
                        <a:buFontTx/>
                        <a:buNone/>
                        <a:tabLst/>
                        <a:defRPr/>
                      </a:pPr>
                      <a:endParaRPr lang="zh-CN" altLang="en-US" sz="1600" b="0" dirty="0">
                        <a:solidFill>
                          <a:srgbClr val="677489"/>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5F7FA"/>
                    </a:solidFill>
                  </a:tcPr>
                </a:tc>
                <a:tc>
                  <a:txBody>
                    <a:bodyPr/>
                    <a:lstStyle/>
                    <a:p>
                      <a:pPr algn="ctr" latinLnBrk="0"/>
                      <a:r>
                        <a:rPr lang="en-US" altLang="zh-CN" sz="1600" b="0" dirty="0">
                          <a:solidFill>
                            <a:srgbClr val="0070C0"/>
                          </a:solidFill>
                          <a:effectLst/>
                          <a:latin typeface="Gill Sans MT" panose="020B0502020104020203" pitchFamily="34" charset="0"/>
                          <a:ea typeface="Microsoft YaHei" panose="020B0503020204020204" pitchFamily="34" charset="-122"/>
                        </a:rPr>
                        <a:t>AMD</a:t>
                      </a:r>
                      <a:r>
                        <a:rPr lang="zh-CN" altLang="en-US" sz="1600" b="0" dirty="0">
                          <a:solidFill>
                            <a:srgbClr val="0070C0"/>
                          </a:solidFill>
                          <a:effectLst/>
                          <a:latin typeface="Gill Sans MT" panose="020B0502020104020203" pitchFamily="34" charset="0"/>
                          <a:ea typeface="Microsoft YaHei" panose="020B0503020204020204" pitchFamily="34" charset="-122"/>
                        </a:rPr>
                        <a:t> </a:t>
                      </a:r>
                      <a:r>
                        <a:rPr lang="en-US" altLang="zh-CN" sz="1600" b="0" dirty="0">
                          <a:solidFill>
                            <a:srgbClr val="0070C0"/>
                          </a:solidFill>
                          <a:effectLst/>
                          <a:latin typeface="Gill Sans MT" panose="020B0502020104020203" pitchFamily="34" charset="0"/>
                          <a:ea typeface="Microsoft YaHei" panose="020B0503020204020204" pitchFamily="34" charset="-122"/>
                        </a:rPr>
                        <a:t>Rome</a:t>
                      </a:r>
                      <a:r>
                        <a:rPr lang="zh-CN" altLang="en-US" sz="1600" b="0" dirty="0">
                          <a:solidFill>
                            <a:srgbClr val="0070C0"/>
                          </a:solidFill>
                          <a:effectLst/>
                          <a:latin typeface="Gill Sans MT" panose="020B0502020104020203" pitchFamily="34" charset="0"/>
                          <a:ea typeface="Microsoft YaHei" panose="020B0503020204020204" pitchFamily="34" charset="-122"/>
                        </a:rPr>
                        <a:t> </a:t>
                      </a:r>
                      <a:r>
                        <a:rPr lang="en-US" altLang="zh-CN" sz="1600" b="0" dirty="0">
                          <a:solidFill>
                            <a:srgbClr val="0070C0"/>
                          </a:solidFill>
                          <a:effectLst/>
                          <a:latin typeface="Gill Sans MT" panose="020B0502020104020203" pitchFamily="34" charset="0"/>
                          <a:ea typeface="Microsoft YaHei" panose="020B0503020204020204" pitchFamily="34" charset="-122"/>
                        </a:rPr>
                        <a:t>7742</a:t>
                      </a:r>
                      <a:endParaRPr lang="zh-CN" altLang="en-US" sz="1600" b="0" dirty="0">
                        <a:solidFill>
                          <a:srgbClr val="0070C0"/>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5F7FA"/>
                    </a:solidFill>
                  </a:tcPr>
                </a:tc>
                <a:tc>
                  <a:txBody>
                    <a:bodyPr/>
                    <a:lstStyle/>
                    <a:p>
                      <a:pPr algn="ctr" latinLnBrk="0"/>
                      <a:r>
                        <a:rPr lang="en-US" altLang="zh-CN" sz="1600" b="0" dirty="0">
                          <a:solidFill>
                            <a:srgbClr val="0070C0"/>
                          </a:solidFill>
                          <a:effectLst/>
                          <a:latin typeface="Gill Sans MT" panose="020B0502020104020203" pitchFamily="34" charset="0"/>
                          <a:ea typeface="Microsoft YaHei" panose="020B0503020204020204" pitchFamily="34" charset="-122"/>
                        </a:rPr>
                        <a:t>Intel</a:t>
                      </a:r>
                      <a:r>
                        <a:rPr lang="zh-CN" altLang="en-US" sz="1600" b="0" dirty="0">
                          <a:solidFill>
                            <a:srgbClr val="0070C0"/>
                          </a:solidFill>
                          <a:effectLst/>
                          <a:latin typeface="Gill Sans MT" panose="020B0502020104020203" pitchFamily="34" charset="0"/>
                          <a:ea typeface="Microsoft YaHei" panose="020B0503020204020204" pitchFamily="34" charset="-122"/>
                        </a:rPr>
                        <a:t> </a:t>
                      </a:r>
                      <a:r>
                        <a:rPr lang="en-US" altLang="zh-CN" sz="1600" b="0" dirty="0">
                          <a:solidFill>
                            <a:srgbClr val="0070C0"/>
                          </a:solidFill>
                          <a:effectLst/>
                          <a:latin typeface="Gill Sans MT" panose="020B0502020104020203" pitchFamily="34" charset="0"/>
                          <a:ea typeface="Microsoft YaHei" panose="020B0503020204020204" pitchFamily="34" charset="-122"/>
                        </a:rPr>
                        <a:t>Xeon</a:t>
                      </a:r>
                      <a:r>
                        <a:rPr lang="zh-CN" altLang="en-US" sz="1600" b="0" dirty="0">
                          <a:solidFill>
                            <a:srgbClr val="0070C0"/>
                          </a:solidFill>
                          <a:effectLst/>
                          <a:latin typeface="Gill Sans MT" panose="020B0502020104020203" pitchFamily="34" charset="0"/>
                          <a:ea typeface="Microsoft YaHei" panose="020B0503020204020204" pitchFamily="34" charset="-122"/>
                        </a:rPr>
                        <a:t> </a:t>
                      </a:r>
                      <a:r>
                        <a:rPr lang="en-US" altLang="zh-CN" sz="1600" b="0" dirty="0">
                          <a:solidFill>
                            <a:srgbClr val="0070C0"/>
                          </a:solidFill>
                          <a:effectLst/>
                          <a:latin typeface="Gill Sans MT" panose="020B0502020104020203" pitchFamily="34" charset="0"/>
                          <a:ea typeface="Microsoft YaHei" panose="020B0503020204020204" pitchFamily="34" charset="-122"/>
                        </a:rPr>
                        <a:t>8280</a:t>
                      </a:r>
                      <a:endParaRPr lang="zh-CN" altLang="en-US" sz="1600" b="0" dirty="0">
                        <a:solidFill>
                          <a:srgbClr val="0070C0"/>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5F7FA"/>
                    </a:solidFill>
                  </a:tcPr>
                </a:tc>
                <a:tc>
                  <a:txBody>
                    <a:bodyPr/>
                    <a:lstStyle/>
                    <a:p>
                      <a:pPr algn="ctr" latinLnBrk="0"/>
                      <a:r>
                        <a:rPr lang="en-US" altLang="zh-CN" sz="1600" b="0" dirty="0">
                          <a:solidFill>
                            <a:srgbClr val="92D050"/>
                          </a:solidFill>
                          <a:effectLst/>
                          <a:latin typeface="Gill Sans MT" panose="020B0502020104020203" pitchFamily="34" charset="0"/>
                          <a:ea typeface="Microsoft YaHei" panose="020B0503020204020204" pitchFamily="34" charset="-122"/>
                        </a:rPr>
                        <a:t>NVIDIA</a:t>
                      </a:r>
                      <a:r>
                        <a:rPr lang="zh-CN" altLang="en-US" sz="1600" b="0" dirty="0">
                          <a:solidFill>
                            <a:srgbClr val="92D050"/>
                          </a:solidFill>
                          <a:effectLst/>
                          <a:latin typeface="Gill Sans MT" panose="020B0502020104020203" pitchFamily="34" charset="0"/>
                          <a:ea typeface="Microsoft YaHei" panose="020B0503020204020204" pitchFamily="34" charset="-122"/>
                        </a:rPr>
                        <a:t> </a:t>
                      </a:r>
                      <a:r>
                        <a:rPr lang="en-US" altLang="zh-CN" sz="1600" b="0" dirty="0">
                          <a:solidFill>
                            <a:srgbClr val="92D050"/>
                          </a:solidFill>
                          <a:effectLst/>
                          <a:latin typeface="Gill Sans MT" panose="020B0502020104020203" pitchFamily="34" charset="0"/>
                          <a:ea typeface="Microsoft YaHei" panose="020B0503020204020204" pitchFamily="34" charset="-122"/>
                        </a:rPr>
                        <a:t>A100</a:t>
                      </a:r>
                      <a:endParaRPr lang="zh-CN" altLang="en-US" sz="1600" b="0" dirty="0">
                        <a:solidFill>
                          <a:srgbClr val="92D050"/>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5F7FA"/>
                    </a:solidFill>
                  </a:tcPr>
                </a:tc>
                <a:extLst>
                  <a:ext uri="{0D108BD9-81ED-4DB2-BD59-A6C34878D82A}">
                    <a16:rowId xmlns:a16="http://schemas.microsoft.com/office/drawing/2014/main" val="3319128491"/>
                  </a:ext>
                </a:extLst>
              </a:tr>
              <a:tr h="345427">
                <a:tc>
                  <a:txBody>
                    <a:bodyPr/>
                    <a:lstStyle/>
                    <a:p>
                      <a:pPr algn="l"/>
                      <a:r>
                        <a:rPr lang="en-US" altLang="zh-CN" sz="1400" b="0" dirty="0">
                          <a:solidFill>
                            <a:srgbClr val="374154"/>
                          </a:solidFill>
                          <a:effectLst/>
                          <a:latin typeface="Gill Sans MT" panose="020B0502020104020203" pitchFamily="34" charset="0"/>
                          <a:ea typeface="Microsoft YaHei" panose="020B0503020204020204" pitchFamily="34" charset="-122"/>
                        </a:rPr>
                        <a:t>Threads</a:t>
                      </a:r>
                      <a:r>
                        <a:rPr lang="zh-CN" altLang="en-US" sz="1400" b="0" dirty="0">
                          <a:solidFill>
                            <a:srgbClr val="374154"/>
                          </a:solidFill>
                          <a:effectLst/>
                          <a:latin typeface="Gill Sans MT" panose="020B0502020104020203" pitchFamily="34" charset="0"/>
                          <a:ea typeface="Microsoft YaHei" panose="020B0503020204020204" pitchFamily="34" charset="-122"/>
                        </a:rPr>
                        <a:t> </a:t>
                      </a:r>
                      <a:r>
                        <a:rPr lang="en-US" altLang="zh-CN" sz="1400" b="0" dirty="0">
                          <a:solidFill>
                            <a:srgbClr val="374154"/>
                          </a:solidFill>
                          <a:effectLst/>
                          <a:latin typeface="Gill Sans MT" panose="020B0502020104020203" pitchFamily="34" charset="0"/>
                          <a:ea typeface="Microsoft YaHei" panose="020B0503020204020204" pitchFamily="34" charset="-122"/>
                        </a:rPr>
                        <a:t>required</a:t>
                      </a: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ctr"/>
                      <a:r>
                        <a:rPr lang="en-US" altLang="zh-CN" sz="1400" b="0" dirty="0">
                          <a:solidFill>
                            <a:srgbClr val="374154"/>
                          </a:solidFill>
                          <a:effectLst/>
                          <a:latin typeface="Gill Sans MT" panose="020B0502020104020203" pitchFamily="34" charset="0"/>
                          <a:ea typeface="Microsoft YaHei" panose="020B0503020204020204" pitchFamily="34" charset="-122"/>
                        </a:rPr>
                        <a:t>1,556</a:t>
                      </a:r>
                      <a:endParaRPr lang="en-US" sz="1400" b="0" dirty="0">
                        <a:solidFill>
                          <a:srgbClr val="374154"/>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ctr"/>
                      <a:r>
                        <a:rPr lang="en-US" altLang="zh-CN" sz="1400" b="0" dirty="0">
                          <a:solidFill>
                            <a:srgbClr val="374154"/>
                          </a:solidFill>
                          <a:effectLst/>
                          <a:latin typeface="Gill Sans MT" panose="020B0502020104020203" pitchFamily="34" charset="0"/>
                          <a:ea typeface="Microsoft YaHei" panose="020B0503020204020204" pitchFamily="34" charset="-122"/>
                        </a:rPr>
                        <a:t>729</a:t>
                      </a:r>
                      <a:endParaRPr lang="en-US" sz="1400" b="0" dirty="0">
                        <a:solidFill>
                          <a:srgbClr val="374154"/>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ctr"/>
                      <a:r>
                        <a:rPr lang="en-US" altLang="zh-CN" sz="1400" b="0" dirty="0">
                          <a:solidFill>
                            <a:srgbClr val="374154"/>
                          </a:solidFill>
                          <a:effectLst/>
                          <a:latin typeface="Gill Sans MT" panose="020B0502020104020203" pitchFamily="34" charset="0"/>
                          <a:ea typeface="Microsoft YaHei" panose="020B0503020204020204" pitchFamily="34" charset="-122"/>
                        </a:rPr>
                        <a:t>39,264</a:t>
                      </a:r>
                      <a:endParaRPr lang="zh-CN" altLang="en-US" sz="1400" b="0" dirty="0">
                        <a:solidFill>
                          <a:srgbClr val="374154"/>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extLst>
                  <a:ext uri="{0D108BD9-81ED-4DB2-BD59-A6C34878D82A}">
                    <a16:rowId xmlns:a16="http://schemas.microsoft.com/office/drawing/2014/main" val="1060556718"/>
                  </a:ext>
                </a:extLst>
              </a:tr>
              <a:tr h="345427">
                <a:tc>
                  <a:txBody>
                    <a:bodyPr/>
                    <a:lstStyle/>
                    <a:p>
                      <a:pPr algn="l"/>
                      <a:r>
                        <a:rPr lang="en-US" altLang="zh-CN" sz="1400" b="0" dirty="0">
                          <a:solidFill>
                            <a:srgbClr val="374154"/>
                          </a:solidFill>
                          <a:effectLst/>
                          <a:latin typeface="Gill Sans MT" panose="020B0502020104020203" pitchFamily="34" charset="0"/>
                          <a:ea typeface="Microsoft YaHei" panose="020B0503020204020204" pitchFamily="34" charset="-122"/>
                        </a:rPr>
                        <a:t>Threads</a:t>
                      </a:r>
                      <a:r>
                        <a:rPr lang="zh-CN" altLang="en-US" sz="1400" b="0" dirty="0">
                          <a:solidFill>
                            <a:srgbClr val="374154"/>
                          </a:solidFill>
                          <a:effectLst/>
                          <a:latin typeface="Gill Sans MT" panose="020B0502020104020203" pitchFamily="34" charset="0"/>
                          <a:ea typeface="Microsoft YaHei" panose="020B0503020204020204" pitchFamily="34" charset="-122"/>
                        </a:rPr>
                        <a:t> </a:t>
                      </a:r>
                      <a:r>
                        <a:rPr lang="en-US" altLang="zh-CN" sz="1400" b="0" dirty="0">
                          <a:solidFill>
                            <a:srgbClr val="374154"/>
                          </a:solidFill>
                          <a:effectLst/>
                          <a:latin typeface="Gill Sans MT" panose="020B0502020104020203" pitchFamily="34" charset="0"/>
                          <a:ea typeface="Microsoft YaHei" panose="020B0503020204020204" pitchFamily="34" charset="-122"/>
                        </a:rPr>
                        <a:t>available</a:t>
                      </a: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ctr"/>
                      <a:r>
                        <a:rPr lang="en-US" altLang="zh-CN" sz="1400" b="0" dirty="0">
                          <a:solidFill>
                            <a:srgbClr val="374154"/>
                          </a:solidFill>
                          <a:effectLst/>
                          <a:latin typeface="Gill Sans MT" panose="020B0502020104020203" pitchFamily="34" charset="0"/>
                          <a:ea typeface="Microsoft YaHei" panose="020B0503020204020204" pitchFamily="34" charset="-122"/>
                        </a:rPr>
                        <a:t>2048</a:t>
                      </a:r>
                      <a:endParaRPr lang="en-US" sz="1400" b="0" dirty="0">
                        <a:solidFill>
                          <a:srgbClr val="374154"/>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ctr"/>
                      <a:r>
                        <a:rPr lang="en-US" altLang="zh-CN" sz="1400" b="0" dirty="0">
                          <a:solidFill>
                            <a:srgbClr val="374154"/>
                          </a:solidFill>
                          <a:effectLst/>
                          <a:latin typeface="Gill Sans MT" panose="020B0502020104020203" pitchFamily="34" charset="0"/>
                          <a:ea typeface="Microsoft YaHei" panose="020B0503020204020204" pitchFamily="34" charset="-122"/>
                        </a:rPr>
                        <a:t>896</a:t>
                      </a:r>
                      <a:endParaRPr lang="en-US" sz="1400" b="0" dirty="0">
                        <a:solidFill>
                          <a:srgbClr val="374154"/>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ctr"/>
                      <a:r>
                        <a:rPr lang="en-US" altLang="zh-CN" sz="1400" b="0" dirty="0">
                          <a:solidFill>
                            <a:srgbClr val="374154"/>
                          </a:solidFill>
                          <a:effectLst/>
                          <a:latin typeface="Gill Sans MT" panose="020B0502020104020203" pitchFamily="34" charset="0"/>
                          <a:ea typeface="Microsoft YaHei" panose="020B0503020204020204" pitchFamily="34" charset="-122"/>
                        </a:rPr>
                        <a:t>221,184</a:t>
                      </a:r>
                      <a:endParaRPr lang="zh-CN" altLang="en-US" sz="1400" b="0" dirty="0">
                        <a:solidFill>
                          <a:srgbClr val="374154"/>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extLst>
                  <a:ext uri="{0D108BD9-81ED-4DB2-BD59-A6C34878D82A}">
                    <a16:rowId xmlns:a16="http://schemas.microsoft.com/office/drawing/2014/main" val="737965577"/>
                  </a:ext>
                </a:extLst>
              </a:tr>
              <a:tr h="345427">
                <a:tc>
                  <a:txBody>
                    <a:bodyPr/>
                    <a:lstStyle/>
                    <a:p>
                      <a:pPr algn="l"/>
                      <a:r>
                        <a:rPr lang="en-US" altLang="zh-CN" sz="1400" b="0" dirty="0">
                          <a:solidFill>
                            <a:srgbClr val="374154"/>
                          </a:solidFill>
                          <a:effectLst/>
                          <a:latin typeface="Gill Sans MT" panose="020B0502020104020203" pitchFamily="34" charset="0"/>
                          <a:ea typeface="Microsoft YaHei" panose="020B0503020204020204" pitchFamily="34" charset="-122"/>
                        </a:rPr>
                        <a:t>Thread</a:t>
                      </a:r>
                      <a:r>
                        <a:rPr lang="zh-CN" altLang="en-US" sz="1400" b="0" dirty="0">
                          <a:solidFill>
                            <a:srgbClr val="374154"/>
                          </a:solidFill>
                          <a:effectLst/>
                          <a:latin typeface="Gill Sans MT" panose="020B0502020104020203" pitchFamily="34" charset="0"/>
                          <a:ea typeface="Microsoft YaHei" panose="020B0503020204020204" pitchFamily="34" charset="-122"/>
                        </a:rPr>
                        <a:t> </a:t>
                      </a:r>
                      <a:r>
                        <a:rPr lang="en-US" altLang="zh-CN" sz="1400" b="0" dirty="0">
                          <a:solidFill>
                            <a:srgbClr val="374154"/>
                          </a:solidFill>
                          <a:effectLst/>
                          <a:latin typeface="Gill Sans MT" panose="020B0502020104020203" pitchFamily="34" charset="0"/>
                          <a:ea typeface="Microsoft YaHei" panose="020B0503020204020204" pitchFamily="34" charset="-122"/>
                        </a:rPr>
                        <a:t>Ration</a:t>
                      </a: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ctr"/>
                      <a:r>
                        <a:rPr lang="en-US" altLang="zh-CN" sz="1400" b="0" dirty="0">
                          <a:solidFill>
                            <a:srgbClr val="374154"/>
                          </a:solidFill>
                          <a:effectLst/>
                          <a:latin typeface="Gill Sans MT" panose="020B0502020104020203" pitchFamily="34" charset="0"/>
                          <a:ea typeface="Microsoft YaHei" panose="020B0503020204020204" pitchFamily="34" charset="-122"/>
                        </a:rPr>
                        <a:t>1.3X</a:t>
                      </a:r>
                      <a:endParaRPr lang="en-US" sz="1400" b="0" dirty="0">
                        <a:solidFill>
                          <a:srgbClr val="374154"/>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ctr"/>
                      <a:r>
                        <a:rPr lang="en-US" altLang="zh-CN" sz="1400" b="0" dirty="0">
                          <a:solidFill>
                            <a:srgbClr val="374154"/>
                          </a:solidFill>
                          <a:effectLst/>
                          <a:latin typeface="Gill Sans MT" panose="020B0502020104020203" pitchFamily="34" charset="0"/>
                          <a:ea typeface="Microsoft YaHei" panose="020B0503020204020204" pitchFamily="34" charset="-122"/>
                        </a:rPr>
                        <a:t>1.2X</a:t>
                      </a:r>
                      <a:endParaRPr lang="en-US" sz="1400" b="0" dirty="0">
                        <a:solidFill>
                          <a:srgbClr val="374154"/>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ctr"/>
                      <a:r>
                        <a:rPr lang="en-US" altLang="zh-CN" sz="1400" b="0" dirty="0">
                          <a:solidFill>
                            <a:srgbClr val="374154"/>
                          </a:solidFill>
                          <a:effectLst/>
                          <a:latin typeface="Gill Sans MT" panose="020B0502020104020203" pitchFamily="34" charset="0"/>
                          <a:ea typeface="Microsoft YaHei" panose="020B0503020204020204" pitchFamily="34" charset="-122"/>
                        </a:rPr>
                        <a:t>5.6X</a:t>
                      </a:r>
                      <a:endParaRPr lang="zh-CN" altLang="en-US" sz="1400" b="0" dirty="0">
                        <a:solidFill>
                          <a:srgbClr val="374154"/>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extLst>
                  <a:ext uri="{0D108BD9-81ED-4DB2-BD59-A6C34878D82A}">
                    <a16:rowId xmlns:a16="http://schemas.microsoft.com/office/drawing/2014/main" val="1799406410"/>
                  </a:ext>
                </a:extLst>
              </a:tr>
            </a:tbl>
          </a:graphicData>
        </a:graphic>
      </p:graphicFrame>
      <p:pic>
        <p:nvPicPr>
          <p:cNvPr id="9" name="图片 8">
            <a:extLst>
              <a:ext uri="{FF2B5EF4-FFF2-40B4-BE49-F238E27FC236}">
                <a16:creationId xmlns:a16="http://schemas.microsoft.com/office/drawing/2014/main" id="{A74D64DD-0E0F-5042-9A25-7F768B4DCECC}"/>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501138" y="1428067"/>
            <a:ext cx="2559622" cy="2720513"/>
          </a:xfrm>
          <a:prstGeom prst="rect">
            <a:avLst/>
          </a:prstGeom>
        </p:spPr>
      </p:pic>
      <p:sp>
        <p:nvSpPr>
          <p:cNvPr id="10" name="上下箭头 9">
            <a:extLst>
              <a:ext uri="{FF2B5EF4-FFF2-40B4-BE49-F238E27FC236}">
                <a16:creationId xmlns:a16="http://schemas.microsoft.com/office/drawing/2014/main" id="{09F2962C-FFC1-8546-A0F2-E35389033DA4}"/>
              </a:ext>
            </a:extLst>
          </p:cNvPr>
          <p:cNvSpPr/>
          <p:nvPr/>
        </p:nvSpPr>
        <p:spPr bwMode="auto">
          <a:xfrm rot="5400000">
            <a:off x="5655635" y="1545791"/>
            <a:ext cx="648072" cy="2485065"/>
          </a:xfrm>
          <a:prstGeom prst="upDownArrow">
            <a:avLst>
              <a:gd name="adj1" fmla="val 50001"/>
              <a:gd name="adj2" fmla="val 76790"/>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a:ln>
                <a:noFill/>
              </a:ln>
              <a:solidFill>
                <a:schemeClr val="tx1"/>
              </a:solidFill>
              <a:effectLst/>
              <a:latin typeface="Arial" charset="0"/>
              <a:ea typeface="SimSun" pitchFamily="2" charset="-122"/>
            </a:endParaRPr>
          </a:p>
        </p:txBody>
      </p:sp>
      <p:pic>
        <p:nvPicPr>
          <p:cNvPr id="14" name="图片 13">
            <a:extLst>
              <a:ext uri="{FF2B5EF4-FFF2-40B4-BE49-F238E27FC236}">
                <a16:creationId xmlns:a16="http://schemas.microsoft.com/office/drawing/2014/main" id="{6D668719-47BE-4548-95FC-190975AECDC8}"/>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898581" y="1412776"/>
            <a:ext cx="2736304" cy="2751095"/>
          </a:xfrm>
          <a:prstGeom prst="rect">
            <a:avLst/>
          </a:prstGeom>
        </p:spPr>
      </p:pic>
    </p:spTree>
    <p:extLst>
      <p:ext uri="{BB962C8B-B14F-4D97-AF65-F5344CB8AC3E}">
        <p14:creationId xmlns:p14="http://schemas.microsoft.com/office/powerpoint/2010/main" val="42472384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5DB7C96-86E3-CD43-8CED-09E7F742311E}"/>
              </a:ext>
            </a:extLst>
          </p:cNvPr>
          <p:cNvSpPr>
            <a:spLocks noGrp="1"/>
          </p:cNvSpPr>
          <p:nvPr>
            <p:ph type="title"/>
          </p:nvPr>
        </p:nvSpPr>
        <p:spPr/>
        <p:txBody>
          <a:bodyPr/>
          <a:lstStyle/>
          <a:p>
            <a:r>
              <a:rPr lang="en-US" altLang="zh-CN" dirty="0"/>
              <a:t>GPU</a:t>
            </a:r>
            <a:r>
              <a:rPr lang="zh-CN" altLang="en-US" dirty="0"/>
              <a:t> 缓存机制</a:t>
            </a:r>
          </a:p>
        </p:txBody>
      </p:sp>
      <p:sp>
        <p:nvSpPr>
          <p:cNvPr id="5" name="内容占位符 2">
            <a:extLst>
              <a:ext uri="{FF2B5EF4-FFF2-40B4-BE49-F238E27FC236}">
                <a16:creationId xmlns:a16="http://schemas.microsoft.com/office/drawing/2014/main" id="{ABF45315-C8B9-DC41-A0C4-4C170716E70E}"/>
              </a:ext>
            </a:extLst>
          </p:cNvPr>
          <p:cNvSpPr txBox="1">
            <a:spLocks/>
          </p:cNvSpPr>
          <p:nvPr/>
        </p:nvSpPr>
        <p:spPr>
          <a:xfrm>
            <a:off x="6070436" y="1512463"/>
            <a:ext cx="4824536" cy="404369"/>
          </a:xfrm>
          <a:prstGeom prst="rect">
            <a:avLst/>
          </a:prstGeom>
          <a:noFill/>
        </p:spPr>
        <p:txBody>
          <a:bodyPr anchor="ct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algn="ctr">
              <a:lnSpc>
                <a:spcPct val="100000"/>
              </a:lnSpc>
            </a:pPr>
            <a:r>
              <a:rPr kumimoji="1" lang="en-US" altLang="zh-CN" dirty="0">
                <a:latin typeface="Gill Sans MT" panose="020B0502020104020203" pitchFamily="34" charset="0"/>
              </a:rPr>
              <a:t>108</a:t>
            </a:r>
            <a:r>
              <a:rPr kumimoji="1" lang="zh-CN" altLang="en-US" dirty="0">
                <a:latin typeface="Gill Sans MT" panose="020B0502020104020203" pitchFamily="34" charset="0"/>
              </a:rPr>
              <a:t> </a:t>
            </a:r>
            <a:r>
              <a:rPr kumimoji="1" lang="en-US" altLang="zh-CN" dirty="0">
                <a:latin typeface="Gill Sans MT" panose="020B0502020104020203" pitchFamily="34" charset="0"/>
              </a:rPr>
              <a:t>Streaming</a:t>
            </a:r>
            <a:r>
              <a:rPr kumimoji="1" lang="zh-CN" altLang="en-US" dirty="0">
                <a:latin typeface="Gill Sans MT" panose="020B0502020104020203" pitchFamily="34" charset="0"/>
              </a:rPr>
              <a:t> </a:t>
            </a:r>
            <a:r>
              <a:rPr kumimoji="1" lang="en-US" altLang="zh-CN" dirty="0">
                <a:latin typeface="Gill Sans MT" panose="020B0502020104020203" pitchFamily="34" charset="0"/>
              </a:rPr>
              <a:t>Multiprocessors(SMs)</a:t>
            </a:r>
          </a:p>
        </p:txBody>
      </p:sp>
      <p:sp>
        <p:nvSpPr>
          <p:cNvPr id="6" name="内容占位符 2">
            <a:extLst>
              <a:ext uri="{FF2B5EF4-FFF2-40B4-BE49-F238E27FC236}">
                <a16:creationId xmlns:a16="http://schemas.microsoft.com/office/drawing/2014/main" id="{8E4533CB-765B-0D4C-A11B-7C32B3BA3E73}"/>
              </a:ext>
            </a:extLst>
          </p:cNvPr>
          <p:cNvSpPr txBox="1">
            <a:spLocks/>
          </p:cNvSpPr>
          <p:nvPr/>
        </p:nvSpPr>
        <p:spPr>
          <a:xfrm>
            <a:off x="5394419" y="2001700"/>
            <a:ext cx="6176570" cy="2379373"/>
          </a:xfrm>
          <a:prstGeom prst="rect">
            <a:avLst/>
          </a:prstGeom>
          <a:solidFill>
            <a:srgbClr val="91D150"/>
          </a:solidFill>
        </p:spPr>
        <p:txBody>
          <a:bodyPr anchor="ct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a:spcAft>
                <a:spcPts val="2000"/>
              </a:spcAft>
            </a:pPr>
            <a:r>
              <a:rPr kumimoji="1" lang="en-US" altLang="zh-CN" dirty="0">
                <a:solidFill>
                  <a:schemeClr val="bg1"/>
                </a:solidFill>
                <a:latin typeface="Gill Sans MT" panose="020B0502020104020203" pitchFamily="34" charset="0"/>
              </a:rPr>
              <a:t>256kB</a:t>
            </a:r>
            <a:r>
              <a:rPr kumimoji="1" lang="zh-CN" altLang="en-US" dirty="0">
                <a:solidFill>
                  <a:schemeClr val="bg1"/>
                </a:solidFill>
                <a:latin typeface="Gill Sans MT" panose="020B0502020104020203" pitchFamily="34" charset="0"/>
              </a:rPr>
              <a:t> </a:t>
            </a:r>
            <a:r>
              <a:rPr kumimoji="1" lang="en-US" altLang="zh-CN" dirty="0">
                <a:solidFill>
                  <a:schemeClr val="bg1"/>
                </a:solidFill>
                <a:latin typeface="Gill Sans MT" panose="020B0502020104020203" pitchFamily="34" charset="0"/>
              </a:rPr>
              <a:t>Register</a:t>
            </a:r>
            <a:r>
              <a:rPr kumimoji="1" lang="zh-CN" altLang="en-US" dirty="0">
                <a:solidFill>
                  <a:schemeClr val="bg1"/>
                </a:solidFill>
                <a:latin typeface="Gill Sans MT" panose="020B0502020104020203" pitchFamily="34" charset="0"/>
              </a:rPr>
              <a:t> </a:t>
            </a:r>
            <a:r>
              <a:rPr kumimoji="1" lang="en-US" altLang="zh-CN" dirty="0">
                <a:solidFill>
                  <a:schemeClr val="bg1"/>
                </a:solidFill>
                <a:latin typeface="Gill Sans MT" panose="020B0502020104020203" pitchFamily="34" charset="0"/>
              </a:rPr>
              <a:t>File</a:t>
            </a:r>
            <a:r>
              <a:rPr kumimoji="1" lang="zh-CN" altLang="en-US" dirty="0">
                <a:solidFill>
                  <a:schemeClr val="bg1"/>
                </a:solidFill>
                <a:latin typeface="Gill Sans MT" panose="020B0502020104020203" pitchFamily="34" charset="0"/>
              </a:rPr>
              <a:t> </a:t>
            </a:r>
            <a:r>
              <a:rPr kumimoji="1" lang="en-US" altLang="zh-CN" dirty="0">
                <a:solidFill>
                  <a:schemeClr val="bg1"/>
                </a:solidFill>
                <a:latin typeface="Gill Sans MT" panose="020B0502020104020203" pitchFamily="34" charset="0"/>
              </a:rPr>
              <a:t>per</a:t>
            </a:r>
            <a:r>
              <a:rPr kumimoji="1" lang="zh-CN" altLang="en-US" dirty="0">
                <a:solidFill>
                  <a:schemeClr val="bg1"/>
                </a:solidFill>
                <a:latin typeface="Gill Sans MT" panose="020B0502020104020203" pitchFamily="34" charset="0"/>
              </a:rPr>
              <a:t> </a:t>
            </a:r>
            <a:r>
              <a:rPr kumimoji="1" lang="en-US" altLang="zh-CN" dirty="0">
                <a:solidFill>
                  <a:schemeClr val="bg1"/>
                </a:solidFill>
                <a:latin typeface="Gill Sans MT" panose="020B0502020104020203" pitchFamily="34" charset="0"/>
              </a:rPr>
              <a:t>SM(27MB</a:t>
            </a:r>
            <a:r>
              <a:rPr kumimoji="1" lang="zh-CN" altLang="en-US" dirty="0">
                <a:solidFill>
                  <a:schemeClr val="bg1"/>
                </a:solidFill>
                <a:latin typeface="Gill Sans MT" panose="020B0502020104020203" pitchFamily="34" charset="0"/>
              </a:rPr>
              <a:t> </a:t>
            </a:r>
            <a:r>
              <a:rPr kumimoji="1" lang="en-US" altLang="zh-CN" dirty="0">
                <a:solidFill>
                  <a:schemeClr val="bg1"/>
                </a:solidFill>
                <a:latin typeface="Gill Sans MT" panose="020B0502020104020203" pitchFamily="34" charset="0"/>
              </a:rPr>
              <a:t>Total)</a:t>
            </a:r>
          </a:p>
          <a:p>
            <a:pPr>
              <a:spcAft>
                <a:spcPts val="2000"/>
              </a:spcAft>
            </a:pPr>
            <a:r>
              <a:rPr kumimoji="1" lang="en-US" altLang="zh-CN" dirty="0">
                <a:solidFill>
                  <a:schemeClr val="bg1"/>
                </a:solidFill>
                <a:latin typeface="Gill Sans MT" panose="020B0502020104020203" pitchFamily="34" charset="0"/>
              </a:rPr>
              <a:t>192kB</a:t>
            </a:r>
            <a:r>
              <a:rPr kumimoji="1" lang="zh-CN" altLang="en-US" dirty="0">
                <a:solidFill>
                  <a:schemeClr val="bg1"/>
                </a:solidFill>
                <a:latin typeface="Gill Sans MT" panose="020B0502020104020203" pitchFamily="34" charset="0"/>
              </a:rPr>
              <a:t> </a:t>
            </a:r>
            <a:r>
              <a:rPr kumimoji="1" lang="en-US" altLang="zh-CN" dirty="0">
                <a:solidFill>
                  <a:schemeClr val="bg1"/>
                </a:solidFill>
                <a:latin typeface="Gill Sans MT" panose="020B0502020104020203" pitchFamily="34" charset="0"/>
              </a:rPr>
              <a:t>L1</a:t>
            </a:r>
            <a:r>
              <a:rPr kumimoji="1" lang="zh-CN" altLang="en-US" dirty="0">
                <a:solidFill>
                  <a:schemeClr val="bg1"/>
                </a:solidFill>
                <a:latin typeface="Gill Sans MT" panose="020B0502020104020203" pitchFamily="34" charset="0"/>
              </a:rPr>
              <a:t> </a:t>
            </a:r>
            <a:r>
              <a:rPr kumimoji="1" lang="en-US" altLang="zh-CN" dirty="0">
                <a:solidFill>
                  <a:schemeClr val="bg1"/>
                </a:solidFill>
                <a:latin typeface="Gill Sans MT" panose="020B0502020104020203" pitchFamily="34" charset="0"/>
              </a:rPr>
              <a:t>Cache</a:t>
            </a:r>
            <a:r>
              <a:rPr kumimoji="1" lang="zh-CN" altLang="en-US" dirty="0">
                <a:solidFill>
                  <a:schemeClr val="bg1"/>
                </a:solidFill>
                <a:latin typeface="Gill Sans MT" panose="020B0502020104020203" pitchFamily="34" charset="0"/>
              </a:rPr>
              <a:t> </a:t>
            </a:r>
            <a:r>
              <a:rPr kumimoji="1" lang="en-US" altLang="zh-CN" dirty="0">
                <a:solidFill>
                  <a:schemeClr val="bg1"/>
                </a:solidFill>
                <a:latin typeface="Gill Sans MT" panose="020B0502020104020203" pitchFamily="34" charset="0"/>
              </a:rPr>
              <a:t>&amp;</a:t>
            </a:r>
            <a:r>
              <a:rPr kumimoji="1" lang="zh-CN" altLang="en-US" dirty="0">
                <a:solidFill>
                  <a:schemeClr val="bg1"/>
                </a:solidFill>
                <a:latin typeface="Gill Sans MT" panose="020B0502020104020203" pitchFamily="34" charset="0"/>
              </a:rPr>
              <a:t> </a:t>
            </a:r>
            <a:r>
              <a:rPr kumimoji="1" lang="en-US" altLang="zh-CN" dirty="0">
                <a:solidFill>
                  <a:schemeClr val="bg1"/>
                </a:solidFill>
                <a:latin typeface="Gill Sans MT" panose="020B0502020104020203" pitchFamily="34" charset="0"/>
              </a:rPr>
              <a:t>Shared</a:t>
            </a:r>
            <a:r>
              <a:rPr kumimoji="1" lang="zh-CN" altLang="en-US" dirty="0">
                <a:solidFill>
                  <a:schemeClr val="bg1"/>
                </a:solidFill>
                <a:latin typeface="Gill Sans MT" panose="020B0502020104020203" pitchFamily="34" charset="0"/>
              </a:rPr>
              <a:t> </a:t>
            </a:r>
            <a:r>
              <a:rPr kumimoji="1" lang="en-US" altLang="zh-CN" dirty="0">
                <a:solidFill>
                  <a:schemeClr val="bg1"/>
                </a:solidFill>
                <a:latin typeface="Gill Sans MT" panose="020B0502020104020203" pitchFamily="34" charset="0"/>
              </a:rPr>
              <a:t>Mem</a:t>
            </a:r>
            <a:r>
              <a:rPr kumimoji="1" lang="zh-CN" altLang="en-US" dirty="0">
                <a:solidFill>
                  <a:schemeClr val="bg1"/>
                </a:solidFill>
                <a:latin typeface="Gill Sans MT" panose="020B0502020104020203" pitchFamily="34" charset="0"/>
              </a:rPr>
              <a:t> </a:t>
            </a:r>
            <a:r>
              <a:rPr kumimoji="1" lang="en-US" altLang="zh-CN" dirty="0">
                <a:solidFill>
                  <a:schemeClr val="bg1"/>
                </a:solidFill>
                <a:latin typeface="Gill Sans MT" panose="020B0502020104020203" pitchFamily="34" charset="0"/>
              </a:rPr>
              <a:t>Per</a:t>
            </a:r>
            <a:r>
              <a:rPr kumimoji="1" lang="zh-CN" altLang="en-US" dirty="0">
                <a:solidFill>
                  <a:schemeClr val="bg1"/>
                </a:solidFill>
                <a:latin typeface="Gill Sans MT" panose="020B0502020104020203" pitchFamily="34" charset="0"/>
              </a:rPr>
              <a:t> </a:t>
            </a:r>
            <a:r>
              <a:rPr kumimoji="1" lang="en-US" altLang="zh-CN" dirty="0">
                <a:solidFill>
                  <a:schemeClr val="bg1"/>
                </a:solidFill>
                <a:latin typeface="Gill Sans MT" panose="020B0502020104020203" pitchFamily="34" charset="0"/>
              </a:rPr>
              <a:t>SM(20MB</a:t>
            </a:r>
            <a:r>
              <a:rPr kumimoji="1" lang="zh-CN" altLang="en-US" dirty="0">
                <a:solidFill>
                  <a:schemeClr val="bg1"/>
                </a:solidFill>
                <a:latin typeface="Gill Sans MT" panose="020B0502020104020203" pitchFamily="34" charset="0"/>
              </a:rPr>
              <a:t> </a:t>
            </a:r>
            <a:r>
              <a:rPr kumimoji="1" lang="en-US" altLang="zh-CN" dirty="0">
                <a:solidFill>
                  <a:schemeClr val="bg1"/>
                </a:solidFill>
                <a:latin typeface="Gill Sans MT" panose="020B0502020104020203" pitchFamily="34" charset="0"/>
              </a:rPr>
              <a:t>Total)</a:t>
            </a:r>
          </a:p>
          <a:p>
            <a:pPr>
              <a:spcAft>
                <a:spcPts val="2000"/>
              </a:spcAft>
            </a:pPr>
            <a:r>
              <a:rPr kumimoji="1" lang="en-US" altLang="zh-CN" dirty="0">
                <a:solidFill>
                  <a:schemeClr val="bg1"/>
                </a:solidFill>
                <a:latin typeface="Gill Sans MT" panose="020B0502020104020203" pitchFamily="34" charset="0"/>
              </a:rPr>
              <a:t>40MB</a:t>
            </a:r>
            <a:r>
              <a:rPr kumimoji="1" lang="zh-CN" altLang="en-US" dirty="0">
                <a:solidFill>
                  <a:schemeClr val="bg1"/>
                </a:solidFill>
                <a:latin typeface="Gill Sans MT" panose="020B0502020104020203" pitchFamily="34" charset="0"/>
              </a:rPr>
              <a:t> </a:t>
            </a:r>
            <a:r>
              <a:rPr kumimoji="1" lang="en-US" altLang="zh-CN" dirty="0">
                <a:solidFill>
                  <a:schemeClr val="bg1"/>
                </a:solidFill>
                <a:latin typeface="Gill Sans MT" panose="020B0502020104020203" pitchFamily="34" charset="0"/>
              </a:rPr>
              <a:t>L2</a:t>
            </a:r>
            <a:r>
              <a:rPr kumimoji="1" lang="zh-CN" altLang="en-US" dirty="0">
                <a:solidFill>
                  <a:schemeClr val="bg1"/>
                </a:solidFill>
                <a:latin typeface="Gill Sans MT" panose="020B0502020104020203" pitchFamily="34" charset="0"/>
              </a:rPr>
              <a:t> </a:t>
            </a:r>
            <a:r>
              <a:rPr kumimoji="1" lang="en-US" altLang="zh-CN" dirty="0">
                <a:solidFill>
                  <a:schemeClr val="bg1"/>
                </a:solidFill>
                <a:latin typeface="Gill Sans MT" panose="020B0502020104020203" pitchFamily="34" charset="0"/>
              </a:rPr>
              <a:t>Cache</a:t>
            </a:r>
            <a:r>
              <a:rPr kumimoji="1" lang="zh-CN" altLang="en-US" dirty="0">
                <a:solidFill>
                  <a:schemeClr val="bg1"/>
                </a:solidFill>
                <a:latin typeface="Gill Sans MT" panose="020B0502020104020203" pitchFamily="34" charset="0"/>
              </a:rPr>
              <a:t> </a:t>
            </a:r>
            <a:r>
              <a:rPr kumimoji="1" lang="en-US" altLang="zh-CN" dirty="0">
                <a:solidFill>
                  <a:schemeClr val="bg1"/>
                </a:solidFill>
                <a:latin typeface="Gill Sans MT" panose="020B0502020104020203" pitchFamily="34" charset="0"/>
              </a:rPr>
              <a:t>Shared</a:t>
            </a:r>
            <a:r>
              <a:rPr kumimoji="1" lang="zh-CN" altLang="en-US" dirty="0">
                <a:solidFill>
                  <a:schemeClr val="bg1"/>
                </a:solidFill>
                <a:latin typeface="Gill Sans MT" panose="020B0502020104020203" pitchFamily="34" charset="0"/>
              </a:rPr>
              <a:t> </a:t>
            </a:r>
            <a:r>
              <a:rPr kumimoji="1" lang="en-US" altLang="zh-CN" dirty="0">
                <a:solidFill>
                  <a:schemeClr val="bg1"/>
                </a:solidFill>
                <a:latin typeface="Gill Sans MT" panose="020B0502020104020203" pitchFamily="34" charset="0"/>
              </a:rPr>
              <a:t>across</a:t>
            </a:r>
            <a:r>
              <a:rPr kumimoji="1" lang="zh-CN" altLang="en-US" dirty="0">
                <a:solidFill>
                  <a:schemeClr val="bg1"/>
                </a:solidFill>
                <a:latin typeface="Gill Sans MT" panose="020B0502020104020203" pitchFamily="34" charset="0"/>
              </a:rPr>
              <a:t> </a:t>
            </a:r>
            <a:r>
              <a:rPr kumimoji="1" lang="en-US" altLang="zh-CN" dirty="0">
                <a:solidFill>
                  <a:schemeClr val="bg1"/>
                </a:solidFill>
                <a:latin typeface="Gill Sans MT" panose="020B0502020104020203" pitchFamily="34" charset="0"/>
              </a:rPr>
              <a:t>all</a:t>
            </a:r>
            <a:r>
              <a:rPr kumimoji="1" lang="zh-CN" altLang="en-US" dirty="0">
                <a:solidFill>
                  <a:schemeClr val="bg1"/>
                </a:solidFill>
                <a:latin typeface="Gill Sans MT" panose="020B0502020104020203" pitchFamily="34" charset="0"/>
              </a:rPr>
              <a:t> </a:t>
            </a:r>
            <a:r>
              <a:rPr kumimoji="1" lang="en-US" altLang="zh-CN" dirty="0">
                <a:solidFill>
                  <a:schemeClr val="bg1"/>
                </a:solidFill>
                <a:latin typeface="Gill Sans MT" panose="020B0502020104020203" pitchFamily="34" charset="0"/>
              </a:rPr>
              <a:t>SMs</a:t>
            </a:r>
          </a:p>
        </p:txBody>
      </p:sp>
      <p:sp>
        <p:nvSpPr>
          <p:cNvPr id="2" name="矩形 1">
            <a:extLst>
              <a:ext uri="{FF2B5EF4-FFF2-40B4-BE49-F238E27FC236}">
                <a16:creationId xmlns:a16="http://schemas.microsoft.com/office/drawing/2014/main" id="{A711BB51-8E44-654D-8E87-FEE39C4871DF}"/>
              </a:ext>
            </a:extLst>
          </p:cNvPr>
          <p:cNvSpPr/>
          <p:nvPr/>
        </p:nvSpPr>
        <p:spPr>
          <a:xfrm>
            <a:off x="7648181" y="4725144"/>
            <a:ext cx="1669047" cy="400110"/>
          </a:xfrm>
          <a:prstGeom prst="rect">
            <a:avLst/>
          </a:prstGeom>
        </p:spPr>
        <p:txBody>
          <a:bodyPr wrap="none">
            <a:spAutoFit/>
          </a:bodyPr>
          <a:lstStyle/>
          <a:p>
            <a:r>
              <a:rPr kumimoji="1" lang="en-US" altLang="zh-CN" sz="2000" b="1" dirty="0">
                <a:solidFill>
                  <a:srgbClr val="374154"/>
                </a:solidFill>
                <a:latin typeface="+mj-ea"/>
                <a:ea typeface="+mj-ea"/>
              </a:rPr>
              <a:t>Caches</a:t>
            </a:r>
            <a:r>
              <a:rPr kumimoji="1" lang="zh-CN" altLang="en-US" sz="2000" b="1" dirty="0">
                <a:solidFill>
                  <a:srgbClr val="374154"/>
                </a:solidFill>
                <a:latin typeface="+mj-ea"/>
                <a:ea typeface="+mj-ea"/>
              </a:rPr>
              <a:t> 缓存</a:t>
            </a:r>
            <a:endParaRPr lang="zh-CN" altLang="en-US" sz="2000" b="1" dirty="0">
              <a:solidFill>
                <a:srgbClr val="374154"/>
              </a:solidFill>
              <a:latin typeface="+mj-ea"/>
              <a:ea typeface="+mj-ea"/>
            </a:endParaRPr>
          </a:p>
        </p:txBody>
      </p:sp>
      <p:sp>
        <p:nvSpPr>
          <p:cNvPr id="7" name="矩形 6">
            <a:extLst>
              <a:ext uri="{FF2B5EF4-FFF2-40B4-BE49-F238E27FC236}">
                <a16:creationId xmlns:a16="http://schemas.microsoft.com/office/drawing/2014/main" id="{AAAB7F7E-C2DD-2648-949B-9AE1F8E9FD9E}"/>
              </a:ext>
            </a:extLst>
          </p:cNvPr>
          <p:cNvSpPr/>
          <p:nvPr/>
        </p:nvSpPr>
        <p:spPr>
          <a:xfrm>
            <a:off x="6585582" y="5405154"/>
            <a:ext cx="3794244" cy="400110"/>
          </a:xfrm>
          <a:prstGeom prst="rect">
            <a:avLst/>
          </a:prstGeom>
        </p:spPr>
        <p:txBody>
          <a:bodyPr wrap="none">
            <a:spAutoFit/>
          </a:bodyPr>
          <a:lstStyle/>
          <a:p>
            <a:pPr marL="342900" indent="-342900" algn="ctr">
              <a:buClr>
                <a:srgbClr val="6FC4F7"/>
              </a:buClr>
              <a:buFont typeface="Arial" panose="020B0604020202020204" pitchFamily="34" charset="0"/>
              <a:buChar char="•"/>
            </a:pPr>
            <a:r>
              <a:rPr kumimoji="1" lang="en-US" altLang="zh-CN" sz="2000" dirty="0">
                <a:solidFill>
                  <a:srgbClr val="374154"/>
                </a:solidFill>
                <a:latin typeface="Gill Sans MT" panose="020B0502020104020203" pitchFamily="34" charset="0"/>
                <a:ea typeface="+mj-ea"/>
              </a:rPr>
              <a:t>80GB</a:t>
            </a:r>
            <a:r>
              <a:rPr kumimoji="1" lang="zh-CN" altLang="en-US" sz="2000" dirty="0">
                <a:solidFill>
                  <a:srgbClr val="374154"/>
                </a:solidFill>
                <a:latin typeface="Gill Sans MT" panose="020B0502020104020203" pitchFamily="34" charset="0"/>
                <a:ea typeface="+mj-ea"/>
              </a:rPr>
              <a:t> </a:t>
            </a:r>
            <a:r>
              <a:rPr kumimoji="1" lang="en-US" altLang="zh-CN" sz="2000" dirty="0">
                <a:solidFill>
                  <a:srgbClr val="374154"/>
                </a:solidFill>
                <a:latin typeface="Gill Sans MT" panose="020B0502020104020203" pitchFamily="34" charset="0"/>
                <a:ea typeface="+mj-ea"/>
              </a:rPr>
              <a:t>High</a:t>
            </a:r>
            <a:r>
              <a:rPr kumimoji="1" lang="zh-CN" altLang="en-US" sz="2000" dirty="0">
                <a:solidFill>
                  <a:srgbClr val="374154"/>
                </a:solidFill>
                <a:latin typeface="Gill Sans MT" panose="020B0502020104020203" pitchFamily="34" charset="0"/>
                <a:ea typeface="+mj-ea"/>
              </a:rPr>
              <a:t> </a:t>
            </a:r>
            <a:r>
              <a:rPr kumimoji="1" lang="en-US" altLang="zh-CN" sz="2000" dirty="0">
                <a:solidFill>
                  <a:srgbClr val="374154"/>
                </a:solidFill>
                <a:latin typeface="Gill Sans MT" panose="020B0502020104020203" pitchFamily="34" charset="0"/>
                <a:ea typeface="+mj-ea"/>
              </a:rPr>
              <a:t>Bandwidth</a:t>
            </a:r>
            <a:r>
              <a:rPr kumimoji="1" lang="zh-CN" altLang="en-US" sz="2000" dirty="0">
                <a:solidFill>
                  <a:srgbClr val="374154"/>
                </a:solidFill>
                <a:latin typeface="Gill Sans MT" panose="020B0502020104020203" pitchFamily="34" charset="0"/>
                <a:ea typeface="+mj-ea"/>
              </a:rPr>
              <a:t> </a:t>
            </a:r>
            <a:r>
              <a:rPr kumimoji="1" lang="en-US" altLang="zh-CN" sz="2000" dirty="0">
                <a:solidFill>
                  <a:srgbClr val="374154"/>
                </a:solidFill>
                <a:latin typeface="Gill Sans MT" panose="020B0502020104020203" pitchFamily="34" charset="0"/>
                <a:ea typeface="+mj-ea"/>
              </a:rPr>
              <a:t>Memory</a:t>
            </a:r>
            <a:endParaRPr lang="zh-CN" altLang="en-US" sz="2000" dirty="0">
              <a:solidFill>
                <a:srgbClr val="374154"/>
              </a:solidFill>
              <a:latin typeface="Gill Sans MT" panose="020B0502020104020203" pitchFamily="34" charset="0"/>
              <a:ea typeface="+mj-ea"/>
            </a:endParaRPr>
          </a:p>
        </p:txBody>
      </p:sp>
      <p:pic>
        <p:nvPicPr>
          <p:cNvPr id="9" name="图片 8">
            <a:extLst>
              <a:ext uri="{FF2B5EF4-FFF2-40B4-BE49-F238E27FC236}">
                <a16:creationId xmlns:a16="http://schemas.microsoft.com/office/drawing/2014/main" id="{A7D38147-A7AF-C542-9771-1E56B4A5BBB4}"/>
              </a:ext>
            </a:extLst>
          </p:cNvPr>
          <p:cNvPicPr>
            <a:picLocks noChangeAspect="1"/>
          </p:cNvPicPr>
          <p:nvPr/>
        </p:nvPicPr>
        <p:blipFill rotWithShape="1">
          <a:blip r:embed="rId2">
            <a:extLst>
              <a:ext uri="{28A0092B-C50C-407E-A947-70E740481C1C}">
                <a14:useLocalDpi xmlns:a14="http://schemas.microsoft.com/office/drawing/2010/main" val="0"/>
              </a:ext>
            </a:extLst>
          </a:blip>
          <a:srcRect l="31610" r="1"/>
          <a:stretch/>
        </p:blipFill>
        <p:spPr>
          <a:xfrm>
            <a:off x="567557" y="1412776"/>
            <a:ext cx="4162672" cy="4820334"/>
          </a:xfrm>
          <a:prstGeom prst="rect">
            <a:avLst/>
          </a:prstGeom>
        </p:spPr>
      </p:pic>
      <p:sp>
        <p:nvSpPr>
          <p:cNvPr id="10" name="右大括号 9">
            <a:extLst>
              <a:ext uri="{FF2B5EF4-FFF2-40B4-BE49-F238E27FC236}">
                <a16:creationId xmlns:a16="http://schemas.microsoft.com/office/drawing/2014/main" id="{31923BE3-F654-3D46-A5FE-331DF15A789F}"/>
              </a:ext>
            </a:extLst>
          </p:cNvPr>
          <p:cNvSpPr/>
          <p:nvPr/>
        </p:nvSpPr>
        <p:spPr bwMode="auto">
          <a:xfrm rot="5400000">
            <a:off x="8376179" y="1474446"/>
            <a:ext cx="180811" cy="6176569"/>
          </a:xfrm>
          <a:prstGeom prst="rightBrace">
            <a:avLst/>
          </a:prstGeom>
          <a:noFill/>
          <a:ln w="38100" cap="flat" cmpd="sng" algn="ctr">
            <a:solidFill>
              <a:srgbClr val="91D1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a:ln>
                <a:noFill/>
              </a:ln>
              <a:solidFill>
                <a:schemeClr val="tx1"/>
              </a:solidFill>
              <a:effectLst/>
              <a:latin typeface="Arial" charset="0"/>
              <a:ea typeface="SimSun" pitchFamily="2" charset="-122"/>
            </a:endParaRPr>
          </a:p>
        </p:txBody>
      </p:sp>
    </p:spTree>
    <p:extLst>
      <p:ext uri="{BB962C8B-B14F-4D97-AF65-F5344CB8AC3E}">
        <p14:creationId xmlns:p14="http://schemas.microsoft.com/office/powerpoint/2010/main" val="31139918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5DB7C96-86E3-CD43-8CED-09E7F742311E}"/>
              </a:ext>
            </a:extLst>
          </p:cNvPr>
          <p:cNvSpPr>
            <a:spLocks noGrp="1"/>
          </p:cNvSpPr>
          <p:nvPr>
            <p:ph type="title"/>
          </p:nvPr>
        </p:nvSpPr>
        <p:spPr/>
        <p:txBody>
          <a:bodyPr/>
          <a:lstStyle/>
          <a:p>
            <a:r>
              <a:rPr lang="en-US" altLang="zh-CN" dirty="0"/>
              <a:t>GPU</a:t>
            </a:r>
            <a:r>
              <a:rPr lang="zh-CN" altLang="en-US" dirty="0"/>
              <a:t> 缓存机制</a:t>
            </a:r>
          </a:p>
        </p:txBody>
      </p:sp>
      <p:pic>
        <p:nvPicPr>
          <p:cNvPr id="5" name="图片 4">
            <a:extLst>
              <a:ext uri="{FF2B5EF4-FFF2-40B4-BE49-F238E27FC236}">
                <a16:creationId xmlns:a16="http://schemas.microsoft.com/office/drawing/2014/main" id="{A5681BA3-B603-FC46-B649-CEBF5549B290}"/>
              </a:ext>
            </a:extLst>
          </p:cNvPr>
          <p:cNvPicPr>
            <a:picLocks noChangeAspect="1"/>
          </p:cNvPicPr>
          <p:nvPr/>
        </p:nvPicPr>
        <p:blipFill rotWithShape="1">
          <a:blip r:embed="rId2">
            <a:extLst>
              <a:ext uri="{28A0092B-C50C-407E-A947-70E740481C1C}">
                <a14:useLocalDpi xmlns:a14="http://schemas.microsoft.com/office/drawing/2010/main" val="0"/>
              </a:ext>
            </a:extLst>
          </a:blip>
          <a:srcRect l="31610" r="1"/>
          <a:stretch/>
        </p:blipFill>
        <p:spPr>
          <a:xfrm>
            <a:off x="2007717" y="1445199"/>
            <a:ext cx="4162672" cy="4820334"/>
          </a:xfrm>
          <a:prstGeom prst="rect">
            <a:avLst/>
          </a:prstGeom>
        </p:spPr>
      </p:pic>
      <p:sp>
        <p:nvSpPr>
          <p:cNvPr id="6" name="内容占位符 2">
            <a:extLst>
              <a:ext uri="{FF2B5EF4-FFF2-40B4-BE49-F238E27FC236}">
                <a16:creationId xmlns:a16="http://schemas.microsoft.com/office/drawing/2014/main" id="{8BBC4889-BCD8-3140-867F-3DEBEE3DB839}"/>
              </a:ext>
            </a:extLst>
          </p:cNvPr>
          <p:cNvSpPr txBox="1">
            <a:spLocks/>
          </p:cNvSpPr>
          <p:nvPr/>
        </p:nvSpPr>
        <p:spPr>
          <a:xfrm>
            <a:off x="337741" y="1428326"/>
            <a:ext cx="720080" cy="404369"/>
          </a:xfrm>
          <a:prstGeom prst="rect">
            <a:avLst/>
          </a:prstGeom>
          <a:noFill/>
        </p:spPr>
        <p:txBody>
          <a:bodyPr anchor="ct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0" indent="0" algn="ctr">
              <a:lnSpc>
                <a:spcPct val="100000"/>
              </a:lnSpc>
              <a:buNone/>
            </a:pPr>
            <a:r>
              <a:rPr kumimoji="1" lang="en-US" altLang="zh-CN" sz="1800" dirty="0">
                <a:latin typeface="Gill Sans MT" panose="020B0502020104020203" pitchFamily="34" charset="0"/>
              </a:rPr>
              <a:t>B/W</a:t>
            </a:r>
          </a:p>
        </p:txBody>
      </p:sp>
      <p:sp>
        <p:nvSpPr>
          <p:cNvPr id="7" name="内容占位符 2">
            <a:extLst>
              <a:ext uri="{FF2B5EF4-FFF2-40B4-BE49-F238E27FC236}">
                <a16:creationId xmlns:a16="http://schemas.microsoft.com/office/drawing/2014/main" id="{CA2170B2-75F3-3B47-81E0-61EFADCB6A01}"/>
              </a:ext>
            </a:extLst>
          </p:cNvPr>
          <p:cNvSpPr txBox="1">
            <a:spLocks/>
          </p:cNvSpPr>
          <p:nvPr/>
        </p:nvSpPr>
        <p:spPr>
          <a:xfrm>
            <a:off x="337741" y="2780929"/>
            <a:ext cx="720080" cy="404369"/>
          </a:xfrm>
          <a:prstGeom prst="rect">
            <a:avLst/>
          </a:prstGeom>
          <a:noFill/>
        </p:spPr>
        <p:txBody>
          <a:bodyPr anchor="ct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0" indent="0" algn="ctr">
              <a:lnSpc>
                <a:spcPct val="100000"/>
              </a:lnSpc>
              <a:buNone/>
            </a:pPr>
            <a:r>
              <a:rPr kumimoji="1" lang="en-US" altLang="zh-CN" sz="1800" dirty="0">
                <a:latin typeface="Gill Sans MT" panose="020B0502020104020203" pitchFamily="34" charset="0"/>
              </a:rPr>
              <a:t>13x</a:t>
            </a:r>
          </a:p>
        </p:txBody>
      </p:sp>
      <p:sp>
        <p:nvSpPr>
          <p:cNvPr id="8" name="内容占位符 2">
            <a:extLst>
              <a:ext uri="{FF2B5EF4-FFF2-40B4-BE49-F238E27FC236}">
                <a16:creationId xmlns:a16="http://schemas.microsoft.com/office/drawing/2014/main" id="{E12F651E-FCA3-DF46-ACB5-07A5E7F6BA26}"/>
              </a:ext>
            </a:extLst>
          </p:cNvPr>
          <p:cNvSpPr txBox="1">
            <a:spLocks/>
          </p:cNvSpPr>
          <p:nvPr/>
        </p:nvSpPr>
        <p:spPr>
          <a:xfrm>
            <a:off x="337741" y="3812760"/>
            <a:ext cx="720080" cy="404369"/>
          </a:xfrm>
          <a:prstGeom prst="rect">
            <a:avLst/>
          </a:prstGeom>
          <a:noFill/>
        </p:spPr>
        <p:txBody>
          <a:bodyPr anchor="ct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0" indent="0" algn="ctr">
              <a:lnSpc>
                <a:spcPct val="100000"/>
              </a:lnSpc>
              <a:buNone/>
            </a:pPr>
            <a:r>
              <a:rPr kumimoji="1" lang="en-US" altLang="zh-CN" sz="1800" dirty="0">
                <a:latin typeface="Gill Sans MT" panose="020B0502020104020203" pitchFamily="34" charset="0"/>
              </a:rPr>
              <a:t>3x</a:t>
            </a:r>
          </a:p>
        </p:txBody>
      </p:sp>
      <p:sp>
        <p:nvSpPr>
          <p:cNvPr id="9" name="内容占位符 2">
            <a:extLst>
              <a:ext uri="{FF2B5EF4-FFF2-40B4-BE49-F238E27FC236}">
                <a16:creationId xmlns:a16="http://schemas.microsoft.com/office/drawing/2014/main" id="{99D4047E-AA0A-B34E-AE53-B19BC78A6880}"/>
              </a:ext>
            </a:extLst>
          </p:cNvPr>
          <p:cNvSpPr txBox="1">
            <a:spLocks/>
          </p:cNvSpPr>
          <p:nvPr/>
        </p:nvSpPr>
        <p:spPr>
          <a:xfrm>
            <a:off x="337741" y="5472903"/>
            <a:ext cx="720080" cy="404369"/>
          </a:xfrm>
          <a:prstGeom prst="rect">
            <a:avLst/>
          </a:prstGeom>
          <a:noFill/>
        </p:spPr>
        <p:txBody>
          <a:bodyPr anchor="ct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0" indent="0" algn="ctr">
              <a:lnSpc>
                <a:spcPct val="100000"/>
              </a:lnSpc>
              <a:buNone/>
            </a:pPr>
            <a:r>
              <a:rPr kumimoji="1" lang="en-US" altLang="zh-CN" sz="1800" dirty="0">
                <a:latin typeface="Gill Sans MT" panose="020B0502020104020203" pitchFamily="34" charset="0"/>
              </a:rPr>
              <a:t>1x</a:t>
            </a:r>
          </a:p>
        </p:txBody>
      </p:sp>
      <p:sp>
        <p:nvSpPr>
          <p:cNvPr id="10" name="内容占位符 2">
            <a:extLst>
              <a:ext uri="{FF2B5EF4-FFF2-40B4-BE49-F238E27FC236}">
                <a16:creationId xmlns:a16="http://schemas.microsoft.com/office/drawing/2014/main" id="{2E425851-5FF2-7543-BDFC-03F13BEDD305}"/>
              </a:ext>
            </a:extLst>
          </p:cNvPr>
          <p:cNvSpPr txBox="1">
            <a:spLocks/>
          </p:cNvSpPr>
          <p:nvPr/>
        </p:nvSpPr>
        <p:spPr>
          <a:xfrm>
            <a:off x="985813" y="1412776"/>
            <a:ext cx="1060982" cy="404369"/>
          </a:xfrm>
          <a:prstGeom prst="rect">
            <a:avLst/>
          </a:prstGeom>
          <a:noFill/>
        </p:spPr>
        <p:txBody>
          <a:bodyPr anchor="ct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0" indent="0" algn="ctr">
              <a:lnSpc>
                <a:spcPct val="100000"/>
              </a:lnSpc>
              <a:buNone/>
            </a:pPr>
            <a:r>
              <a:rPr kumimoji="1" lang="en-US" altLang="zh-CN" sz="1800" dirty="0">
                <a:solidFill>
                  <a:srgbClr val="91D150"/>
                </a:solidFill>
                <a:latin typeface="Gill Sans MT" panose="020B0502020104020203" pitchFamily="34" charset="0"/>
              </a:rPr>
              <a:t>Latency</a:t>
            </a:r>
          </a:p>
        </p:txBody>
      </p:sp>
      <p:sp>
        <p:nvSpPr>
          <p:cNvPr id="11" name="内容占位符 2">
            <a:extLst>
              <a:ext uri="{FF2B5EF4-FFF2-40B4-BE49-F238E27FC236}">
                <a16:creationId xmlns:a16="http://schemas.microsoft.com/office/drawing/2014/main" id="{79658F12-A709-1C47-B539-A7A7FE649880}"/>
              </a:ext>
            </a:extLst>
          </p:cNvPr>
          <p:cNvSpPr txBox="1">
            <a:spLocks/>
          </p:cNvSpPr>
          <p:nvPr/>
        </p:nvSpPr>
        <p:spPr>
          <a:xfrm>
            <a:off x="985813" y="2780928"/>
            <a:ext cx="1060982" cy="404369"/>
          </a:xfrm>
          <a:prstGeom prst="rect">
            <a:avLst/>
          </a:prstGeom>
          <a:noFill/>
        </p:spPr>
        <p:txBody>
          <a:bodyPr anchor="ct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0" indent="0" algn="ctr">
              <a:lnSpc>
                <a:spcPct val="100000"/>
              </a:lnSpc>
              <a:buNone/>
            </a:pPr>
            <a:r>
              <a:rPr kumimoji="1" lang="en-US" altLang="zh-CN" sz="1800" dirty="0">
                <a:solidFill>
                  <a:srgbClr val="91D150"/>
                </a:solidFill>
                <a:latin typeface="Gill Sans MT" panose="020B0502020104020203" pitchFamily="34" charset="0"/>
              </a:rPr>
              <a:t>1x</a:t>
            </a:r>
          </a:p>
        </p:txBody>
      </p:sp>
      <p:sp>
        <p:nvSpPr>
          <p:cNvPr id="12" name="内容占位符 2">
            <a:extLst>
              <a:ext uri="{FF2B5EF4-FFF2-40B4-BE49-F238E27FC236}">
                <a16:creationId xmlns:a16="http://schemas.microsoft.com/office/drawing/2014/main" id="{123E36A0-50E3-3A4D-A15C-0AEDB443AC33}"/>
              </a:ext>
            </a:extLst>
          </p:cNvPr>
          <p:cNvSpPr txBox="1">
            <a:spLocks/>
          </p:cNvSpPr>
          <p:nvPr/>
        </p:nvSpPr>
        <p:spPr>
          <a:xfrm>
            <a:off x="985813" y="3812759"/>
            <a:ext cx="1060982" cy="404369"/>
          </a:xfrm>
          <a:prstGeom prst="rect">
            <a:avLst/>
          </a:prstGeom>
          <a:noFill/>
        </p:spPr>
        <p:txBody>
          <a:bodyPr anchor="ct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0" indent="0" algn="ctr">
              <a:lnSpc>
                <a:spcPct val="100000"/>
              </a:lnSpc>
              <a:buNone/>
            </a:pPr>
            <a:r>
              <a:rPr kumimoji="1" lang="en-US" altLang="zh-CN" sz="1800" dirty="0">
                <a:solidFill>
                  <a:srgbClr val="91D150"/>
                </a:solidFill>
                <a:latin typeface="Gill Sans MT" panose="020B0502020104020203" pitchFamily="34" charset="0"/>
              </a:rPr>
              <a:t>5x</a:t>
            </a:r>
          </a:p>
        </p:txBody>
      </p:sp>
      <p:sp>
        <p:nvSpPr>
          <p:cNvPr id="13" name="内容占位符 2">
            <a:extLst>
              <a:ext uri="{FF2B5EF4-FFF2-40B4-BE49-F238E27FC236}">
                <a16:creationId xmlns:a16="http://schemas.microsoft.com/office/drawing/2014/main" id="{3C348E18-E2DC-6C4A-9C62-E0FEF026EA2A}"/>
              </a:ext>
            </a:extLst>
          </p:cNvPr>
          <p:cNvSpPr txBox="1">
            <a:spLocks/>
          </p:cNvSpPr>
          <p:nvPr/>
        </p:nvSpPr>
        <p:spPr>
          <a:xfrm>
            <a:off x="985813" y="5449885"/>
            <a:ext cx="1060982" cy="404369"/>
          </a:xfrm>
          <a:prstGeom prst="rect">
            <a:avLst/>
          </a:prstGeom>
          <a:noFill/>
        </p:spPr>
        <p:txBody>
          <a:bodyPr anchor="ct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0" indent="0" algn="ctr">
              <a:lnSpc>
                <a:spcPct val="100000"/>
              </a:lnSpc>
              <a:buNone/>
            </a:pPr>
            <a:r>
              <a:rPr kumimoji="1" lang="en-US" altLang="zh-CN" sz="1800" dirty="0">
                <a:solidFill>
                  <a:srgbClr val="91D150"/>
                </a:solidFill>
                <a:latin typeface="Gill Sans MT" panose="020B0502020104020203" pitchFamily="34" charset="0"/>
              </a:rPr>
              <a:t>15x</a:t>
            </a:r>
          </a:p>
        </p:txBody>
      </p:sp>
      <p:pic>
        <p:nvPicPr>
          <p:cNvPr id="14" name="图片 13">
            <a:extLst>
              <a:ext uri="{FF2B5EF4-FFF2-40B4-BE49-F238E27FC236}">
                <a16:creationId xmlns:a16="http://schemas.microsoft.com/office/drawing/2014/main" id="{183272BD-E0A1-C34E-AFD5-78CA6194476C}"/>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8795343" y="2592983"/>
            <a:ext cx="2559622" cy="2720513"/>
          </a:xfrm>
          <a:prstGeom prst="rect">
            <a:avLst/>
          </a:prstGeom>
        </p:spPr>
      </p:pic>
      <p:sp>
        <p:nvSpPr>
          <p:cNvPr id="15" name="内容占位符 2">
            <a:extLst>
              <a:ext uri="{FF2B5EF4-FFF2-40B4-BE49-F238E27FC236}">
                <a16:creationId xmlns:a16="http://schemas.microsoft.com/office/drawing/2014/main" id="{280040B0-0612-A443-AFC6-F89A74743525}"/>
              </a:ext>
            </a:extLst>
          </p:cNvPr>
          <p:cNvSpPr txBox="1">
            <a:spLocks/>
          </p:cNvSpPr>
          <p:nvPr/>
        </p:nvSpPr>
        <p:spPr>
          <a:xfrm>
            <a:off x="6688480" y="2617008"/>
            <a:ext cx="720080" cy="404369"/>
          </a:xfrm>
          <a:prstGeom prst="rect">
            <a:avLst/>
          </a:prstGeom>
          <a:noFill/>
        </p:spPr>
        <p:txBody>
          <a:bodyPr anchor="ct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0" indent="0" algn="ctr">
              <a:lnSpc>
                <a:spcPct val="100000"/>
              </a:lnSpc>
              <a:buNone/>
            </a:pPr>
            <a:r>
              <a:rPr kumimoji="1" lang="en-US" altLang="zh-CN" sz="1800" dirty="0">
                <a:latin typeface="Gill Sans MT" panose="020B0502020104020203" pitchFamily="34" charset="0"/>
              </a:rPr>
              <a:t>B/W</a:t>
            </a:r>
          </a:p>
        </p:txBody>
      </p:sp>
      <p:sp>
        <p:nvSpPr>
          <p:cNvPr id="16" name="内容占位符 2">
            <a:extLst>
              <a:ext uri="{FF2B5EF4-FFF2-40B4-BE49-F238E27FC236}">
                <a16:creationId xmlns:a16="http://schemas.microsoft.com/office/drawing/2014/main" id="{DF2E12C8-A783-C048-820B-6F92DC0B66C5}"/>
              </a:ext>
            </a:extLst>
          </p:cNvPr>
          <p:cNvSpPr txBox="1">
            <a:spLocks/>
          </p:cNvSpPr>
          <p:nvPr/>
        </p:nvSpPr>
        <p:spPr>
          <a:xfrm>
            <a:off x="7334294" y="2617008"/>
            <a:ext cx="1060982" cy="404369"/>
          </a:xfrm>
          <a:prstGeom prst="rect">
            <a:avLst/>
          </a:prstGeom>
          <a:noFill/>
        </p:spPr>
        <p:txBody>
          <a:bodyPr anchor="ct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0" indent="0" algn="ctr">
              <a:lnSpc>
                <a:spcPct val="100000"/>
              </a:lnSpc>
              <a:buNone/>
            </a:pPr>
            <a:r>
              <a:rPr kumimoji="1" lang="en-US" altLang="zh-CN" sz="1800" dirty="0">
                <a:solidFill>
                  <a:srgbClr val="91D150"/>
                </a:solidFill>
                <a:latin typeface="Gill Sans MT" panose="020B0502020104020203" pitchFamily="34" charset="0"/>
              </a:rPr>
              <a:t>Latency</a:t>
            </a:r>
          </a:p>
        </p:txBody>
      </p:sp>
      <p:sp>
        <p:nvSpPr>
          <p:cNvPr id="17" name="内容占位符 2">
            <a:extLst>
              <a:ext uri="{FF2B5EF4-FFF2-40B4-BE49-F238E27FC236}">
                <a16:creationId xmlns:a16="http://schemas.microsoft.com/office/drawing/2014/main" id="{50D84D05-39F8-DB43-86E7-BBB83C1E8DCB}"/>
              </a:ext>
            </a:extLst>
          </p:cNvPr>
          <p:cNvSpPr txBox="1">
            <a:spLocks/>
          </p:cNvSpPr>
          <p:nvPr/>
        </p:nvSpPr>
        <p:spPr>
          <a:xfrm>
            <a:off x="6846738" y="2204864"/>
            <a:ext cx="1267867" cy="404369"/>
          </a:xfrm>
          <a:prstGeom prst="rect">
            <a:avLst/>
          </a:prstGeom>
          <a:noFill/>
        </p:spPr>
        <p:txBody>
          <a:bodyPr anchor="ct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0" indent="0" algn="ctr">
              <a:lnSpc>
                <a:spcPct val="100000"/>
              </a:lnSpc>
              <a:buNone/>
            </a:pPr>
            <a:r>
              <a:rPr kumimoji="1" lang="en-US" altLang="zh-CN" sz="1800" dirty="0">
                <a:latin typeface="Gill Sans MT" panose="020B0502020104020203" pitchFamily="34" charset="0"/>
              </a:rPr>
              <a:t>Off-Chip</a:t>
            </a:r>
          </a:p>
        </p:txBody>
      </p:sp>
      <p:sp>
        <p:nvSpPr>
          <p:cNvPr id="18" name="内容占位符 2">
            <a:extLst>
              <a:ext uri="{FF2B5EF4-FFF2-40B4-BE49-F238E27FC236}">
                <a16:creationId xmlns:a16="http://schemas.microsoft.com/office/drawing/2014/main" id="{2F0992A4-A919-4642-9508-5A44D160F93C}"/>
              </a:ext>
            </a:extLst>
          </p:cNvPr>
          <p:cNvSpPr txBox="1">
            <a:spLocks/>
          </p:cNvSpPr>
          <p:nvPr/>
        </p:nvSpPr>
        <p:spPr>
          <a:xfrm>
            <a:off x="6674445" y="3092845"/>
            <a:ext cx="748150" cy="404369"/>
          </a:xfrm>
          <a:prstGeom prst="rect">
            <a:avLst/>
          </a:prstGeom>
          <a:noFill/>
        </p:spPr>
        <p:txBody>
          <a:bodyPr anchor="ct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0" indent="0" algn="ctr">
              <a:lnSpc>
                <a:spcPct val="100000"/>
              </a:lnSpc>
              <a:buNone/>
            </a:pPr>
            <a:r>
              <a:rPr kumimoji="1" lang="en-US" altLang="zh-CN" sz="1800" dirty="0">
                <a:latin typeface="Gill Sans MT" panose="020B0502020104020203" pitchFamily="34" charset="0"/>
              </a:rPr>
              <a:t>0.02x</a:t>
            </a:r>
          </a:p>
        </p:txBody>
      </p:sp>
      <p:sp>
        <p:nvSpPr>
          <p:cNvPr id="19" name="内容占位符 2">
            <a:extLst>
              <a:ext uri="{FF2B5EF4-FFF2-40B4-BE49-F238E27FC236}">
                <a16:creationId xmlns:a16="http://schemas.microsoft.com/office/drawing/2014/main" id="{178544EC-CF3B-9E4E-B904-B0D150CB9C93}"/>
              </a:ext>
            </a:extLst>
          </p:cNvPr>
          <p:cNvSpPr txBox="1">
            <a:spLocks/>
          </p:cNvSpPr>
          <p:nvPr/>
        </p:nvSpPr>
        <p:spPr>
          <a:xfrm>
            <a:off x="7334294" y="3092844"/>
            <a:ext cx="1060982" cy="404369"/>
          </a:xfrm>
          <a:prstGeom prst="rect">
            <a:avLst/>
          </a:prstGeom>
          <a:noFill/>
        </p:spPr>
        <p:txBody>
          <a:bodyPr anchor="ct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0" indent="0" algn="ctr">
              <a:lnSpc>
                <a:spcPct val="100000"/>
              </a:lnSpc>
              <a:buNone/>
            </a:pPr>
            <a:r>
              <a:rPr kumimoji="1" lang="en-US" altLang="zh-CN" sz="1800" dirty="0">
                <a:solidFill>
                  <a:srgbClr val="91D150"/>
                </a:solidFill>
                <a:latin typeface="Gill Sans MT" panose="020B0502020104020203" pitchFamily="34" charset="0"/>
              </a:rPr>
              <a:t>25x</a:t>
            </a:r>
          </a:p>
        </p:txBody>
      </p:sp>
      <p:sp>
        <p:nvSpPr>
          <p:cNvPr id="20" name="左右箭头 19">
            <a:extLst>
              <a:ext uri="{FF2B5EF4-FFF2-40B4-BE49-F238E27FC236}">
                <a16:creationId xmlns:a16="http://schemas.microsoft.com/office/drawing/2014/main" id="{60AE7429-ADEB-BD4F-AC04-021B946F4676}"/>
              </a:ext>
            </a:extLst>
          </p:cNvPr>
          <p:cNvSpPr/>
          <p:nvPr/>
        </p:nvSpPr>
        <p:spPr bwMode="auto">
          <a:xfrm>
            <a:off x="6314405" y="3531867"/>
            <a:ext cx="2304256" cy="966152"/>
          </a:xfrm>
          <a:prstGeom prst="leftRightArrow">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a:ln>
                <a:noFill/>
              </a:ln>
              <a:solidFill>
                <a:schemeClr val="tx1"/>
              </a:solidFill>
              <a:effectLst/>
              <a:latin typeface="Arial" charset="0"/>
              <a:ea typeface="SimSun" pitchFamily="2" charset="-122"/>
            </a:endParaRPr>
          </a:p>
        </p:txBody>
      </p:sp>
      <p:sp>
        <p:nvSpPr>
          <p:cNvPr id="21" name="内容占位符 2">
            <a:extLst>
              <a:ext uri="{FF2B5EF4-FFF2-40B4-BE49-F238E27FC236}">
                <a16:creationId xmlns:a16="http://schemas.microsoft.com/office/drawing/2014/main" id="{F437549C-94EE-244F-A4F9-0E58CBD8721E}"/>
              </a:ext>
            </a:extLst>
          </p:cNvPr>
          <p:cNvSpPr txBox="1">
            <a:spLocks/>
          </p:cNvSpPr>
          <p:nvPr/>
        </p:nvSpPr>
        <p:spPr>
          <a:xfrm>
            <a:off x="6846738" y="3812759"/>
            <a:ext cx="1267867" cy="404369"/>
          </a:xfrm>
          <a:prstGeom prst="rect">
            <a:avLst/>
          </a:prstGeom>
          <a:noFill/>
        </p:spPr>
        <p:txBody>
          <a:bodyPr anchor="ct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0" indent="0" algn="ctr">
              <a:lnSpc>
                <a:spcPct val="100000"/>
              </a:lnSpc>
              <a:buNone/>
            </a:pPr>
            <a:r>
              <a:rPr kumimoji="1" lang="en-US" altLang="zh-CN" sz="1800" b="1" dirty="0">
                <a:latin typeface="Gill Sans MT" panose="020B0502020104020203" pitchFamily="34" charset="0"/>
              </a:rPr>
              <a:t>PCIe</a:t>
            </a:r>
          </a:p>
        </p:txBody>
      </p:sp>
    </p:spTree>
    <p:extLst>
      <p:ext uri="{BB962C8B-B14F-4D97-AF65-F5344CB8AC3E}">
        <p14:creationId xmlns:p14="http://schemas.microsoft.com/office/powerpoint/2010/main" val="38121686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5DB7C96-86E3-CD43-8CED-09E7F742311E}"/>
              </a:ext>
            </a:extLst>
          </p:cNvPr>
          <p:cNvSpPr>
            <a:spLocks noGrp="1"/>
          </p:cNvSpPr>
          <p:nvPr>
            <p:ph type="title"/>
          </p:nvPr>
        </p:nvSpPr>
        <p:spPr/>
        <p:txBody>
          <a:bodyPr/>
          <a:lstStyle/>
          <a:p>
            <a:r>
              <a:rPr lang="en-US" altLang="zh-CN" dirty="0"/>
              <a:t>GPU</a:t>
            </a:r>
            <a:r>
              <a:rPr lang="zh-CN" altLang="en-US" dirty="0"/>
              <a:t> 缓存机制</a:t>
            </a:r>
          </a:p>
        </p:txBody>
      </p:sp>
      <p:graphicFrame>
        <p:nvGraphicFramePr>
          <p:cNvPr id="5" name="表格 4">
            <a:extLst>
              <a:ext uri="{FF2B5EF4-FFF2-40B4-BE49-F238E27FC236}">
                <a16:creationId xmlns:a16="http://schemas.microsoft.com/office/drawing/2014/main" id="{4C1ABAE6-E5E9-3444-A0F9-E492AD8BC016}"/>
              </a:ext>
            </a:extLst>
          </p:cNvPr>
          <p:cNvGraphicFramePr>
            <a:graphicFrameLocks noGrp="1"/>
          </p:cNvGraphicFramePr>
          <p:nvPr>
            <p:extLst>
              <p:ext uri="{D42A27DB-BD31-4B8C-83A1-F6EECF244321}">
                <p14:modId xmlns:p14="http://schemas.microsoft.com/office/powerpoint/2010/main" val="3328647987"/>
              </p:ext>
            </p:extLst>
          </p:nvPr>
        </p:nvGraphicFramePr>
        <p:xfrm>
          <a:off x="6962477" y="1916833"/>
          <a:ext cx="4464495" cy="4104454"/>
        </p:xfrm>
        <a:graphic>
          <a:graphicData uri="http://schemas.openxmlformats.org/drawingml/2006/table">
            <a:tbl>
              <a:tblPr/>
              <a:tblGrid>
                <a:gridCol w="1488165">
                  <a:extLst>
                    <a:ext uri="{9D8B030D-6E8A-4147-A177-3AD203B41FA5}">
                      <a16:colId xmlns:a16="http://schemas.microsoft.com/office/drawing/2014/main" val="1189140174"/>
                    </a:ext>
                  </a:extLst>
                </a:gridCol>
                <a:gridCol w="1488165">
                  <a:extLst>
                    <a:ext uri="{9D8B030D-6E8A-4147-A177-3AD203B41FA5}">
                      <a16:colId xmlns:a16="http://schemas.microsoft.com/office/drawing/2014/main" val="2417993837"/>
                    </a:ext>
                  </a:extLst>
                </a:gridCol>
                <a:gridCol w="1488165">
                  <a:extLst>
                    <a:ext uri="{9D8B030D-6E8A-4147-A177-3AD203B41FA5}">
                      <a16:colId xmlns:a16="http://schemas.microsoft.com/office/drawing/2014/main" val="590979823"/>
                    </a:ext>
                  </a:extLst>
                </a:gridCol>
              </a:tblGrid>
              <a:tr h="1121724">
                <a:tc>
                  <a:txBody>
                    <a:bodyPr/>
                    <a:lstStyle/>
                    <a:p>
                      <a:pPr marL="0" marR="0" lvl="0" indent="0" algn="ctr" defTabSz="913707" rtl="0" eaLnBrk="1" fontAlgn="auto" latinLnBrk="0" hangingPunct="1">
                        <a:lnSpc>
                          <a:spcPct val="100000"/>
                        </a:lnSpc>
                        <a:spcBef>
                          <a:spcPts val="0"/>
                        </a:spcBef>
                        <a:spcAft>
                          <a:spcPts val="0"/>
                        </a:spcAft>
                        <a:buClrTx/>
                        <a:buSzTx/>
                        <a:buFontTx/>
                        <a:buNone/>
                        <a:tabLst/>
                        <a:defRPr/>
                      </a:pPr>
                      <a:r>
                        <a:rPr lang="en-US" altLang="zh-CN" sz="1600" b="0" kern="1200" dirty="0">
                          <a:solidFill>
                            <a:srgbClr val="92D050"/>
                          </a:solidFill>
                          <a:effectLst/>
                          <a:latin typeface="Gill Sans MT" panose="020B0502020104020203" pitchFamily="34" charset="0"/>
                          <a:ea typeface="Microsoft YaHei" panose="020B0503020204020204" pitchFamily="34" charset="-122"/>
                          <a:cs typeface="+mn-cs"/>
                        </a:rPr>
                        <a:t>Data</a:t>
                      </a:r>
                    </a:p>
                    <a:p>
                      <a:pPr marL="0" marR="0" lvl="0" indent="0" algn="ctr" defTabSz="913707" rtl="0" eaLnBrk="1" fontAlgn="auto" latinLnBrk="0" hangingPunct="1">
                        <a:lnSpc>
                          <a:spcPct val="100000"/>
                        </a:lnSpc>
                        <a:spcBef>
                          <a:spcPts val="0"/>
                        </a:spcBef>
                        <a:spcAft>
                          <a:spcPts val="0"/>
                        </a:spcAft>
                        <a:buClrTx/>
                        <a:buSzTx/>
                        <a:buFontTx/>
                        <a:buNone/>
                        <a:tabLst/>
                        <a:defRPr/>
                      </a:pPr>
                      <a:r>
                        <a:rPr lang="en-US" altLang="zh-CN" sz="1600" b="0" kern="1200" dirty="0">
                          <a:solidFill>
                            <a:srgbClr val="92D050"/>
                          </a:solidFill>
                          <a:effectLst/>
                          <a:latin typeface="Gill Sans MT" panose="020B0502020104020203" pitchFamily="34" charset="0"/>
                          <a:ea typeface="Microsoft YaHei" panose="020B0503020204020204" pitchFamily="34" charset="-122"/>
                          <a:cs typeface="+mn-cs"/>
                        </a:rPr>
                        <a:t>Location</a:t>
                      </a:r>
                      <a:endParaRPr lang="zh-CN" altLang="en-US" sz="1600" b="0" kern="1200" dirty="0">
                        <a:solidFill>
                          <a:srgbClr val="92D050"/>
                        </a:solidFill>
                        <a:effectLst/>
                        <a:latin typeface="Gill Sans MT" panose="020B0502020104020203" pitchFamily="34" charset="0"/>
                        <a:ea typeface="Microsoft YaHei" panose="020B0503020204020204" pitchFamily="34" charset="-122"/>
                        <a:cs typeface="+mn-cs"/>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5F7FA"/>
                    </a:solidFill>
                  </a:tcPr>
                </a:tc>
                <a:tc>
                  <a:txBody>
                    <a:bodyPr/>
                    <a:lstStyle/>
                    <a:p>
                      <a:pPr marL="0" algn="ctr" defTabSz="913707" rtl="0" eaLnBrk="1" latinLnBrk="0" hangingPunct="1"/>
                      <a:r>
                        <a:rPr lang="en-US" altLang="zh-CN" sz="1600" b="0" kern="1200" dirty="0">
                          <a:solidFill>
                            <a:srgbClr val="92D050"/>
                          </a:solidFill>
                          <a:effectLst/>
                          <a:latin typeface="Gill Sans MT" panose="020B0502020104020203" pitchFamily="34" charset="0"/>
                          <a:ea typeface="Microsoft YaHei" panose="020B0503020204020204" pitchFamily="34" charset="-122"/>
                          <a:cs typeface="+mn-cs"/>
                        </a:rPr>
                        <a:t>Bandwidth</a:t>
                      </a:r>
                    </a:p>
                    <a:p>
                      <a:pPr marL="0" algn="ctr" defTabSz="913707" rtl="0" eaLnBrk="1" latinLnBrk="0" hangingPunct="1"/>
                      <a:r>
                        <a:rPr lang="en-US" altLang="zh-CN" sz="1600" b="0" kern="1200" dirty="0">
                          <a:solidFill>
                            <a:srgbClr val="92D050"/>
                          </a:solidFill>
                          <a:effectLst/>
                          <a:latin typeface="Gill Sans MT" panose="020B0502020104020203" pitchFamily="34" charset="0"/>
                          <a:ea typeface="Microsoft YaHei" panose="020B0503020204020204" pitchFamily="34" charset="-122"/>
                          <a:cs typeface="+mn-cs"/>
                        </a:rPr>
                        <a:t>(GB/sec)</a:t>
                      </a:r>
                      <a:endParaRPr lang="zh-CN" altLang="en-US" sz="1600" b="0" kern="1200" dirty="0">
                        <a:solidFill>
                          <a:srgbClr val="92D050"/>
                        </a:solidFill>
                        <a:effectLst/>
                        <a:latin typeface="Gill Sans MT" panose="020B0502020104020203" pitchFamily="34" charset="0"/>
                        <a:ea typeface="Microsoft YaHei" panose="020B0503020204020204" pitchFamily="34" charset="-122"/>
                        <a:cs typeface="+mn-cs"/>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5F7FA"/>
                    </a:solidFill>
                  </a:tcPr>
                </a:tc>
                <a:tc>
                  <a:txBody>
                    <a:bodyPr/>
                    <a:lstStyle/>
                    <a:p>
                      <a:pPr algn="ctr" latinLnBrk="0"/>
                      <a:r>
                        <a:rPr lang="en-US" altLang="zh-CN" sz="1600" b="0" dirty="0">
                          <a:solidFill>
                            <a:srgbClr val="92D050"/>
                          </a:solidFill>
                          <a:effectLst/>
                          <a:latin typeface="Gill Sans MT" panose="020B0502020104020203" pitchFamily="34" charset="0"/>
                          <a:ea typeface="Microsoft YaHei" panose="020B0503020204020204" pitchFamily="34" charset="-122"/>
                        </a:rPr>
                        <a:t>Compute</a:t>
                      </a:r>
                    </a:p>
                    <a:p>
                      <a:pPr algn="ctr" latinLnBrk="0"/>
                      <a:r>
                        <a:rPr lang="en-US" altLang="zh-CN" sz="1600" b="0" dirty="0">
                          <a:solidFill>
                            <a:srgbClr val="92D050"/>
                          </a:solidFill>
                          <a:effectLst/>
                          <a:latin typeface="Gill Sans MT" panose="020B0502020104020203" pitchFamily="34" charset="0"/>
                          <a:ea typeface="Microsoft YaHei" panose="020B0503020204020204" pitchFamily="34" charset="-122"/>
                        </a:rPr>
                        <a:t>Intensity</a:t>
                      </a:r>
                      <a:endParaRPr lang="zh-CN" altLang="en-US" sz="1600" b="0" dirty="0">
                        <a:solidFill>
                          <a:srgbClr val="92D050"/>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5F7FA"/>
                    </a:solidFill>
                  </a:tcPr>
                </a:tc>
                <a:extLst>
                  <a:ext uri="{0D108BD9-81ED-4DB2-BD59-A6C34878D82A}">
                    <a16:rowId xmlns:a16="http://schemas.microsoft.com/office/drawing/2014/main" val="3319128491"/>
                  </a:ext>
                </a:extLst>
              </a:tr>
              <a:tr h="596546">
                <a:tc>
                  <a:txBody>
                    <a:bodyPr/>
                    <a:lstStyle/>
                    <a:p>
                      <a:pPr algn="ctr"/>
                      <a:r>
                        <a:rPr lang="en-US" altLang="zh-CN" sz="1400" b="0" dirty="0">
                          <a:solidFill>
                            <a:srgbClr val="374154"/>
                          </a:solidFill>
                          <a:effectLst/>
                          <a:latin typeface="Gill Sans MT" panose="020B0502020104020203" pitchFamily="34" charset="0"/>
                          <a:ea typeface="Microsoft YaHei" panose="020B0503020204020204" pitchFamily="34" charset="-122"/>
                        </a:rPr>
                        <a:t>L1</a:t>
                      </a:r>
                      <a:r>
                        <a:rPr lang="zh-CN" altLang="en-US" sz="1400" b="0" dirty="0">
                          <a:solidFill>
                            <a:srgbClr val="374154"/>
                          </a:solidFill>
                          <a:effectLst/>
                          <a:latin typeface="Gill Sans MT" panose="020B0502020104020203" pitchFamily="34" charset="0"/>
                          <a:ea typeface="Microsoft YaHei" panose="020B0503020204020204" pitchFamily="34" charset="-122"/>
                        </a:rPr>
                        <a:t> </a:t>
                      </a:r>
                      <a:r>
                        <a:rPr lang="en-US" altLang="zh-CN" sz="1400" b="0" dirty="0">
                          <a:solidFill>
                            <a:srgbClr val="374154"/>
                          </a:solidFill>
                          <a:effectLst/>
                          <a:latin typeface="Gill Sans MT" panose="020B0502020104020203" pitchFamily="34" charset="0"/>
                          <a:ea typeface="Microsoft YaHei" panose="020B0503020204020204" pitchFamily="34" charset="-122"/>
                        </a:rPr>
                        <a:t>Cache</a:t>
                      </a: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ctr"/>
                      <a:r>
                        <a:rPr lang="en-US" altLang="zh-CN" sz="1400" b="0" dirty="0">
                          <a:solidFill>
                            <a:srgbClr val="374154"/>
                          </a:solidFill>
                          <a:effectLst/>
                          <a:latin typeface="Gill Sans MT" panose="020B0502020104020203" pitchFamily="34" charset="0"/>
                          <a:ea typeface="Microsoft YaHei" panose="020B0503020204020204" pitchFamily="34" charset="-122"/>
                        </a:rPr>
                        <a:t>19,400</a:t>
                      </a:r>
                      <a:endParaRPr lang="en-US" sz="1400" b="0" dirty="0">
                        <a:solidFill>
                          <a:srgbClr val="374154"/>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ctr"/>
                      <a:r>
                        <a:rPr lang="en-US" altLang="zh-CN" sz="1400" b="0" dirty="0">
                          <a:solidFill>
                            <a:srgbClr val="374154"/>
                          </a:solidFill>
                          <a:effectLst/>
                          <a:latin typeface="Gill Sans MT" panose="020B0502020104020203" pitchFamily="34" charset="0"/>
                          <a:ea typeface="Microsoft YaHei" panose="020B0503020204020204" pitchFamily="34" charset="-122"/>
                        </a:rPr>
                        <a:t>8</a:t>
                      </a:r>
                      <a:endParaRPr lang="zh-CN" altLang="en-US" sz="1400" b="0" dirty="0">
                        <a:solidFill>
                          <a:srgbClr val="374154"/>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extLst>
                  <a:ext uri="{0D108BD9-81ED-4DB2-BD59-A6C34878D82A}">
                    <a16:rowId xmlns:a16="http://schemas.microsoft.com/office/drawing/2014/main" val="1060556718"/>
                  </a:ext>
                </a:extLst>
              </a:tr>
              <a:tr h="596546">
                <a:tc>
                  <a:txBody>
                    <a:bodyPr/>
                    <a:lstStyle/>
                    <a:p>
                      <a:pPr algn="ctr"/>
                      <a:r>
                        <a:rPr lang="en-US" altLang="zh-CN" sz="1400" b="0" dirty="0">
                          <a:solidFill>
                            <a:srgbClr val="374154"/>
                          </a:solidFill>
                          <a:effectLst/>
                          <a:latin typeface="Gill Sans MT" panose="020B0502020104020203" pitchFamily="34" charset="0"/>
                          <a:ea typeface="Microsoft YaHei" panose="020B0503020204020204" pitchFamily="34" charset="-122"/>
                        </a:rPr>
                        <a:t>L2</a:t>
                      </a:r>
                      <a:r>
                        <a:rPr lang="zh-CN" altLang="en-US" sz="1400" b="0" dirty="0">
                          <a:solidFill>
                            <a:srgbClr val="374154"/>
                          </a:solidFill>
                          <a:effectLst/>
                          <a:latin typeface="Gill Sans MT" panose="020B0502020104020203" pitchFamily="34" charset="0"/>
                          <a:ea typeface="Microsoft YaHei" panose="020B0503020204020204" pitchFamily="34" charset="-122"/>
                        </a:rPr>
                        <a:t> </a:t>
                      </a:r>
                      <a:r>
                        <a:rPr lang="en-US" altLang="zh-CN" sz="1400" b="0" dirty="0">
                          <a:solidFill>
                            <a:srgbClr val="374154"/>
                          </a:solidFill>
                          <a:effectLst/>
                          <a:latin typeface="Gill Sans MT" panose="020B0502020104020203" pitchFamily="34" charset="0"/>
                          <a:ea typeface="Microsoft YaHei" panose="020B0503020204020204" pitchFamily="34" charset="-122"/>
                        </a:rPr>
                        <a:t>Cache</a:t>
                      </a: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ctr"/>
                      <a:r>
                        <a:rPr lang="en-US" altLang="zh-CN" sz="1400" b="0" dirty="0">
                          <a:solidFill>
                            <a:srgbClr val="374154"/>
                          </a:solidFill>
                          <a:effectLst/>
                          <a:latin typeface="Gill Sans MT" panose="020B0502020104020203" pitchFamily="34" charset="0"/>
                          <a:ea typeface="Microsoft YaHei" panose="020B0503020204020204" pitchFamily="34" charset="-122"/>
                        </a:rPr>
                        <a:t>4,000</a:t>
                      </a:r>
                      <a:endParaRPr lang="en-US" sz="1400" b="0" dirty="0">
                        <a:solidFill>
                          <a:srgbClr val="374154"/>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ctr"/>
                      <a:r>
                        <a:rPr lang="en-US" altLang="zh-CN" sz="1400" b="0" dirty="0">
                          <a:solidFill>
                            <a:srgbClr val="374154"/>
                          </a:solidFill>
                          <a:effectLst/>
                          <a:latin typeface="Gill Sans MT" panose="020B0502020104020203" pitchFamily="34" charset="0"/>
                          <a:ea typeface="Microsoft YaHei" panose="020B0503020204020204" pitchFamily="34" charset="-122"/>
                        </a:rPr>
                        <a:t>39</a:t>
                      </a:r>
                      <a:endParaRPr lang="zh-CN" altLang="en-US" sz="1400" b="0" dirty="0">
                        <a:solidFill>
                          <a:srgbClr val="374154"/>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extLst>
                  <a:ext uri="{0D108BD9-81ED-4DB2-BD59-A6C34878D82A}">
                    <a16:rowId xmlns:a16="http://schemas.microsoft.com/office/drawing/2014/main" val="737965577"/>
                  </a:ext>
                </a:extLst>
              </a:tr>
              <a:tr h="596546">
                <a:tc>
                  <a:txBody>
                    <a:bodyPr/>
                    <a:lstStyle/>
                    <a:p>
                      <a:pPr algn="ctr"/>
                      <a:r>
                        <a:rPr lang="en-US" altLang="zh-CN" sz="1400" b="0" dirty="0">
                          <a:solidFill>
                            <a:srgbClr val="374154"/>
                          </a:solidFill>
                          <a:effectLst/>
                          <a:latin typeface="Gill Sans MT" panose="020B0502020104020203" pitchFamily="34" charset="0"/>
                          <a:ea typeface="Microsoft YaHei" panose="020B0503020204020204" pitchFamily="34" charset="-122"/>
                        </a:rPr>
                        <a:t>HBM</a:t>
                      </a: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ctr"/>
                      <a:r>
                        <a:rPr lang="en-US" altLang="zh-CN" sz="1400" b="0" dirty="0">
                          <a:solidFill>
                            <a:srgbClr val="374154"/>
                          </a:solidFill>
                          <a:effectLst/>
                          <a:latin typeface="Gill Sans MT" panose="020B0502020104020203" pitchFamily="34" charset="0"/>
                          <a:ea typeface="Microsoft YaHei" panose="020B0503020204020204" pitchFamily="34" charset="-122"/>
                        </a:rPr>
                        <a:t>1,555</a:t>
                      </a:r>
                      <a:endParaRPr lang="zh-CN" altLang="en-US" sz="1400" b="0" dirty="0">
                        <a:solidFill>
                          <a:srgbClr val="374154"/>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ctr"/>
                      <a:r>
                        <a:rPr lang="en-US" altLang="zh-CN" sz="1400" b="0" dirty="0">
                          <a:solidFill>
                            <a:srgbClr val="374154"/>
                          </a:solidFill>
                          <a:effectLst/>
                          <a:latin typeface="Gill Sans MT" panose="020B0502020104020203" pitchFamily="34" charset="0"/>
                          <a:ea typeface="Microsoft YaHei" panose="020B0503020204020204" pitchFamily="34" charset="-122"/>
                        </a:rPr>
                        <a:t>100</a:t>
                      </a:r>
                      <a:endParaRPr lang="zh-CN" altLang="en-US" sz="1400" b="0" dirty="0">
                        <a:solidFill>
                          <a:srgbClr val="374154"/>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extLst>
                  <a:ext uri="{0D108BD9-81ED-4DB2-BD59-A6C34878D82A}">
                    <a16:rowId xmlns:a16="http://schemas.microsoft.com/office/drawing/2014/main" val="1799406410"/>
                  </a:ext>
                </a:extLst>
              </a:tr>
              <a:tr h="596546">
                <a:tc>
                  <a:txBody>
                    <a:bodyPr/>
                    <a:lstStyle/>
                    <a:p>
                      <a:pPr algn="ctr"/>
                      <a:r>
                        <a:rPr lang="en-US" altLang="zh-CN" sz="1400" b="0" dirty="0">
                          <a:solidFill>
                            <a:srgbClr val="374154"/>
                          </a:solidFill>
                          <a:effectLst/>
                          <a:latin typeface="Gill Sans MT" panose="020B0502020104020203" pitchFamily="34" charset="0"/>
                          <a:ea typeface="Microsoft YaHei" panose="020B0503020204020204" pitchFamily="34" charset="-122"/>
                        </a:rPr>
                        <a:t>NVLink</a:t>
                      </a: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ctr"/>
                      <a:r>
                        <a:rPr lang="en-US" altLang="zh-CN" sz="1400" b="0" dirty="0">
                          <a:solidFill>
                            <a:srgbClr val="374154"/>
                          </a:solidFill>
                          <a:effectLst/>
                          <a:latin typeface="Gill Sans MT" panose="020B0502020104020203" pitchFamily="34" charset="0"/>
                          <a:ea typeface="Microsoft YaHei" panose="020B0503020204020204" pitchFamily="34" charset="-122"/>
                        </a:rPr>
                        <a:t>300</a:t>
                      </a:r>
                      <a:endParaRPr lang="en-US" sz="1400" b="0" dirty="0">
                        <a:solidFill>
                          <a:srgbClr val="374154"/>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ctr"/>
                      <a:r>
                        <a:rPr lang="en-US" altLang="zh-CN" sz="1400" b="0" dirty="0">
                          <a:solidFill>
                            <a:srgbClr val="374154"/>
                          </a:solidFill>
                          <a:effectLst/>
                          <a:latin typeface="Gill Sans MT" panose="020B0502020104020203" pitchFamily="34" charset="0"/>
                          <a:ea typeface="Microsoft YaHei" panose="020B0503020204020204" pitchFamily="34" charset="-122"/>
                        </a:rPr>
                        <a:t>520</a:t>
                      </a:r>
                      <a:endParaRPr lang="zh-CN" altLang="en-US" sz="1400" b="0" dirty="0">
                        <a:solidFill>
                          <a:srgbClr val="374154"/>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extLst>
                  <a:ext uri="{0D108BD9-81ED-4DB2-BD59-A6C34878D82A}">
                    <a16:rowId xmlns:a16="http://schemas.microsoft.com/office/drawing/2014/main" val="3552933771"/>
                  </a:ext>
                </a:extLst>
              </a:tr>
              <a:tr h="596546">
                <a:tc>
                  <a:txBody>
                    <a:bodyPr/>
                    <a:lstStyle/>
                    <a:p>
                      <a:pPr algn="ctr"/>
                      <a:r>
                        <a:rPr lang="en-US" altLang="zh-CN" sz="1400" b="0" dirty="0">
                          <a:solidFill>
                            <a:srgbClr val="374154"/>
                          </a:solidFill>
                          <a:effectLst/>
                          <a:latin typeface="Gill Sans MT" panose="020B0502020104020203" pitchFamily="34" charset="0"/>
                          <a:ea typeface="Microsoft YaHei" panose="020B0503020204020204" pitchFamily="34" charset="-122"/>
                        </a:rPr>
                        <a:t>PCIe</a:t>
                      </a: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ctr"/>
                      <a:r>
                        <a:rPr lang="en-US" altLang="zh-CN" sz="1400" b="0" dirty="0">
                          <a:solidFill>
                            <a:srgbClr val="374154"/>
                          </a:solidFill>
                          <a:effectLst/>
                          <a:latin typeface="Gill Sans MT" panose="020B0502020104020203" pitchFamily="34" charset="0"/>
                          <a:ea typeface="Microsoft YaHei" panose="020B0503020204020204" pitchFamily="34" charset="-122"/>
                        </a:rPr>
                        <a:t>25</a:t>
                      </a:r>
                      <a:endParaRPr lang="en-US" sz="1400" b="0" dirty="0">
                        <a:solidFill>
                          <a:srgbClr val="374154"/>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ctr"/>
                      <a:r>
                        <a:rPr lang="en-US" altLang="zh-CN" sz="1400" b="0" dirty="0">
                          <a:solidFill>
                            <a:srgbClr val="374154"/>
                          </a:solidFill>
                          <a:effectLst/>
                          <a:latin typeface="Gill Sans MT" panose="020B0502020104020203" pitchFamily="34" charset="0"/>
                          <a:ea typeface="Microsoft YaHei" panose="020B0503020204020204" pitchFamily="34" charset="-122"/>
                        </a:rPr>
                        <a:t>6240</a:t>
                      </a:r>
                      <a:endParaRPr lang="zh-CN" altLang="en-US" sz="1400" b="0" dirty="0">
                        <a:solidFill>
                          <a:srgbClr val="374154"/>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extLst>
                  <a:ext uri="{0D108BD9-81ED-4DB2-BD59-A6C34878D82A}">
                    <a16:rowId xmlns:a16="http://schemas.microsoft.com/office/drawing/2014/main" val="4133694979"/>
                  </a:ext>
                </a:extLst>
              </a:tr>
            </a:tbl>
          </a:graphicData>
        </a:graphic>
      </p:graphicFrame>
      <p:pic>
        <p:nvPicPr>
          <p:cNvPr id="6" name="图片 5">
            <a:extLst>
              <a:ext uri="{FF2B5EF4-FFF2-40B4-BE49-F238E27FC236}">
                <a16:creationId xmlns:a16="http://schemas.microsoft.com/office/drawing/2014/main" id="{45E8542D-63BA-0341-8645-9B27C95BE7F6}"/>
              </a:ext>
            </a:extLst>
          </p:cNvPr>
          <p:cNvPicPr>
            <a:picLocks noChangeAspect="1"/>
          </p:cNvPicPr>
          <p:nvPr/>
        </p:nvPicPr>
        <p:blipFill rotWithShape="1">
          <a:blip r:embed="rId2">
            <a:extLst>
              <a:ext uri="{28A0092B-C50C-407E-A947-70E740481C1C}">
                <a14:useLocalDpi xmlns:a14="http://schemas.microsoft.com/office/drawing/2010/main" val="0"/>
              </a:ext>
            </a:extLst>
          </a:blip>
          <a:srcRect l="31610" r="1"/>
          <a:stretch/>
        </p:blipFill>
        <p:spPr>
          <a:xfrm>
            <a:off x="2295749" y="1445199"/>
            <a:ext cx="4162672" cy="4820334"/>
          </a:xfrm>
          <a:prstGeom prst="rect">
            <a:avLst/>
          </a:prstGeom>
        </p:spPr>
      </p:pic>
      <p:sp>
        <p:nvSpPr>
          <p:cNvPr id="7" name="内容占位符 2">
            <a:extLst>
              <a:ext uri="{FF2B5EF4-FFF2-40B4-BE49-F238E27FC236}">
                <a16:creationId xmlns:a16="http://schemas.microsoft.com/office/drawing/2014/main" id="{8F41D9D8-A3F8-EC40-832C-A38CB4C59316}"/>
              </a:ext>
            </a:extLst>
          </p:cNvPr>
          <p:cNvSpPr txBox="1">
            <a:spLocks/>
          </p:cNvSpPr>
          <p:nvPr/>
        </p:nvSpPr>
        <p:spPr>
          <a:xfrm>
            <a:off x="625773" y="1440455"/>
            <a:ext cx="720080" cy="404369"/>
          </a:xfrm>
          <a:prstGeom prst="rect">
            <a:avLst/>
          </a:prstGeom>
          <a:noFill/>
        </p:spPr>
        <p:txBody>
          <a:bodyPr anchor="ct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0" indent="0" algn="ctr">
              <a:lnSpc>
                <a:spcPct val="100000"/>
              </a:lnSpc>
              <a:buNone/>
            </a:pPr>
            <a:r>
              <a:rPr kumimoji="1" lang="en-US" altLang="zh-CN" sz="1800" dirty="0">
                <a:latin typeface="Gill Sans MT" panose="020B0502020104020203" pitchFamily="34" charset="0"/>
              </a:rPr>
              <a:t>B/W</a:t>
            </a:r>
          </a:p>
        </p:txBody>
      </p:sp>
      <p:sp>
        <p:nvSpPr>
          <p:cNvPr id="8" name="内容占位符 2">
            <a:extLst>
              <a:ext uri="{FF2B5EF4-FFF2-40B4-BE49-F238E27FC236}">
                <a16:creationId xmlns:a16="http://schemas.microsoft.com/office/drawing/2014/main" id="{D5B3B017-0F8D-F74A-BA62-08057720740D}"/>
              </a:ext>
            </a:extLst>
          </p:cNvPr>
          <p:cNvSpPr txBox="1">
            <a:spLocks/>
          </p:cNvSpPr>
          <p:nvPr/>
        </p:nvSpPr>
        <p:spPr>
          <a:xfrm>
            <a:off x="625773" y="2780929"/>
            <a:ext cx="720080" cy="404369"/>
          </a:xfrm>
          <a:prstGeom prst="rect">
            <a:avLst/>
          </a:prstGeom>
          <a:noFill/>
        </p:spPr>
        <p:txBody>
          <a:bodyPr anchor="ct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0" indent="0" algn="ctr">
              <a:lnSpc>
                <a:spcPct val="100000"/>
              </a:lnSpc>
              <a:buNone/>
            </a:pPr>
            <a:r>
              <a:rPr kumimoji="1" lang="en-US" altLang="zh-CN" sz="1800" dirty="0">
                <a:latin typeface="Gill Sans MT" panose="020B0502020104020203" pitchFamily="34" charset="0"/>
              </a:rPr>
              <a:t>13x</a:t>
            </a:r>
          </a:p>
        </p:txBody>
      </p:sp>
      <p:sp>
        <p:nvSpPr>
          <p:cNvPr id="9" name="内容占位符 2">
            <a:extLst>
              <a:ext uri="{FF2B5EF4-FFF2-40B4-BE49-F238E27FC236}">
                <a16:creationId xmlns:a16="http://schemas.microsoft.com/office/drawing/2014/main" id="{6ED47FFD-4B95-0241-A471-817018F3A5A3}"/>
              </a:ext>
            </a:extLst>
          </p:cNvPr>
          <p:cNvSpPr txBox="1">
            <a:spLocks/>
          </p:cNvSpPr>
          <p:nvPr/>
        </p:nvSpPr>
        <p:spPr>
          <a:xfrm>
            <a:off x="625773" y="3812760"/>
            <a:ext cx="720080" cy="404369"/>
          </a:xfrm>
          <a:prstGeom prst="rect">
            <a:avLst/>
          </a:prstGeom>
          <a:noFill/>
        </p:spPr>
        <p:txBody>
          <a:bodyPr anchor="ct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0" indent="0" algn="ctr">
              <a:lnSpc>
                <a:spcPct val="100000"/>
              </a:lnSpc>
              <a:buNone/>
            </a:pPr>
            <a:r>
              <a:rPr kumimoji="1" lang="en-US" altLang="zh-CN" sz="1800" dirty="0">
                <a:latin typeface="Gill Sans MT" panose="020B0502020104020203" pitchFamily="34" charset="0"/>
              </a:rPr>
              <a:t>3x</a:t>
            </a:r>
          </a:p>
        </p:txBody>
      </p:sp>
      <p:sp>
        <p:nvSpPr>
          <p:cNvPr id="10" name="内容占位符 2">
            <a:extLst>
              <a:ext uri="{FF2B5EF4-FFF2-40B4-BE49-F238E27FC236}">
                <a16:creationId xmlns:a16="http://schemas.microsoft.com/office/drawing/2014/main" id="{3E3B3724-01D5-1143-A35F-4367E2076585}"/>
              </a:ext>
            </a:extLst>
          </p:cNvPr>
          <p:cNvSpPr txBox="1">
            <a:spLocks/>
          </p:cNvSpPr>
          <p:nvPr/>
        </p:nvSpPr>
        <p:spPr>
          <a:xfrm>
            <a:off x="625773" y="5472903"/>
            <a:ext cx="720080" cy="404369"/>
          </a:xfrm>
          <a:prstGeom prst="rect">
            <a:avLst/>
          </a:prstGeom>
          <a:noFill/>
        </p:spPr>
        <p:txBody>
          <a:bodyPr anchor="ct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0" indent="0" algn="ctr">
              <a:lnSpc>
                <a:spcPct val="100000"/>
              </a:lnSpc>
              <a:buNone/>
            </a:pPr>
            <a:r>
              <a:rPr kumimoji="1" lang="en-US" altLang="zh-CN" sz="1800" dirty="0">
                <a:latin typeface="Gill Sans MT" panose="020B0502020104020203" pitchFamily="34" charset="0"/>
              </a:rPr>
              <a:t>1x</a:t>
            </a:r>
          </a:p>
        </p:txBody>
      </p:sp>
      <p:sp>
        <p:nvSpPr>
          <p:cNvPr id="11" name="内容占位符 2">
            <a:extLst>
              <a:ext uri="{FF2B5EF4-FFF2-40B4-BE49-F238E27FC236}">
                <a16:creationId xmlns:a16="http://schemas.microsoft.com/office/drawing/2014/main" id="{6E880265-7B72-2C44-9C3D-98F0011EE217}"/>
              </a:ext>
            </a:extLst>
          </p:cNvPr>
          <p:cNvSpPr txBox="1">
            <a:spLocks/>
          </p:cNvSpPr>
          <p:nvPr/>
        </p:nvSpPr>
        <p:spPr>
          <a:xfrm>
            <a:off x="1273845" y="1424905"/>
            <a:ext cx="1060982" cy="404369"/>
          </a:xfrm>
          <a:prstGeom prst="rect">
            <a:avLst/>
          </a:prstGeom>
          <a:noFill/>
        </p:spPr>
        <p:txBody>
          <a:bodyPr anchor="ct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0" indent="0" algn="ctr">
              <a:lnSpc>
                <a:spcPct val="100000"/>
              </a:lnSpc>
              <a:buNone/>
            </a:pPr>
            <a:r>
              <a:rPr kumimoji="1" lang="en-US" altLang="zh-CN" sz="1800" dirty="0">
                <a:solidFill>
                  <a:srgbClr val="91D150"/>
                </a:solidFill>
                <a:latin typeface="Gill Sans MT" panose="020B0502020104020203" pitchFamily="34" charset="0"/>
              </a:rPr>
              <a:t>Latency</a:t>
            </a:r>
          </a:p>
        </p:txBody>
      </p:sp>
      <p:sp>
        <p:nvSpPr>
          <p:cNvPr id="12" name="内容占位符 2">
            <a:extLst>
              <a:ext uri="{FF2B5EF4-FFF2-40B4-BE49-F238E27FC236}">
                <a16:creationId xmlns:a16="http://schemas.microsoft.com/office/drawing/2014/main" id="{2C9F40F3-EA3C-F24E-9BAD-AA71EA20214D}"/>
              </a:ext>
            </a:extLst>
          </p:cNvPr>
          <p:cNvSpPr txBox="1">
            <a:spLocks/>
          </p:cNvSpPr>
          <p:nvPr/>
        </p:nvSpPr>
        <p:spPr>
          <a:xfrm>
            <a:off x="1273845" y="2780928"/>
            <a:ext cx="1060982" cy="404369"/>
          </a:xfrm>
          <a:prstGeom prst="rect">
            <a:avLst/>
          </a:prstGeom>
          <a:noFill/>
        </p:spPr>
        <p:txBody>
          <a:bodyPr anchor="ct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0" indent="0" algn="ctr">
              <a:lnSpc>
                <a:spcPct val="100000"/>
              </a:lnSpc>
              <a:buNone/>
            </a:pPr>
            <a:r>
              <a:rPr kumimoji="1" lang="en-US" altLang="zh-CN" sz="1800" dirty="0">
                <a:solidFill>
                  <a:srgbClr val="91D150"/>
                </a:solidFill>
                <a:latin typeface="Gill Sans MT" panose="020B0502020104020203" pitchFamily="34" charset="0"/>
              </a:rPr>
              <a:t>1x</a:t>
            </a:r>
          </a:p>
        </p:txBody>
      </p:sp>
      <p:sp>
        <p:nvSpPr>
          <p:cNvPr id="13" name="内容占位符 2">
            <a:extLst>
              <a:ext uri="{FF2B5EF4-FFF2-40B4-BE49-F238E27FC236}">
                <a16:creationId xmlns:a16="http://schemas.microsoft.com/office/drawing/2014/main" id="{DEF01A77-6FE4-754B-959B-3A5B37250289}"/>
              </a:ext>
            </a:extLst>
          </p:cNvPr>
          <p:cNvSpPr txBox="1">
            <a:spLocks/>
          </p:cNvSpPr>
          <p:nvPr/>
        </p:nvSpPr>
        <p:spPr>
          <a:xfrm>
            <a:off x="1273845" y="3812759"/>
            <a:ext cx="1060982" cy="404369"/>
          </a:xfrm>
          <a:prstGeom prst="rect">
            <a:avLst/>
          </a:prstGeom>
          <a:noFill/>
        </p:spPr>
        <p:txBody>
          <a:bodyPr anchor="ct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0" indent="0" algn="ctr">
              <a:lnSpc>
                <a:spcPct val="100000"/>
              </a:lnSpc>
              <a:buNone/>
            </a:pPr>
            <a:r>
              <a:rPr kumimoji="1" lang="en-US" altLang="zh-CN" sz="1800" dirty="0">
                <a:solidFill>
                  <a:srgbClr val="91D150"/>
                </a:solidFill>
                <a:latin typeface="Gill Sans MT" panose="020B0502020104020203" pitchFamily="34" charset="0"/>
              </a:rPr>
              <a:t>5x</a:t>
            </a:r>
          </a:p>
        </p:txBody>
      </p:sp>
      <p:sp>
        <p:nvSpPr>
          <p:cNvPr id="14" name="内容占位符 2">
            <a:extLst>
              <a:ext uri="{FF2B5EF4-FFF2-40B4-BE49-F238E27FC236}">
                <a16:creationId xmlns:a16="http://schemas.microsoft.com/office/drawing/2014/main" id="{BBD717F5-0F8F-D942-B63E-F50CD36976BA}"/>
              </a:ext>
            </a:extLst>
          </p:cNvPr>
          <p:cNvSpPr txBox="1">
            <a:spLocks/>
          </p:cNvSpPr>
          <p:nvPr/>
        </p:nvSpPr>
        <p:spPr>
          <a:xfrm>
            <a:off x="1273845" y="5449885"/>
            <a:ext cx="1060982" cy="404369"/>
          </a:xfrm>
          <a:prstGeom prst="rect">
            <a:avLst/>
          </a:prstGeom>
          <a:noFill/>
        </p:spPr>
        <p:txBody>
          <a:bodyPr anchor="ct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0" indent="0" algn="ctr">
              <a:lnSpc>
                <a:spcPct val="100000"/>
              </a:lnSpc>
              <a:buNone/>
            </a:pPr>
            <a:r>
              <a:rPr kumimoji="1" lang="en-US" altLang="zh-CN" sz="1800" dirty="0">
                <a:solidFill>
                  <a:srgbClr val="91D150"/>
                </a:solidFill>
                <a:latin typeface="Gill Sans MT" panose="020B0502020104020203" pitchFamily="34" charset="0"/>
              </a:rPr>
              <a:t>15x</a:t>
            </a:r>
          </a:p>
        </p:txBody>
      </p:sp>
    </p:spTree>
    <p:extLst>
      <p:ext uri="{BB962C8B-B14F-4D97-AF65-F5344CB8AC3E}">
        <p14:creationId xmlns:p14="http://schemas.microsoft.com/office/powerpoint/2010/main" val="40851316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5DB7C96-86E3-CD43-8CED-09E7F742311E}"/>
              </a:ext>
            </a:extLst>
          </p:cNvPr>
          <p:cNvSpPr>
            <a:spLocks noGrp="1"/>
          </p:cNvSpPr>
          <p:nvPr>
            <p:ph type="title"/>
          </p:nvPr>
        </p:nvSpPr>
        <p:spPr/>
        <p:txBody>
          <a:bodyPr/>
          <a:lstStyle/>
          <a:p>
            <a:r>
              <a:rPr lang="en-US" altLang="zh-CN" dirty="0"/>
              <a:t>GPU</a:t>
            </a:r>
            <a:r>
              <a:rPr lang="zh-CN" altLang="en-US" dirty="0"/>
              <a:t> 缓存机制</a:t>
            </a:r>
          </a:p>
        </p:txBody>
      </p:sp>
      <p:graphicFrame>
        <p:nvGraphicFramePr>
          <p:cNvPr id="5" name="表格 4">
            <a:extLst>
              <a:ext uri="{FF2B5EF4-FFF2-40B4-BE49-F238E27FC236}">
                <a16:creationId xmlns:a16="http://schemas.microsoft.com/office/drawing/2014/main" id="{6825EEB3-EBDB-DD41-9D47-D33020A3AF66}"/>
              </a:ext>
            </a:extLst>
          </p:cNvPr>
          <p:cNvGraphicFramePr>
            <a:graphicFrameLocks noGrp="1"/>
          </p:cNvGraphicFramePr>
          <p:nvPr>
            <p:extLst>
              <p:ext uri="{D42A27DB-BD31-4B8C-83A1-F6EECF244321}">
                <p14:modId xmlns:p14="http://schemas.microsoft.com/office/powerpoint/2010/main" val="1208486878"/>
              </p:ext>
            </p:extLst>
          </p:nvPr>
        </p:nvGraphicFramePr>
        <p:xfrm>
          <a:off x="6962477" y="1916832"/>
          <a:ext cx="4464495" cy="4104451"/>
        </p:xfrm>
        <a:graphic>
          <a:graphicData uri="http://schemas.openxmlformats.org/drawingml/2006/table">
            <a:tbl>
              <a:tblPr/>
              <a:tblGrid>
                <a:gridCol w="1488165">
                  <a:extLst>
                    <a:ext uri="{9D8B030D-6E8A-4147-A177-3AD203B41FA5}">
                      <a16:colId xmlns:a16="http://schemas.microsoft.com/office/drawing/2014/main" val="1189140174"/>
                    </a:ext>
                  </a:extLst>
                </a:gridCol>
                <a:gridCol w="1488165">
                  <a:extLst>
                    <a:ext uri="{9D8B030D-6E8A-4147-A177-3AD203B41FA5}">
                      <a16:colId xmlns:a16="http://schemas.microsoft.com/office/drawing/2014/main" val="2417993837"/>
                    </a:ext>
                  </a:extLst>
                </a:gridCol>
                <a:gridCol w="1488165">
                  <a:extLst>
                    <a:ext uri="{9D8B030D-6E8A-4147-A177-3AD203B41FA5}">
                      <a16:colId xmlns:a16="http://schemas.microsoft.com/office/drawing/2014/main" val="590979823"/>
                    </a:ext>
                  </a:extLst>
                </a:gridCol>
              </a:tblGrid>
              <a:tr h="1121726">
                <a:tc>
                  <a:txBody>
                    <a:bodyPr/>
                    <a:lstStyle/>
                    <a:p>
                      <a:pPr marL="0" marR="0" lvl="0" indent="0" algn="ctr" defTabSz="913707" rtl="0" eaLnBrk="1" fontAlgn="auto" latinLnBrk="0" hangingPunct="1">
                        <a:lnSpc>
                          <a:spcPct val="100000"/>
                        </a:lnSpc>
                        <a:spcBef>
                          <a:spcPts val="0"/>
                        </a:spcBef>
                        <a:spcAft>
                          <a:spcPts val="0"/>
                        </a:spcAft>
                        <a:buClrTx/>
                        <a:buSzTx/>
                        <a:buFontTx/>
                        <a:buNone/>
                        <a:tabLst/>
                        <a:defRPr/>
                      </a:pPr>
                      <a:r>
                        <a:rPr lang="en-US" altLang="zh-CN" sz="1600" b="0" kern="1200" dirty="0">
                          <a:solidFill>
                            <a:srgbClr val="92D050"/>
                          </a:solidFill>
                          <a:effectLst/>
                          <a:latin typeface="Gill Sans MT" panose="020B0502020104020203" pitchFamily="34" charset="0"/>
                          <a:ea typeface="Microsoft YaHei" panose="020B0503020204020204" pitchFamily="34" charset="-122"/>
                          <a:cs typeface="+mn-cs"/>
                        </a:rPr>
                        <a:t>Data</a:t>
                      </a:r>
                    </a:p>
                    <a:p>
                      <a:pPr marL="0" marR="0" lvl="0" indent="0" algn="ctr" defTabSz="913707" rtl="0" eaLnBrk="1" fontAlgn="auto" latinLnBrk="0" hangingPunct="1">
                        <a:lnSpc>
                          <a:spcPct val="100000"/>
                        </a:lnSpc>
                        <a:spcBef>
                          <a:spcPts val="0"/>
                        </a:spcBef>
                        <a:spcAft>
                          <a:spcPts val="0"/>
                        </a:spcAft>
                        <a:buClrTx/>
                        <a:buSzTx/>
                        <a:buFontTx/>
                        <a:buNone/>
                        <a:tabLst/>
                        <a:defRPr/>
                      </a:pPr>
                      <a:r>
                        <a:rPr lang="en-US" altLang="zh-CN" sz="1600" b="0" kern="1200" dirty="0">
                          <a:solidFill>
                            <a:srgbClr val="92D050"/>
                          </a:solidFill>
                          <a:effectLst/>
                          <a:latin typeface="Gill Sans MT" panose="020B0502020104020203" pitchFamily="34" charset="0"/>
                          <a:ea typeface="Microsoft YaHei" panose="020B0503020204020204" pitchFamily="34" charset="-122"/>
                          <a:cs typeface="+mn-cs"/>
                        </a:rPr>
                        <a:t>Location</a:t>
                      </a:r>
                      <a:endParaRPr lang="zh-CN" altLang="en-US" sz="1600" b="0" kern="1200" dirty="0">
                        <a:solidFill>
                          <a:srgbClr val="92D050"/>
                        </a:solidFill>
                        <a:effectLst/>
                        <a:latin typeface="Gill Sans MT" panose="020B0502020104020203" pitchFamily="34" charset="0"/>
                        <a:ea typeface="Microsoft YaHei" panose="020B0503020204020204" pitchFamily="34" charset="-122"/>
                        <a:cs typeface="+mn-cs"/>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5F7FA"/>
                    </a:solidFill>
                  </a:tcPr>
                </a:tc>
                <a:tc>
                  <a:txBody>
                    <a:bodyPr/>
                    <a:lstStyle/>
                    <a:p>
                      <a:pPr marL="0" algn="ctr" defTabSz="913707" rtl="0" eaLnBrk="1" latinLnBrk="0" hangingPunct="1"/>
                      <a:r>
                        <a:rPr lang="en-US" altLang="zh-CN" sz="1600" b="0" kern="1200" dirty="0">
                          <a:solidFill>
                            <a:srgbClr val="92D050"/>
                          </a:solidFill>
                          <a:effectLst/>
                          <a:latin typeface="Gill Sans MT" panose="020B0502020104020203" pitchFamily="34" charset="0"/>
                          <a:ea typeface="Microsoft YaHei" panose="020B0503020204020204" pitchFamily="34" charset="-122"/>
                          <a:cs typeface="+mn-cs"/>
                        </a:rPr>
                        <a:t>Latency</a:t>
                      </a:r>
                    </a:p>
                    <a:p>
                      <a:pPr marL="0" algn="ctr" defTabSz="913707" rtl="0" eaLnBrk="1" latinLnBrk="0" hangingPunct="1"/>
                      <a:r>
                        <a:rPr lang="en-US" altLang="zh-CN" sz="1600" b="0" kern="1200" dirty="0">
                          <a:solidFill>
                            <a:srgbClr val="92D050"/>
                          </a:solidFill>
                          <a:effectLst/>
                          <a:latin typeface="Gill Sans MT" panose="020B0502020104020203" pitchFamily="34" charset="0"/>
                          <a:ea typeface="Microsoft YaHei" panose="020B0503020204020204" pitchFamily="34" charset="-122"/>
                          <a:cs typeface="+mn-cs"/>
                        </a:rPr>
                        <a:t>(ns)</a:t>
                      </a:r>
                      <a:endParaRPr lang="zh-CN" altLang="en-US" sz="1600" b="0" kern="1200" dirty="0">
                        <a:solidFill>
                          <a:srgbClr val="92D050"/>
                        </a:solidFill>
                        <a:effectLst/>
                        <a:latin typeface="Gill Sans MT" panose="020B0502020104020203" pitchFamily="34" charset="0"/>
                        <a:ea typeface="Microsoft YaHei" panose="020B0503020204020204" pitchFamily="34" charset="-122"/>
                        <a:cs typeface="+mn-cs"/>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5F7FA"/>
                    </a:solidFill>
                  </a:tcPr>
                </a:tc>
                <a:tc>
                  <a:txBody>
                    <a:bodyPr/>
                    <a:lstStyle/>
                    <a:p>
                      <a:pPr algn="ctr" latinLnBrk="0"/>
                      <a:r>
                        <a:rPr lang="en-US" altLang="zh-CN" sz="1600" b="0" dirty="0">
                          <a:solidFill>
                            <a:srgbClr val="92D050"/>
                          </a:solidFill>
                          <a:effectLst/>
                          <a:latin typeface="Gill Sans MT" panose="020B0502020104020203" pitchFamily="34" charset="0"/>
                          <a:ea typeface="Microsoft YaHei" panose="020B0503020204020204" pitchFamily="34" charset="-122"/>
                        </a:rPr>
                        <a:t>Threads</a:t>
                      </a:r>
                    </a:p>
                    <a:p>
                      <a:pPr algn="ctr" latinLnBrk="0"/>
                      <a:r>
                        <a:rPr lang="en-US" altLang="zh-CN" sz="1600" b="0" dirty="0">
                          <a:solidFill>
                            <a:srgbClr val="92D050"/>
                          </a:solidFill>
                          <a:effectLst/>
                          <a:latin typeface="Gill Sans MT" panose="020B0502020104020203" pitchFamily="34" charset="0"/>
                          <a:ea typeface="Microsoft YaHei" panose="020B0503020204020204" pitchFamily="34" charset="-122"/>
                        </a:rPr>
                        <a:t>Required</a:t>
                      </a:r>
                      <a:endParaRPr lang="zh-CN" altLang="en-US" sz="1600" b="0" dirty="0">
                        <a:solidFill>
                          <a:srgbClr val="92D050"/>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5F7FA"/>
                    </a:solidFill>
                  </a:tcPr>
                </a:tc>
                <a:extLst>
                  <a:ext uri="{0D108BD9-81ED-4DB2-BD59-A6C34878D82A}">
                    <a16:rowId xmlns:a16="http://schemas.microsoft.com/office/drawing/2014/main" val="3319128491"/>
                  </a:ext>
                </a:extLst>
              </a:tr>
              <a:tr h="596545">
                <a:tc>
                  <a:txBody>
                    <a:bodyPr/>
                    <a:lstStyle/>
                    <a:p>
                      <a:pPr algn="ctr"/>
                      <a:r>
                        <a:rPr lang="en-US" altLang="zh-CN" sz="1400" b="0" dirty="0">
                          <a:solidFill>
                            <a:srgbClr val="374154"/>
                          </a:solidFill>
                          <a:effectLst/>
                          <a:latin typeface="Gill Sans MT" panose="020B0502020104020203" pitchFamily="34" charset="0"/>
                          <a:ea typeface="Microsoft YaHei" panose="020B0503020204020204" pitchFamily="34" charset="-122"/>
                        </a:rPr>
                        <a:t>L1</a:t>
                      </a:r>
                      <a:r>
                        <a:rPr lang="zh-CN" altLang="en-US" sz="1400" b="0" dirty="0">
                          <a:solidFill>
                            <a:srgbClr val="374154"/>
                          </a:solidFill>
                          <a:effectLst/>
                          <a:latin typeface="Gill Sans MT" panose="020B0502020104020203" pitchFamily="34" charset="0"/>
                          <a:ea typeface="Microsoft YaHei" panose="020B0503020204020204" pitchFamily="34" charset="-122"/>
                        </a:rPr>
                        <a:t> </a:t>
                      </a:r>
                      <a:r>
                        <a:rPr lang="en-US" altLang="zh-CN" sz="1400" b="0" dirty="0">
                          <a:solidFill>
                            <a:srgbClr val="374154"/>
                          </a:solidFill>
                          <a:effectLst/>
                          <a:latin typeface="Gill Sans MT" panose="020B0502020104020203" pitchFamily="34" charset="0"/>
                          <a:ea typeface="Microsoft YaHei" panose="020B0503020204020204" pitchFamily="34" charset="-122"/>
                        </a:rPr>
                        <a:t>Cache</a:t>
                      </a: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ctr"/>
                      <a:r>
                        <a:rPr lang="en-US" altLang="zh-CN" sz="1400" b="0" dirty="0">
                          <a:solidFill>
                            <a:srgbClr val="374154"/>
                          </a:solidFill>
                          <a:effectLst/>
                          <a:latin typeface="Gill Sans MT" panose="020B0502020104020203" pitchFamily="34" charset="0"/>
                          <a:ea typeface="Microsoft YaHei" panose="020B0503020204020204" pitchFamily="34" charset="-122"/>
                        </a:rPr>
                        <a:t>27</a:t>
                      </a:r>
                      <a:endParaRPr lang="en-US" sz="1400" b="0" dirty="0">
                        <a:solidFill>
                          <a:srgbClr val="374154"/>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ctr"/>
                      <a:r>
                        <a:rPr lang="en-US" altLang="zh-CN" sz="1400" b="0" dirty="0">
                          <a:solidFill>
                            <a:srgbClr val="374154"/>
                          </a:solidFill>
                          <a:effectLst/>
                          <a:latin typeface="Gill Sans MT" panose="020B0502020104020203" pitchFamily="34" charset="0"/>
                          <a:ea typeface="Microsoft YaHei" panose="020B0503020204020204" pitchFamily="34" charset="-122"/>
                        </a:rPr>
                        <a:t>32,738</a:t>
                      </a:r>
                      <a:endParaRPr lang="zh-CN" altLang="en-US" sz="1400" b="0" dirty="0">
                        <a:solidFill>
                          <a:srgbClr val="374154"/>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extLst>
                  <a:ext uri="{0D108BD9-81ED-4DB2-BD59-A6C34878D82A}">
                    <a16:rowId xmlns:a16="http://schemas.microsoft.com/office/drawing/2014/main" val="1060556718"/>
                  </a:ext>
                </a:extLst>
              </a:tr>
              <a:tr h="596545">
                <a:tc>
                  <a:txBody>
                    <a:bodyPr/>
                    <a:lstStyle/>
                    <a:p>
                      <a:pPr algn="ctr"/>
                      <a:r>
                        <a:rPr lang="en-US" altLang="zh-CN" sz="1400" b="0" dirty="0">
                          <a:solidFill>
                            <a:srgbClr val="374154"/>
                          </a:solidFill>
                          <a:effectLst/>
                          <a:latin typeface="Gill Sans MT" panose="020B0502020104020203" pitchFamily="34" charset="0"/>
                          <a:ea typeface="Microsoft YaHei" panose="020B0503020204020204" pitchFamily="34" charset="-122"/>
                        </a:rPr>
                        <a:t>L2</a:t>
                      </a:r>
                      <a:r>
                        <a:rPr lang="zh-CN" altLang="en-US" sz="1400" b="0" dirty="0">
                          <a:solidFill>
                            <a:srgbClr val="374154"/>
                          </a:solidFill>
                          <a:effectLst/>
                          <a:latin typeface="Gill Sans MT" panose="020B0502020104020203" pitchFamily="34" charset="0"/>
                          <a:ea typeface="Microsoft YaHei" panose="020B0503020204020204" pitchFamily="34" charset="-122"/>
                        </a:rPr>
                        <a:t> </a:t>
                      </a:r>
                      <a:r>
                        <a:rPr lang="en-US" altLang="zh-CN" sz="1400" b="0" dirty="0">
                          <a:solidFill>
                            <a:srgbClr val="374154"/>
                          </a:solidFill>
                          <a:effectLst/>
                          <a:latin typeface="Gill Sans MT" panose="020B0502020104020203" pitchFamily="34" charset="0"/>
                          <a:ea typeface="Microsoft YaHei" panose="020B0503020204020204" pitchFamily="34" charset="-122"/>
                        </a:rPr>
                        <a:t>Cache</a:t>
                      </a: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ctr"/>
                      <a:r>
                        <a:rPr lang="en-US" altLang="zh-CN" sz="1400" b="0" dirty="0">
                          <a:solidFill>
                            <a:srgbClr val="374154"/>
                          </a:solidFill>
                          <a:effectLst/>
                          <a:latin typeface="Gill Sans MT" panose="020B0502020104020203" pitchFamily="34" charset="0"/>
                          <a:ea typeface="Microsoft YaHei" panose="020B0503020204020204" pitchFamily="34" charset="-122"/>
                        </a:rPr>
                        <a:t>150</a:t>
                      </a:r>
                      <a:endParaRPr lang="en-US" sz="1400" b="0" dirty="0">
                        <a:solidFill>
                          <a:srgbClr val="374154"/>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ctr"/>
                      <a:r>
                        <a:rPr lang="en-US" altLang="zh-CN" sz="1400" b="0" dirty="0">
                          <a:solidFill>
                            <a:srgbClr val="374154"/>
                          </a:solidFill>
                          <a:effectLst/>
                          <a:latin typeface="Gill Sans MT" panose="020B0502020104020203" pitchFamily="34" charset="0"/>
                          <a:ea typeface="Microsoft YaHei" panose="020B0503020204020204" pitchFamily="34" charset="-122"/>
                        </a:rPr>
                        <a:t>37,500</a:t>
                      </a:r>
                      <a:endParaRPr lang="zh-CN" altLang="en-US" sz="1400" b="0" dirty="0">
                        <a:solidFill>
                          <a:srgbClr val="374154"/>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extLst>
                  <a:ext uri="{0D108BD9-81ED-4DB2-BD59-A6C34878D82A}">
                    <a16:rowId xmlns:a16="http://schemas.microsoft.com/office/drawing/2014/main" val="737965577"/>
                  </a:ext>
                </a:extLst>
              </a:tr>
              <a:tr h="596545">
                <a:tc>
                  <a:txBody>
                    <a:bodyPr/>
                    <a:lstStyle/>
                    <a:p>
                      <a:pPr algn="ctr"/>
                      <a:r>
                        <a:rPr lang="en-US" altLang="zh-CN" sz="1400" b="0" dirty="0">
                          <a:solidFill>
                            <a:srgbClr val="374154"/>
                          </a:solidFill>
                          <a:effectLst/>
                          <a:latin typeface="Gill Sans MT" panose="020B0502020104020203" pitchFamily="34" charset="0"/>
                          <a:ea typeface="Microsoft YaHei" panose="020B0503020204020204" pitchFamily="34" charset="-122"/>
                        </a:rPr>
                        <a:t>HBM</a:t>
                      </a: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ctr"/>
                      <a:r>
                        <a:rPr lang="en-US" altLang="zh-CN" sz="1400" b="0" dirty="0">
                          <a:solidFill>
                            <a:srgbClr val="374154"/>
                          </a:solidFill>
                          <a:effectLst/>
                          <a:latin typeface="Gill Sans MT" panose="020B0502020104020203" pitchFamily="34" charset="0"/>
                          <a:ea typeface="Microsoft YaHei" panose="020B0503020204020204" pitchFamily="34" charset="-122"/>
                        </a:rPr>
                        <a:t>404</a:t>
                      </a:r>
                      <a:endParaRPr lang="zh-CN" altLang="en-US" sz="1400" b="0" dirty="0">
                        <a:solidFill>
                          <a:srgbClr val="374154"/>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ctr"/>
                      <a:r>
                        <a:rPr lang="en-US" altLang="zh-CN" sz="1400" b="0" dirty="0">
                          <a:solidFill>
                            <a:srgbClr val="374154"/>
                          </a:solidFill>
                          <a:effectLst/>
                          <a:latin typeface="Gill Sans MT" panose="020B0502020104020203" pitchFamily="34" charset="0"/>
                          <a:ea typeface="Microsoft YaHei" panose="020B0503020204020204" pitchFamily="34" charset="-122"/>
                        </a:rPr>
                        <a:t>39,264</a:t>
                      </a:r>
                      <a:endParaRPr lang="zh-CN" altLang="en-US" sz="1400" b="0" dirty="0">
                        <a:solidFill>
                          <a:srgbClr val="374154"/>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extLst>
                  <a:ext uri="{0D108BD9-81ED-4DB2-BD59-A6C34878D82A}">
                    <a16:rowId xmlns:a16="http://schemas.microsoft.com/office/drawing/2014/main" val="1799406410"/>
                  </a:ext>
                </a:extLst>
              </a:tr>
              <a:tr h="596545">
                <a:tc>
                  <a:txBody>
                    <a:bodyPr/>
                    <a:lstStyle/>
                    <a:p>
                      <a:pPr algn="ctr"/>
                      <a:r>
                        <a:rPr lang="en-US" altLang="zh-CN" sz="1400" b="0" dirty="0">
                          <a:solidFill>
                            <a:srgbClr val="374154"/>
                          </a:solidFill>
                          <a:effectLst/>
                          <a:latin typeface="Gill Sans MT" panose="020B0502020104020203" pitchFamily="34" charset="0"/>
                          <a:ea typeface="Microsoft YaHei" panose="020B0503020204020204" pitchFamily="34" charset="-122"/>
                        </a:rPr>
                        <a:t>NVLink</a:t>
                      </a: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ctr"/>
                      <a:r>
                        <a:rPr lang="en-US" altLang="zh-CN" sz="1400" b="0" dirty="0">
                          <a:solidFill>
                            <a:srgbClr val="374154"/>
                          </a:solidFill>
                          <a:effectLst/>
                          <a:latin typeface="Gill Sans MT" panose="020B0502020104020203" pitchFamily="34" charset="0"/>
                          <a:ea typeface="Microsoft YaHei" panose="020B0503020204020204" pitchFamily="34" charset="-122"/>
                        </a:rPr>
                        <a:t>700</a:t>
                      </a:r>
                      <a:endParaRPr lang="en-US" sz="1400" b="0" dirty="0">
                        <a:solidFill>
                          <a:srgbClr val="374154"/>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ctr"/>
                      <a:r>
                        <a:rPr lang="en-US" altLang="zh-CN" sz="1400" b="0" dirty="0">
                          <a:solidFill>
                            <a:srgbClr val="374154"/>
                          </a:solidFill>
                          <a:effectLst/>
                          <a:latin typeface="Gill Sans MT" panose="020B0502020104020203" pitchFamily="34" charset="0"/>
                          <a:ea typeface="Microsoft YaHei" panose="020B0503020204020204" pitchFamily="34" charset="-122"/>
                        </a:rPr>
                        <a:t>13,125</a:t>
                      </a:r>
                      <a:endParaRPr lang="zh-CN" altLang="en-US" sz="1400" b="0" dirty="0">
                        <a:solidFill>
                          <a:srgbClr val="374154"/>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extLst>
                  <a:ext uri="{0D108BD9-81ED-4DB2-BD59-A6C34878D82A}">
                    <a16:rowId xmlns:a16="http://schemas.microsoft.com/office/drawing/2014/main" val="3552933771"/>
                  </a:ext>
                </a:extLst>
              </a:tr>
              <a:tr h="596545">
                <a:tc>
                  <a:txBody>
                    <a:bodyPr/>
                    <a:lstStyle/>
                    <a:p>
                      <a:pPr algn="ctr"/>
                      <a:r>
                        <a:rPr lang="en-US" altLang="zh-CN" sz="1400" b="0" dirty="0">
                          <a:solidFill>
                            <a:srgbClr val="374154"/>
                          </a:solidFill>
                          <a:effectLst/>
                          <a:latin typeface="Gill Sans MT" panose="020B0502020104020203" pitchFamily="34" charset="0"/>
                          <a:ea typeface="Microsoft YaHei" panose="020B0503020204020204" pitchFamily="34" charset="-122"/>
                        </a:rPr>
                        <a:t>PCIe</a:t>
                      </a: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ctr"/>
                      <a:r>
                        <a:rPr lang="en-US" altLang="zh-CN" sz="1400" b="0" dirty="0">
                          <a:solidFill>
                            <a:srgbClr val="374154"/>
                          </a:solidFill>
                          <a:effectLst/>
                          <a:latin typeface="Gill Sans MT" panose="020B0502020104020203" pitchFamily="34" charset="0"/>
                          <a:ea typeface="Microsoft YaHei" panose="020B0503020204020204" pitchFamily="34" charset="-122"/>
                        </a:rPr>
                        <a:t>1470</a:t>
                      </a:r>
                      <a:endParaRPr lang="en-US" sz="1400" b="0" dirty="0">
                        <a:solidFill>
                          <a:srgbClr val="374154"/>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ctr"/>
                      <a:r>
                        <a:rPr lang="en-US" altLang="zh-CN" sz="1400" b="0" dirty="0">
                          <a:solidFill>
                            <a:srgbClr val="374154"/>
                          </a:solidFill>
                          <a:effectLst/>
                          <a:latin typeface="Gill Sans MT" panose="020B0502020104020203" pitchFamily="34" charset="0"/>
                          <a:ea typeface="Microsoft YaHei" panose="020B0503020204020204" pitchFamily="34" charset="-122"/>
                        </a:rPr>
                        <a:t>2297</a:t>
                      </a:r>
                      <a:endParaRPr lang="zh-CN" altLang="en-US" sz="1400" b="0" dirty="0">
                        <a:solidFill>
                          <a:srgbClr val="374154"/>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extLst>
                  <a:ext uri="{0D108BD9-81ED-4DB2-BD59-A6C34878D82A}">
                    <a16:rowId xmlns:a16="http://schemas.microsoft.com/office/drawing/2014/main" val="4133694979"/>
                  </a:ext>
                </a:extLst>
              </a:tr>
            </a:tbl>
          </a:graphicData>
        </a:graphic>
      </p:graphicFrame>
      <p:pic>
        <p:nvPicPr>
          <p:cNvPr id="6" name="图片 5">
            <a:extLst>
              <a:ext uri="{FF2B5EF4-FFF2-40B4-BE49-F238E27FC236}">
                <a16:creationId xmlns:a16="http://schemas.microsoft.com/office/drawing/2014/main" id="{72120EAB-4643-0A4C-97C5-2249F7E56A7D}"/>
              </a:ext>
            </a:extLst>
          </p:cNvPr>
          <p:cNvPicPr>
            <a:picLocks noChangeAspect="1"/>
          </p:cNvPicPr>
          <p:nvPr/>
        </p:nvPicPr>
        <p:blipFill rotWithShape="1">
          <a:blip r:embed="rId2">
            <a:extLst>
              <a:ext uri="{28A0092B-C50C-407E-A947-70E740481C1C}">
                <a14:useLocalDpi xmlns:a14="http://schemas.microsoft.com/office/drawing/2010/main" val="0"/>
              </a:ext>
            </a:extLst>
          </a:blip>
          <a:srcRect l="31610" r="1"/>
          <a:stretch/>
        </p:blipFill>
        <p:spPr>
          <a:xfrm>
            <a:off x="2295749" y="1445199"/>
            <a:ext cx="4162672" cy="4820334"/>
          </a:xfrm>
          <a:prstGeom prst="rect">
            <a:avLst/>
          </a:prstGeom>
        </p:spPr>
      </p:pic>
      <p:sp>
        <p:nvSpPr>
          <p:cNvPr id="7" name="内容占位符 2">
            <a:extLst>
              <a:ext uri="{FF2B5EF4-FFF2-40B4-BE49-F238E27FC236}">
                <a16:creationId xmlns:a16="http://schemas.microsoft.com/office/drawing/2014/main" id="{BE9A3CA4-A9CD-2745-B8A7-489861474C43}"/>
              </a:ext>
            </a:extLst>
          </p:cNvPr>
          <p:cNvSpPr txBox="1">
            <a:spLocks/>
          </p:cNvSpPr>
          <p:nvPr/>
        </p:nvSpPr>
        <p:spPr>
          <a:xfrm>
            <a:off x="625773" y="1440455"/>
            <a:ext cx="720080" cy="404369"/>
          </a:xfrm>
          <a:prstGeom prst="rect">
            <a:avLst/>
          </a:prstGeom>
          <a:noFill/>
        </p:spPr>
        <p:txBody>
          <a:bodyPr anchor="ct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0" indent="0" algn="ctr">
              <a:lnSpc>
                <a:spcPct val="100000"/>
              </a:lnSpc>
              <a:buNone/>
            </a:pPr>
            <a:r>
              <a:rPr kumimoji="1" lang="en-US" altLang="zh-CN" sz="1800" dirty="0">
                <a:latin typeface="Gill Sans MT" panose="020B0502020104020203" pitchFamily="34" charset="0"/>
              </a:rPr>
              <a:t>B/W</a:t>
            </a:r>
          </a:p>
        </p:txBody>
      </p:sp>
      <p:sp>
        <p:nvSpPr>
          <p:cNvPr id="8" name="内容占位符 2">
            <a:extLst>
              <a:ext uri="{FF2B5EF4-FFF2-40B4-BE49-F238E27FC236}">
                <a16:creationId xmlns:a16="http://schemas.microsoft.com/office/drawing/2014/main" id="{950E8FA4-8DE1-3541-A574-1B81B62910C8}"/>
              </a:ext>
            </a:extLst>
          </p:cNvPr>
          <p:cNvSpPr txBox="1">
            <a:spLocks/>
          </p:cNvSpPr>
          <p:nvPr/>
        </p:nvSpPr>
        <p:spPr>
          <a:xfrm>
            <a:off x="625773" y="2780929"/>
            <a:ext cx="720080" cy="404369"/>
          </a:xfrm>
          <a:prstGeom prst="rect">
            <a:avLst/>
          </a:prstGeom>
          <a:noFill/>
        </p:spPr>
        <p:txBody>
          <a:bodyPr anchor="ct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0" indent="0" algn="ctr">
              <a:lnSpc>
                <a:spcPct val="100000"/>
              </a:lnSpc>
              <a:buNone/>
            </a:pPr>
            <a:r>
              <a:rPr kumimoji="1" lang="en-US" altLang="zh-CN" sz="1800" dirty="0">
                <a:latin typeface="Gill Sans MT" panose="020B0502020104020203" pitchFamily="34" charset="0"/>
              </a:rPr>
              <a:t>13x</a:t>
            </a:r>
          </a:p>
        </p:txBody>
      </p:sp>
      <p:sp>
        <p:nvSpPr>
          <p:cNvPr id="9" name="内容占位符 2">
            <a:extLst>
              <a:ext uri="{FF2B5EF4-FFF2-40B4-BE49-F238E27FC236}">
                <a16:creationId xmlns:a16="http://schemas.microsoft.com/office/drawing/2014/main" id="{1E193305-F79D-F542-8BA7-C2BC60879DF5}"/>
              </a:ext>
            </a:extLst>
          </p:cNvPr>
          <p:cNvSpPr txBox="1">
            <a:spLocks/>
          </p:cNvSpPr>
          <p:nvPr/>
        </p:nvSpPr>
        <p:spPr>
          <a:xfrm>
            <a:off x="625773" y="3812760"/>
            <a:ext cx="720080" cy="404369"/>
          </a:xfrm>
          <a:prstGeom prst="rect">
            <a:avLst/>
          </a:prstGeom>
          <a:noFill/>
        </p:spPr>
        <p:txBody>
          <a:bodyPr anchor="ct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0" indent="0" algn="ctr">
              <a:lnSpc>
                <a:spcPct val="100000"/>
              </a:lnSpc>
              <a:buNone/>
            </a:pPr>
            <a:r>
              <a:rPr kumimoji="1" lang="en-US" altLang="zh-CN" sz="1800" dirty="0">
                <a:latin typeface="Gill Sans MT" panose="020B0502020104020203" pitchFamily="34" charset="0"/>
              </a:rPr>
              <a:t>3x</a:t>
            </a:r>
          </a:p>
        </p:txBody>
      </p:sp>
      <p:sp>
        <p:nvSpPr>
          <p:cNvPr id="10" name="内容占位符 2">
            <a:extLst>
              <a:ext uri="{FF2B5EF4-FFF2-40B4-BE49-F238E27FC236}">
                <a16:creationId xmlns:a16="http://schemas.microsoft.com/office/drawing/2014/main" id="{B0C42A1C-9AC7-3149-B027-FCD245616EE4}"/>
              </a:ext>
            </a:extLst>
          </p:cNvPr>
          <p:cNvSpPr txBox="1">
            <a:spLocks/>
          </p:cNvSpPr>
          <p:nvPr/>
        </p:nvSpPr>
        <p:spPr>
          <a:xfrm>
            <a:off x="625773" y="5472903"/>
            <a:ext cx="720080" cy="404369"/>
          </a:xfrm>
          <a:prstGeom prst="rect">
            <a:avLst/>
          </a:prstGeom>
          <a:noFill/>
        </p:spPr>
        <p:txBody>
          <a:bodyPr anchor="ct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0" indent="0" algn="ctr">
              <a:lnSpc>
                <a:spcPct val="100000"/>
              </a:lnSpc>
              <a:buNone/>
            </a:pPr>
            <a:r>
              <a:rPr kumimoji="1" lang="en-US" altLang="zh-CN" sz="1800" dirty="0">
                <a:latin typeface="Gill Sans MT" panose="020B0502020104020203" pitchFamily="34" charset="0"/>
              </a:rPr>
              <a:t>1x</a:t>
            </a:r>
          </a:p>
        </p:txBody>
      </p:sp>
      <p:sp>
        <p:nvSpPr>
          <p:cNvPr id="11" name="内容占位符 2">
            <a:extLst>
              <a:ext uri="{FF2B5EF4-FFF2-40B4-BE49-F238E27FC236}">
                <a16:creationId xmlns:a16="http://schemas.microsoft.com/office/drawing/2014/main" id="{C5ABD87D-8329-C74C-AFB2-89A1606A4FF7}"/>
              </a:ext>
            </a:extLst>
          </p:cNvPr>
          <p:cNvSpPr txBox="1">
            <a:spLocks/>
          </p:cNvSpPr>
          <p:nvPr/>
        </p:nvSpPr>
        <p:spPr>
          <a:xfrm>
            <a:off x="1273845" y="1424905"/>
            <a:ext cx="1060982" cy="404369"/>
          </a:xfrm>
          <a:prstGeom prst="rect">
            <a:avLst/>
          </a:prstGeom>
          <a:noFill/>
        </p:spPr>
        <p:txBody>
          <a:bodyPr anchor="ct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0" indent="0" algn="ctr">
              <a:lnSpc>
                <a:spcPct val="100000"/>
              </a:lnSpc>
              <a:buNone/>
            </a:pPr>
            <a:r>
              <a:rPr kumimoji="1" lang="en-US" altLang="zh-CN" sz="1800" dirty="0">
                <a:solidFill>
                  <a:srgbClr val="91D150"/>
                </a:solidFill>
                <a:latin typeface="Gill Sans MT" panose="020B0502020104020203" pitchFamily="34" charset="0"/>
              </a:rPr>
              <a:t>Latency</a:t>
            </a:r>
          </a:p>
        </p:txBody>
      </p:sp>
      <p:sp>
        <p:nvSpPr>
          <p:cNvPr id="12" name="内容占位符 2">
            <a:extLst>
              <a:ext uri="{FF2B5EF4-FFF2-40B4-BE49-F238E27FC236}">
                <a16:creationId xmlns:a16="http://schemas.microsoft.com/office/drawing/2014/main" id="{92DC4DF3-89E9-A546-8373-B9AF85BAE06C}"/>
              </a:ext>
            </a:extLst>
          </p:cNvPr>
          <p:cNvSpPr txBox="1">
            <a:spLocks/>
          </p:cNvSpPr>
          <p:nvPr/>
        </p:nvSpPr>
        <p:spPr>
          <a:xfrm>
            <a:off x="1273845" y="2780928"/>
            <a:ext cx="1060982" cy="404369"/>
          </a:xfrm>
          <a:prstGeom prst="rect">
            <a:avLst/>
          </a:prstGeom>
          <a:noFill/>
        </p:spPr>
        <p:txBody>
          <a:bodyPr anchor="ct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0" indent="0" algn="ctr">
              <a:lnSpc>
                <a:spcPct val="100000"/>
              </a:lnSpc>
              <a:buNone/>
            </a:pPr>
            <a:r>
              <a:rPr kumimoji="1" lang="en-US" altLang="zh-CN" sz="1800" dirty="0">
                <a:solidFill>
                  <a:srgbClr val="91D150"/>
                </a:solidFill>
                <a:latin typeface="Gill Sans MT" panose="020B0502020104020203" pitchFamily="34" charset="0"/>
              </a:rPr>
              <a:t>1x</a:t>
            </a:r>
          </a:p>
        </p:txBody>
      </p:sp>
      <p:sp>
        <p:nvSpPr>
          <p:cNvPr id="13" name="内容占位符 2">
            <a:extLst>
              <a:ext uri="{FF2B5EF4-FFF2-40B4-BE49-F238E27FC236}">
                <a16:creationId xmlns:a16="http://schemas.microsoft.com/office/drawing/2014/main" id="{BFEE78A9-7F83-A14C-9227-D56022DE9F83}"/>
              </a:ext>
            </a:extLst>
          </p:cNvPr>
          <p:cNvSpPr txBox="1">
            <a:spLocks/>
          </p:cNvSpPr>
          <p:nvPr/>
        </p:nvSpPr>
        <p:spPr>
          <a:xfrm>
            <a:off x="1273845" y="3812759"/>
            <a:ext cx="1060982" cy="404369"/>
          </a:xfrm>
          <a:prstGeom prst="rect">
            <a:avLst/>
          </a:prstGeom>
          <a:noFill/>
        </p:spPr>
        <p:txBody>
          <a:bodyPr anchor="ct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0" indent="0" algn="ctr">
              <a:lnSpc>
                <a:spcPct val="100000"/>
              </a:lnSpc>
              <a:buNone/>
            </a:pPr>
            <a:r>
              <a:rPr kumimoji="1" lang="en-US" altLang="zh-CN" sz="1800" dirty="0">
                <a:solidFill>
                  <a:srgbClr val="91D150"/>
                </a:solidFill>
                <a:latin typeface="Gill Sans MT" panose="020B0502020104020203" pitchFamily="34" charset="0"/>
              </a:rPr>
              <a:t>5x</a:t>
            </a:r>
          </a:p>
        </p:txBody>
      </p:sp>
      <p:sp>
        <p:nvSpPr>
          <p:cNvPr id="14" name="内容占位符 2">
            <a:extLst>
              <a:ext uri="{FF2B5EF4-FFF2-40B4-BE49-F238E27FC236}">
                <a16:creationId xmlns:a16="http://schemas.microsoft.com/office/drawing/2014/main" id="{F646D7C6-69D8-0447-847B-DB7BD236AA1B}"/>
              </a:ext>
            </a:extLst>
          </p:cNvPr>
          <p:cNvSpPr txBox="1">
            <a:spLocks/>
          </p:cNvSpPr>
          <p:nvPr/>
        </p:nvSpPr>
        <p:spPr>
          <a:xfrm>
            <a:off x="1273845" y="5449885"/>
            <a:ext cx="1060982" cy="404369"/>
          </a:xfrm>
          <a:prstGeom prst="rect">
            <a:avLst/>
          </a:prstGeom>
          <a:noFill/>
        </p:spPr>
        <p:txBody>
          <a:bodyPr anchor="ct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0" indent="0" algn="ctr">
              <a:lnSpc>
                <a:spcPct val="100000"/>
              </a:lnSpc>
              <a:buNone/>
            </a:pPr>
            <a:r>
              <a:rPr kumimoji="1" lang="en-US" altLang="zh-CN" sz="1800" dirty="0">
                <a:solidFill>
                  <a:srgbClr val="91D150"/>
                </a:solidFill>
                <a:latin typeface="Gill Sans MT" panose="020B0502020104020203" pitchFamily="34" charset="0"/>
              </a:rPr>
              <a:t>15x</a:t>
            </a:r>
          </a:p>
        </p:txBody>
      </p:sp>
    </p:spTree>
    <p:extLst>
      <p:ext uri="{BB962C8B-B14F-4D97-AF65-F5344CB8AC3E}">
        <p14:creationId xmlns:p14="http://schemas.microsoft.com/office/powerpoint/2010/main" val="25457499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Talk Overview</a:t>
            </a:r>
            <a:endParaRPr kumimoji="1" lang="zh-CN" altLang="en-US" b="0" dirty="0">
              <a:solidFill>
                <a:srgbClr val="FFC000"/>
              </a:solidFill>
              <a:latin typeface="Futura Medium" panose="020B0602020204020303" pitchFamily="34" charset="-79"/>
              <a:cs typeface="Futura Medium" panose="020B0602020204020303" pitchFamily="34" charset="-79"/>
            </a:endParaRPr>
          </a:p>
        </p:txBody>
      </p:sp>
      <p:sp>
        <p:nvSpPr>
          <p:cNvPr id="6" name="内容占位符 2">
            <a:extLst>
              <a:ext uri="{FF2B5EF4-FFF2-40B4-BE49-F238E27FC236}">
                <a16:creationId xmlns:a16="http://schemas.microsoft.com/office/drawing/2014/main" id="{828C6012-4342-8D48-B02F-0D396FBD4945}"/>
              </a:ext>
            </a:extLst>
          </p:cNvPr>
          <p:cNvSpPr>
            <a:spLocks noGrp="1"/>
          </p:cNvSpPr>
          <p:nvPr/>
        </p:nvSpPr>
        <p:spPr>
          <a:xfrm>
            <a:off x="895549" y="1052736"/>
            <a:ext cx="5346848" cy="5256584"/>
          </a:xfrm>
          <a:prstGeom prst="rect">
            <a:avLst/>
          </a:prstGeom>
          <a:noFill/>
        </p:spPr>
        <p:txBody>
          <a:bodyPr numCol="1"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buFont typeface="+mj-lt"/>
              <a:buAutoNum type="arabicPeriod"/>
            </a:pPr>
            <a:r>
              <a:rPr lang="en-US" altLang="zh-CN" sz="2800" b="1" dirty="0">
                <a:solidFill>
                  <a:schemeClr val="bg1">
                    <a:lumMod val="75000"/>
                  </a:schemeClr>
                </a:solidFill>
                <a:latin typeface="Gill Sans MT" panose="020B0502020104020203" pitchFamily="34" charset="0"/>
              </a:rPr>
              <a:t>AI</a:t>
            </a:r>
            <a:r>
              <a:rPr lang="zh-CN" altLang="en-US" sz="2800" b="1" dirty="0">
                <a:solidFill>
                  <a:schemeClr val="bg1">
                    <a:lumMod val="75000"/>
                  </a:schemeClr>
                </a:solidFill>
                <a:latin typeface="Gill Sans MT" panose="020B0502020104020203" pitchFamily="34" charset="0"/>
              </a:rPr>
              <a:t> 计算体系</a:t>
            </a:r>
            <a:endParaRPr lang="en-US" altLang="zh-CN" sz="2800" b="1" dirty="0">
              <a:solidFill>
                <a:schemeClr val="bg1">
                  <a:lumMod val="75000"/>
                </a:schemeClr>
              </a:solidFill>
              <a:latin typeface="Gill Sans MT" panose="020B0502020104020203" pitchFamily="34" charset="0"/>
            </a:endParaRPr>
          </a:p>
          <a:p>
            <a:pPr lvl="1">
              <a:buFont typeface="Arial" panose="020B0604020202020204" pitchFamily="34" charset="0"/>
              <a:buChar char="•"/>
            </a:pPr>
            <a:r>
              <a:rPr lang="zh-CN" altLang="en-US" sz="2400" dirty="0">
                <a:solidFill>
                  <a:schemeClr val="bg1">
                    <a:lumMod val="75000"/>
                  </a:schemeClr>
                </a:solidFill>
                <a:latin typeface="Gill Sans MT" panose="020B0502020104020203" pitchFamily="34" charset="0"/>
              </a:rPr>
              <a:t>深度学习计算模式</a:t>
            </a:r>
            <a:endParaRPr lang="en-US" altLang="zh-CN" sz="2400" dirty="0">
              <a:solidFill>
                <a:schemeClr val="bg1">
                  <a:lumMod val="75000"/>
                </a:schemeClr>
              </a:solidFill>
              <a:latin typeface="Gill Sans MT" panose="020B0502020104020203" pitchFamily="34" charset="0"/>
            </a:endParaRPr>
          </a:p>
          <a:p>
            <a:pPr lvl="1">
              <a:buFont typeface="Arial" panose="020B0604020202020204" pitchFamily="34" charset="0"/>
              <a:buChar char="•"/>
            </a:pPr>
            <a:r>
              <a:rPr lang="zh-CN" altLang="en-US" sz="2400" dirty="0">
                <a:solidFill>
                  <a:schemeClr val="bg1">
                    <a:lumMod val="75000"/>
                  </a:schemeClr>
                </a:solidFill>
                <a:latin typeface="Gill Sans MT" panose="020B0502020104020203" pitchFamily="34" charset="0"/>
              </a:rPr>
              <a:t>计算体系与矩阵运算</a:t>
            </a:r>
            <a:endParaRPr lang="en-US" altLang="zh-CN" sz="2400" dirty="0">
              <a:solidFill>
                <a:schemeClr val="bg1">
                  <a:lumMod val="75000"/>
                </a:schemeClr>
              </a:solidFill>
              <a:latin typeface="Gill Sans MT" panose="020B0502020104020203" pitchFamily="34" charset="0"/>
            </a:endParaRPr>
          </a:p>
          <a:p>
            <a:pPr marL="457200" indent="-457200">
              <a:buFont typeface="+mj-lt"/>
              <a:buAutoNum type="arabicPeriod"/>
            </a:pPr>
            <a:r>
              <a:rPr lang="en-US" altLang="zh-CN" sz="2800" b="1" dirty="0">
                <a:solidFill>
                  <a:schemeClr val="bg1">
                    <a:lumMod val="75000"/>
                  </a:schemeClr>
                </a:solidFill>
                <a:latin typeface="Gill Sans MT" panose="020B0502020104020203" pitchFamily="34" charset="0"/>
              </a:rPr>
              <a:t>AI</a:t>
            </a:r>
            <a:r>
              <a:rPr lang="zh-CN" altLang="en-US" sz="2800" b="1" dirty="0">
                <a:solidFill>
                  <a:schemeClr val="bg1">
                    <a:lumMod val="75000"/>
                  </a:schemeClr>
                </a:solidFill>
                <a:latin typeface="Gill Sans MT" panose="020B0502020104020203" pitchFamily="34" charset="0"/>
              </a:rPr>
              <a:t> 芯片基础</a:t>
            </a:r>
            <a:endParaRPr lang="en-US" altLang="zh-CN" sz="2800" b="1" dirty="0">
              <a:solidFill>
                <a:schemeClr val="bg1">
                  <a:lumMod val="75000"/>
                </a:schemeClr>
              </a:solidFill>
              <a:latin typeface="Gill Sans MT" panose="020B0502020104020203" pitchFamily="34" charset="0"/>
            </a:endParaRPr>
          </a:p>
          <a:p>
            <a:pPr lvl="1">
              <a:buFont typeface="Arial" panose="020B0604020202020204" pitchFamily="34" charset="0"/>
              <a:buChar char="•"/>
            </a:pPr>
            <a:r>
              <a:rPr lang="zh-CN" altLang="en-US" sz="2400" dirty="0">
                <a:solidFill>
                  <a:schemeClr val="bg1">
                    <a:lumMod val="75000"/>
                  </a:schemeClr>
                </a:solidFill>
                <a:latin typeface="Gill Sans MT" panose="020B0502020104020203" pitchFamily="34" charset="0"/>
              </a:rPr>
              <a:t>通用处理器 </a:t>
            </a:r>
            <a:r>
              <a:rPr lang="en-US" altLang="zh-CN" sz="2400" dirty="0">
                <a:solidFill>
                  <a:schemeClr val="bg1">
                    <a:lumMod val="75000"/>
                  </a:schemeClr>
                </a:solidFill>
                <a:latin typeface="Gill Sans MT" panose="020B0502020104020203" pitchFamily="34" charset="0"/>
              </a:rPr>
              <a:t>CPU</a:t>
            </a:r>
          </a:p>
          <a:p>
            <a:pPr lvl="1">
              <a:buFont typeface="Arial" panose="020B0604020202020204" pitchFamily="34" charset="0"/>
              <a:buChar char="•"/>
            </a:pPr>
            <a:r>
              <a:rPr lang="zh-CN" altLang="en-US" sz="2400" dirty="0">
                <a:solidFill>
                  <a:schemeClr val="bg1">
                    <a:lumMod val="75000"/>
                  </a:schemeClr>
                </a:solidFill>
                <a:latin typeface="Gill Sans MT" panose="020B0502020104020203" pitchFamily="34" charset="0"/>
              </a:rPr>
              <a:t>从数据看 </a:t>
            </a:r>
            <a:r>
              <a:rPr lang="en-US" altLang="zh-CN" sz="2400" dirty="0">
                <a:solidFill>
                  <a:schemeClr val="bg1">
                    <a:lumMod val="75000"/>
                  </a:schemeClr>
                </a:solidFill>
                <a:latin typeface="Gill Sans MT" panose="020B0502020104020203" pitchFamily="34" charset="0"/>
              </a:rPr>
              <a:t>CPU</a:t>
            </a:r>
            <a:r>
              <a:rPr lang="zh-CN" altLang="en-US" sz="2400" dirty="0">
                <a:solidFill>
                  <a:schemeClr val="bg1">
                    <a:lumMod val="75000"/>
                  </a:schemeClr>
                </a:solidFill>
                <a:latin typeface="Gill Sans MT" panose="020B0502020104020203" pitchFamily="34" charset="0"/>
              </a:rPr>
              <a:t> 计算</a:t>
            </a:r>
            <a:endParaRPr lang="en-US" altLang="zh-CN" sz="2400" dirty="0">
              <a:solidFill>
                <a:schemeClr val="bg1">
                  <a:lumMod val="75000"/>
                </a:schemeClr>
              </a:solidFill>
              <a:latin typeface="Gill Sans MT" panose="020B0502020104020203" pitchFamily="34" charset="0"/>
            </a:endParaRPr>
          </a:p>
          <a:p>
            <a:pPr lvl="1">
              <a:buFont typeface="Arial" panose="020B0604020202020204" pitchFamily="34" charset="0"/>
              <a:buChar char="•"/>
            </a:pPr>
            <a:r>
              <a:rPr lang="zh-CN" altLang="en-US" sz="2400" dirty="0">
                <a:solidFill>
                  <a:srgbClr val="374154"/>
                </a:solidFill>
                <a:latin typeface="Gill Sans MT" panose="020B0502020104020203" pitchFamily="34" charset="0"/>
              </a:rPr>
              <a:t>通用图形处理器 </a:t>
            </a:r>
            <a:r>
              <a:rPr lang="en-US" altLang="zh-CN" sz="2400" dirty="0">
                <a:solidFill>
                  <a:srgbClr val="374154"/>
                </a:solidFill>
                <a:latin typeface="Gill Sans MT" panose="020B0502020104020203" pitchFamily="34" charset="0"/>
              </a:rPr>
              <a:t>GPU</a:t>
            </a:r>
          </a:p>
          <a:p>
            <a:pPr lvl="1">
              <a:buFont typeface="Arial" panose="020B0604020202020204" pitchFamily="34" charset="0"/>
              <a:buChar char="•"/>
            </a:pPr>
            <a:r>
              <a:rPr lang="en-US" altLang="zh-CN" sz="2400" dirty="0">
                <a:solidFill>
                  <a:schemeClr val="bg1">
                    <a:lumMod val="75000"/>
                  </a:schemeClr>
                </a:solidFill>
                <a:latin typeface="Gill Sans MT" panose="020B0502020104020203" pitchFamily="34" charset="0"/>
              </a:rPr>
              <a:t>AI</a:t>
            </a:r>
            <a:r>
              <a:rPr lang="zh-CN" altLang="en-US" sz="2400" dirty="0">
                <a:solidFill>
                  <a:schemeClr val="bg1">
                    <a:lumMod val="75000"/>
                  </a:schemeClr>
                </a:solidFill>
                <a:latin typeface="Gill Sans MT" panose="020B0502020104020203" pitchFamily="34" charset="0"/>
              </a:rPr>
              <a:t>专用处理器 </a:t>
            </a:r>
            <a:r>
              <a:rPr lang="en-US" altLang="zh-CN" sz="2400" dirty="0">
                <a:solidFill>
                  <a:schemeClr val="bg1">
                    <a:lumMod val="75000"/>
                  </a:schemeClr>
                </a:solidFill>
                <a:latin typeface="Gill Sans MT" panose="020B0502020104020203" pitchFamily="34" charset="0"/>
              </a:rPr>
              <a:t>NPU/TPU</a:t>
            </a:r>
          </a:p>
          <a:p>
            <a:pPr lvl="1">
              <a:buFont typeface="Arial" panose="020B0604020202020204" pitchFamily="34" charset="0"/>
              <a:buChar char="•"/>
            </a:pPr>
            <a:r>
              <a:rPr lang="zh-CN" altLang="en-US" sz="2400" dirty="0">
                <a:solidFill>
                  <a:schemeClr val="bg1">
                    <a:lumMod val="75000"/>
                  </a:schemeClr>
                </a:solidFill>
                <a:latin typeface="Gill Sans MT" panose="020B0502020104020203" pitchFamily="34" charset="0"/>
              </a:rPr>
              <a:t>计算体系架构的黄金</a:t>
            </a:r>
            <a:r>
              <a:rPr lang="en-US" altLang="zh-CN" sz="2400" dirty="0">
                <a:solidFill>
                  <a:schemeClr val="bg1">
                    <a:lumMod val="75000"/>
                  </a:schemeClr>
                </a:solidFill>
                <a:latin typeface="Gill Sans MT" panose="020B0502020104020203" pitchFamily="34" charset="0"/>
              </a:rPr>
              <a:t>10</a:t>
            </a:r>
            <a:r>
              <a:rPr lang="zh-CN" altLang="en-US" sz="2400" dirty="0">
                <a:solidFill>
                  <a:schemeClr val="bg1">
                    <a:lumMod val="75000"/>
                  </a:schemeClr>
                </a:solidFill>
                <a:latin typeface="Gill Sans MT" panose="020B0502020104020203" pitchFamily="34" charset="0"/>
              </a:rPr>
              <a:t>年</a:t>
            </a:r>
            <a:endParaRPr lang="en-US" altLang="zh-CN" sz="2400" dirty="0">
              <a:solidFill>
                <a:schemeClr val="bg1">
                  <a:lumMod val="75000"/>
                </a:schemeClr>
              </a:solidFill>
              <a:latin typeface="Gill Sans MT" panose="020B0502020104020203" pitchFamily="34" charset="0"/>
            </a:endParaRPr>
          </a:p>
        </p:txBody>
      </p:sp>
      <p:sp>
        <p:nvSpPr>
          <p:cNvPr id="2" name="左大括号 1">
            <a:extLst>
              <a:ext uri="{FF2B5EF4-FFF2-40B4-BE49-F238E27FC236}">
                <a16:creationId xmlns:a16="http://schemas.microsoft.com/office/drawing/2014/main" id="{887A6820-68F8-614F-8D06-81DEAB91ED7E}"/>
              </a:ext>
            </a:extLst>
          </p:cNvPr>
          <p:cNvSpPr/>
          <p:nvPr/>
        </p:nvSpPr>
        <p:spPr bwMode="auto">
          <a:xfrm>
            <a:off x="5594325" y="1316203"/>
            <a:ext cx="288032" cy="4763967"/>
          </a:xfrm>
          <a:prstGeom prst="leftBrace">
            <a:avLst>
              <a:gd name="adj1" fmla="val 8333"/>
              <a:gd name="adj2" fmla="val 74608"/>
            </a:avLst>
          </a:prstGeom>
          <a:ln w="38100" cap="flat" cmpd="sng" algn="ctr">
            <a:solidFill>
              <a:srgbClr val="C00000"/>
            </a:solidFill>
            <a:prstDash val="solid"/>
            <a:round/>
            <a:headEnd type="none" w="med" len="med"/>
            <a:tailEnd type="none" w="med" len="med"/>
            <a:extLst>
              <a:ext uri="{C807C97D-BFC1-408E-A445-0C87EB9F89A2}">
                <ask:lineSketchStyleProps xmlns:ask="http://schemas.microsoft.com/office/drawing/2018/sketchyshapes" sd="4274779084">
                  <a:custGeom>
                    <a:avLst/>
                    <a:gdLst>
                      <a:gd name="connsiteX0" fmla="*/ 288032 w 288032"/>
                      <a:gd name="connsiteY0" fmla="*/ 4763967 h 4763967"/>
                      <a:gd name="connsiteX1" fmla="*/ 144016 w 288032"/>
                      <a:gd name="connsiteY1" fmla="*/ 4739965 h 4763967"/>
                      <a:gd name="connsiteX2" fmla="*/ 144016 w 288032"/>
                      <a:gd name="connsiteY2" fmla="*/ 4182367 h 4763967"/>
                      <a:gd name="connsiteX3" fmla="*/ 144016 w 288032"/>
                      <a:gd name="connsiteY3" fmla="*/ 3578302 h 4763967"/>
                      <a:gd name="connsiteX4" fmla="*/ 0 w 288032"/>
                      <a:gd name="connsiteY4" fmla="*/ 3554300 h 4763967"/>
                      <a:gd name="connsiteX5" fmla="*/ 144016 w 288032"/>
                      <a:gd name="connsiteY5" fmla="*/ 3530298 h 4763967"/>
                      <a:gd name="connsiteX6" fmla="*/ 144016 w 288032"/>
                      <a:gd name="connsiteY6" fmla="*/ 2910852 h 4763967"/>
                      <a:gd name="connsiteX7" fmla="*/ 144016 w 288032"/>
                      <a:gd name="connsiteY7" fmla="*/ 2361533 h 4763967"/>
                      <a:gd name="connsiteX8" fmla="*/ 144016 w 288032"/>
                      <a:gd name="connsiteY8" fmla="*/ 1847276 h 4763967"/>
                      <a:gd name="connsiteX9" fmla="*/ 144016 w 288032"/>
                      <a:gd name="connsiteY9" fmla="*/ 1227830 h 4763967"/>
                      <a:gd name="connsiteX10" fmla="*/ 144016 w 288032"/>
                      <a:gd name="connsiteY10" fmla="*/ 678511 h 4763967"/>
                      <a:gd name="connsiteX11" fmla="*/ 144016 w 288032"/>
                      <a:gd name="connsiteY11" fmla="*/ 24002 h 4763967"/>
                      <a:gd name="connsiteX12" fmla="*/ 288032 w 288032"/>
                      <a:gd name="connsiteY12" fmla="*/ 0 h 4763967"/>
                      <a:gd name="connsiteX13" fmla="*/ 288032 w 288032"/>
                      <a:gd name="connsiteY13" fmla="*/ 537648 h 4763967"/>
                      <a:gd name="connsiteX14" fmla="*/ 288032 w 288032"/>
                      <a:gd name="connsiteY14" fmla="*/ 1122935 h 4763967"/>
                      <a:gd name="connsiteX15" fmla="*/ 288032 w 288032"/>
                      <a:gd name="connsiteY15" fmla="*/ 1708222 h 4763967"/>
                      <a:gd name="connsiteX16" fmla="*/ 288032 w 288032"/>
                      <a:gd name="connsiteY16" fmla="*/ 2293510 h 4763967"/>
                      <a:gd name="connsiteX17" fmla="*/ 288032 w 288032"/>
                      <a:gd name="connsiteY17" fmla="*/ 2926437 h 4763967"/>
                      <a:gd name="connsiteX18" fmla="*/ 288032 w 288032"/>
                      <a:gd name="connsiteY18" fmla="*/ 3654643 h 4763967"/>
                      <a:gd name="connsiteX19" fmla="*/ 288032 w 288032"/>
                      <a:gd name="connsiteY19" fmla="*/ 4763967 h 4763967"/>
                      <a:gd name="connsiteX0" fmla="*/ 288032 w 288032"/>
                      <a:gd name="connsiteY0" fmla="*/ 4763967 h 4763967"/>
                      <a:gd name="connsiteX1" fmla="*/ 144016 w 288032"/>
                      <a:gd name="connsiteY1" fmla="*/ 4739965 h 4763967"/>
                      <a:gd name="connsiteX2" fmla="*/ 144016 w 288032"/>
                      <a:gd name="connsiteY2" fmla="*/ 4193983 h 4763967"/>
                      <a:gd name="connsiteX3" fmla="*/ 144016 w 288032"/>
                      <a:gd name="connsiteY3" fmla="*/ 3578302 h 4763967"/>
                      <a:gd name="connsiteX4" fmla="*/ 0 w 288032"/>
                      <a:gd name="connsiteY4" fmla="*/ 3554300 h 4763967"/>
                      <a:gd name="connsiteX5" fmla="*/ 144016 w 288032"/>
                      <a:gd name="connsiteY5" fmla="*/ 3530298 h 4763967"/>
                      <a:gd name="connsiteX6" fmla="*/ 144016 w 288032"/>
                      <a:gd name="connsiteY6" fmla="*/ 3016041 h 4763967"/>
                      <a:gd name="connsiteX7" fmla="*/ 144016 w 288032"/>
                      <a:gd name="connsiteY7" fmla="*/ 2431659 h 4763967"/>
                      <a:gd name="connsiteX8" fmla="*/ 144016 w 288032"/>
                      <a:gd name="connsiteY8" fmla="*/ 1952465 h 4763967"/>
                      <a:gd name="connsiteX9" fmla="*/ 144016 w 288032"/>
                      <a:gd name="connsiteY9" fmla="*/ 1333019 h 4763967"/>
                      <a:gd name="connsiteX10" fmla="*/ 144016 w 288032"/>
                      <a:gd name="connsiteY10" fmla="*/ 818762 h 4763967"/>
                      <a:gd name="connsiteX11" fmla="*/ 144016 w 288032"/>
                      <a:gd name="connsiteY11" fmla="*/ 24002 h 4763967"/>
                      <a:gd name="connsiteX12" fmla="*/ 288032 w 288032"/>
                      <a:gd name="connsiteY12" fmla="*/ 0 h 4763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8032" h="4763967" stroke="0" extrusionOk="0">
                        <a:moveTo>
                          <a:pt x="288032" y="4763967"/>
                        </a:moveTo>
                        <a:cubicBezTo>
                          <a:pt x="205574" y="4762703"/>
                          <a:pt x="144937" y="4756221"/>
                          <a:pt x="144016" y="4739965"/>
                        </a:cubicBezTo>
                        <a:cubicBezTo>
                          <a:pt x="125872" y="4464882"/>
                          <a:pt x="125508" y="4331141"/>
                          <a:pt x="144016" y="4182367"/>
                        </a:cubicBezTo>
                        <a:cubicBezTo>
                          <a:pt x="162524" y="4033593"/>
                          <a:pt x="145491" y="3876269"/>
                          <a:pt x="144016" y="3578302"/>
                        </a:cubicBezTo>
                        <a:cubicBezTo>
                          <a:pt x="141043" y="3563837"/>
                          <a:pt x="80113" y="3538468"/>
                          <a:pt x="0" y="3554300"/>
                        </a:cubicBezTo>
                        <a:cubicBezTo>
                          <a:pt x="79234" y="3554449"/>
                          <a:pt x="145559" y="3543410"/>
                          <a:pt x="144016" y="3530298"/>
                        </a:cubicBezTo>
                        <a:cubicBezTo>
                          <a:pt x="144615" y="3273288"/>
                          <a:pt x="140064" y="3145772"/>
                          <a:pt x="144016" y="2910852"/>
                        </a:cubicBezTo>
                        <a:cubicBezTo>
                          <a:pt x="147968" y="2675932"/>
                          <a:pt x="133560" y="2572976"/>
                          <a:pt x="144016" y="2361533"/>
                        </a:cubicBezTo>
                        <a:cubicBezTo>
                          <a:pt x="154472" y="2150090"/>
                          <a:pt x="137377" y="2062695"/>
                          <a:pt x="144016" y="1847276"/>
                        </a:cubicBezTo>
                        <a:cubicBezTo>
                          <a:pt x="150655" y="1631857"/>
                          <a:pt x="158587" y="1442476"/>
                          <a:pt x="144016" y="1227830"/>
                        </a:cubicBezTo>
                        <a:cubicBezTo>
                          <a:pt x="129445" y="1013184"/>
                          <a:pt x="130640" y="874426"/>
                          <a:pt x="144016" y="678511"/>
                        </a:cubicBezTo>
                        <a:cubicBezTo>
                          <a:pt x="157392" y="482596"/>
                          <a:pt x="144691" y="243278"/>
                          <a:pt x="144016" y="24002"/>
                        </a:cubicBezTo>
                        <a:cubicBezTo>
                          <a:pt x="138669" y="7893"/>
                          <a:pt x="217728" y="800"/>
                          <a:pt x="288032" y="0"/>
                        </a:cubicBezTo>
                        <a:cubicBezTo>
                          <a:pt x="264692" y="234365"/>
                          <a:pt x="272979" y="423783"/>
                          <a:pt x="288032" y="537648"/>
                        </a:cubicBezTo>
                        <a:cubicBezTo>
                          <a:pt x="303085" y="651513"/>
                          <a:pt x="276041" y="886520"/>
                          <a:pt x="288032" y="1122935"/>
                        </a:cubicBezTo>
                        <a:cubicBezTo>
                          <a:pt x="300023" y="1359350"/>
                          <a:pt x="269758" y="1542558"/>
                          <a:pt x="288032" y="1708222"/>
                        </a:cubicBezTo>
                        <a:cubicBezTo>
                          <a:pt x="306306" y="1873886"/>
                          <a:pt x="290923" y="2131009"/>
                          <a:pt x="288032" y="2293510"/>
                        </a:cubicBezTo>
                        <a:cubicBezTo>
                          <a:pt x="285141" y="2456011"/>
                          <a:pt x="275596" y="2646917"/>
                          <a:pt x="288032" y="2926437"/>
                        </a:cubicBezTo>
                        <a:cubicBezTo>
                          <a:pt x="300468" y="3205957"/>
                          <a:pt x="300608" y="3302356"/>
                          <a:pt x="288032" y="3654643"/>
                        </a:cubicBezTo>
                        <a:cubicBezTo>
                          <a:pt x="275456" y="4006930"/>
                          <a:pt x="324480" y="4457579"/>
                          <a:pt x="288032" y="4763967"/>
                        </a:cubicBezTo>
                        <a:close/>
                      </a:path>
                      <a:path w="288032" h="4763967" fill="none" extrusionOk="0">
                        <a:moveTo>
                          <a:pt x="288032" y="4763967"/>
                        </a:moveTo>
                        <a:cubicBezTo>
                          <a:pt x="209327" y="4763638"/>
                          <a:pt x="141348" y="4752792"/>
                          <a:pt x="144016" y="4739965"/>
                        </a:cubicBezTo>
                        <a:cubicBezTo>
                          <a:pt x="121132" y="4579299"/>
                          <a:pt x="156024" y="4446185"/>
                          <a:pt x="144016" y="4193983"/>
                        </a:cubicBezTo>
                        <a:cubicBezTo>
                          <a:pt x="132008" y="3941781"/>
                          <a:pt x="113355" y="3834072"/>
                          <a:pt x="144016" y="3578302"/>
                        </a:cubicBezTo>
                        <a:cubicBezTo>
                          <a:pt x="153833" y="3558835"/>
                          <a:pt x="87367" y="3545590"/>
                          <a:pt x="0" y="3554300"/>
                        </a:cubicBezTo>
                        <a:cubicBezTo>
                          <a:pt x="78533" y="3553862"/>
                          <a:pt x="144274" y="3542865"/>
                          <a:pt x="144016" y="3530298"/>
                        </a:cubicBezTo>
                        <a:cubicBezTo>
                          <a:pt x="157106" y="3338314"/>
                          <a:pt x="122635" y="3270769"/>
                          <a:pt x="144016" y="3016041"/>
                        </a:cubicBezTo>
                        <a:cubicBezTo>
                          <a:pt x="165397" y="2761313"/>
                          <a:pt x="150476" y="2697205"/>
                          <a:pt x="144016" y="2431659"/>
                        </a:cubicBezTo>
                        <a:cubicBezTo>
                          <a:pt x="137556" y="2166113"/>
                          <a:pt x="121842" y="2095764"/>
                          <a:pt x="144016" y="1952465"/>
                        </a:cubicBezTo>
                        <a:cubicBezTo>
                          <a:pt x="166190" y="1809166"/>
                          <a:pt x="127727" y="1468013"/>
                          <a:pt x="144016" y="1333019"/>
                        </a:cubicBezTo>
                        <a:cubicBezTo>
                          <a:pt x="160305" y="1198025"/>
                          <a:pt x="141606" y="1019063"/>
                          <a:pt x="144016" y="818762"/>
                        </a:cubicBezTo>
                        <a:cubicBezTo>
                          <a:pt x="146426" y="618461"/>
                          <a:pt x="110878" y="218105"/>
                          <a:pt x="144016" y="24002"/>
                        </a:cubicBezTo>
                        <a:cubicBezTo>
                          <a:pt x="142644" y="7999"/>
                          <a:pt x="207909" y="-11765"/>
                          <a:pt x="288032" y="0"/>
                        </a:cubicBezTo>
                      </a:path>
                    </a:pathLst>
                  </a:custGeom>
                  <ask:type>
                    <ask:lineSketchFreehand/>
                  </ask:type>
                </ask:lineSketchStyleProps>
              </a:ext>
            </a:extLst>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5" name="内容占位符 2">
            <a:extLst>
              <a:ext uri="{FF2B5EF4-FFF2-40B4-BE49-F238E27FC236}">
                <a16:creationId xmlns:a16="http://schemas.microsoft.com/office/drawing/2014/main" id="{72392998-9E18-8942-825D-2293DF0A70D8}"/>
              </a:ext>
            </a:extLst>
          </p:cNvPr>
          <p:cNvSpPr>
            <a:spLocks noGrp="1"/>
          </p:cNvSpPr>
          <p:nvPr/>
        </p:nvSpPr>
        <p:spPr>
          <a:xfrm>
            <a:off x="6242397" y="1232756"/>
            <a:ext cx="4761656" cy="4847414"/>
          </a:xfrm>
          <a:prstGeom prst="rect">
            <a:avLst/>
          </a:prstGeom>
          <a:noFill/>
        </p:spPr>
        <p:txBody>
          <a:bodyPr numCol="1"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buFont typeface="+mj-lt"/>
              <a:buAutoNum type="arabicPeriod"/>
            </a:pPr>
            <a:r>
              <a:rPr lang="zh-CN" altLang="en-US" sz="2400" b="1" dirty="0">
                <a:solidFill>
                  <a:srgbClr val="374154"/>
                </a:solidFill>
                <a:latin typeface="Gill Sans MT" panose="020B0502020104020203" pitchFamily="34" charset="0"/>
              </a:rPr>
              <a:t>硬件基础</a:t>
            </a:r>
            <a:endParaRPr lang="en-US" altLang="zh-CN" sz="2400" b="1" dirty="0">
              <a:solidFill>
                <a:srgbClr val="374154"/>
              </a:solidFill>
              <a:latin typeface="Gill Sans MT" panose="020B0502020104020203" pitchFamily="34" charset="0"/>
            </a:endParaRPr>
          </a:p>
          <a:p>
            <a:pPr lvl="1">
              <a:buFont typeface="Arial" panose="020B0604020202020204" pitchFamily="34" charset="0"/>
              <a:buChar char="•"/>
            </a:pPr>
            <a:r>
              <a:rPr lang="en-US" altLang="zh-CN" sz="2000" dirty="0">
                <a:solidFill>
                  <a:srgbClr val="374154"/>
                </a:solidFill>
                <a:latin typeface="Gill Sans MT" panose="020B0502020104020203" pitchFamily="34" charset="0"/>
              </a:rPr>
              <a:t>GPU</a:t>
            </a:r>
            <a:r>
              <a:rPr lang="zh-CN" altLang="en-US" sz="2000" dirty="0">
                <a:solidFill>
                  <a:srgbClr val="374154"/>
                </a:solidFill>
                <a:latin typeface="Gill Sans MT" panose="020B0502020104020203" pitchFamily="34" charset="0"/>
              </a:rPr>
              <a:t> 工作原理</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en-US" altLang="zh-CN" sz="2000" dirty="0">
                <a:solidFill>
                  <a:srgbClr val="374154"/>
                </a:solidFill>
                <a:latin typeface="Gill Sans MT" panose="020B0502020104020203" pitchFamily="34" charset="0"/>
              </a:rPr>
              <a:t>GPU</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AI</a:t>
            </a:r>
            <a:r>
              <a:rPr lang="zh-CN" altLang="en-US" sz="2000" dirty="0">
                <a:solidFill>
                  <a:srgbClr val="374154"/>
                </a:solidFill>
                <a:latin typeface="Gill Sans MT" panose="020B0502020104020203" pitchFamily="34" charset="0"/>
              </a:rPr>
              <a:t>编程本质</a:t>
            </a:r>
            <a:endParaRPr lang="en-US" altLang="zh-CN" sz="2400" b="1" dirty="0">
              <a:solidFill>
                <a:srgbClr val="374154"/>
              </a:solidFill>
              <a:latin typeface="Gill Sans MT" panose="020B0502020104020203" pitchFamily="34" charset="0"/>
            </a:endParaRPr>
          </a:p>
          <a:p>
            <a:pPr marL="457200" indent="-457200">
              <a:buFont typeface="+mj-lt"/>
              <a:buAutoNum type="arabicPeriod"/>
            </a:pPr>
            <a:r>
              <a:rPr lang="zh-CN" altLang="en-US" sz="2400" b="1" dirty="0">
                <a:solidFill>
                  <a:srgbClr val="374154"/>
                </a:solidFill>
                <a:latin typeface="Gill Sans MT" panose="020B0502020104020203" pitchFamily="34" charset="0"/>
              </a:rPr>
              <a:t>英伟达 </a:t>
            </a:r>
            <a:r>
              <a:rPr lang="en-US" altLang="zh-CN" sz="2400" b="1" dirty="0">
                <a:solidFill>
                  <a:srgbClr val="374154"/>
                </a:solidFill>
                <a:latin typeface="Gill Sans MT" panose="020B0502020104020203" pitchFamily="34" charset="0"/>
              </a:rPr>
              <a:t>GPU</a:t>
            </a:r>
            <a:r>
              <a:rPr lang="zh-CN" altLang="en-US" sz="2400" b="1" dirty="0">
                <a:solidFill>
                  <a:srgbClr val="374154"/>
                </a:solidFill>
                <a:latin typeface="Gill Sans MT" panose="020B0502020104020203" pitchFamily="34" charset="0"/>
              </a:rPr>
              <a:t> 架构</a:t>
            </a:r>
            <a:endParaRPr lang="en-US" altLang="zh-CN" sz="2400" b="1" dirty="0">
              <a:solidFill>
                <a:srgbClr val="374154"/>
              </a:solidFill>
              <a:latin typeface="Gill Sans MT" panose="020B0502020104020203" pitchFamily="34" charset="0"/>
            </a:endParaRPr>
          </a:p>
          <a:p>
            <a:pPr lvl="1">
              <a:buFont typeface="Arial" panose="020B0604020202020204" pitchFamily="34" charset="0"/>
              <a:buChar char="•"/>
            </a:pPr>
            <a:r>
              <a:rPr lang="zh-CN" altLang="en-US" sz="2000" dirty="0">
                <a:solidFill>
                  <a:srgbClr val="374154"/>
                </a:solidFill>
                <a:latin typeface="Gill Sans MT" panose="020B0502020104020203" pitchFamily="34" charset="0"/>
              </a:rPr>
              <a:t>从 </a:t>
            </a:r>
            <a:r>
              <a:rPr lang="en-US" altLang="zh-CN" sz="2000" dirty="0">
                <a:solidFill>
                  <a:srgbClr val="374154"/>
                </a:solidFill>
                <a:latin typeface="Gill Sans MT" panose="020B0502020104020203" pitchFamily="34" charset="0"/>
              </a:rPr>
              <a:t>Fermi</a:t>
            </a:r>
            <a:r>
              <a:rPr lang="zh-CN" altLang="en-US" sz="2000" dirty="0">
                <a:solidFill>
                  <a:srgbClr val="374154"/>
                </a:solidFill>
                <a:latin typeface="Gill Sans MT" panose="020B0502020104020203" pitchFamily="34" charset="0"/>
              </a:rPr>
              <a:t> 到 </a:t>
            </a:r>
            <a:r>
              <a:rPr lang="en-US" altLang="zh-CN" sz="2000" dirty="0">
                <a:solidFill>
                  <a:srgbClr val="374154"/>
                </a:solidFill>
                <a:latin typeface="Gill Sans MT" panose="020B0502020104020203" pitchFamily="34" charset="0"/>
              </a:rPr>
              <a:t>Hopper</a:t>
            </a:r>
            <a:r>
              <a:rPr lang="zh-CN" altLang="en-US" sz="2000" dirty="0">
                <a:solidFill>
                  <a:srgbClr val="374154"/>
                </a:solidFill>
                <a:latin typeface="Gill Sans MT" panose="020B0502020104020203" pitchFamily="34" charset="0"/>
              </a:rPr>
              <a:t> 架构</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en-US" altLang="zh-CN" sz="2000" dirty="0">
                <a:solidFill>
                  <a:srgbClr val="374154"/>
                </a:solidFill>
                <a:latin typeface="Gill Sans MT" panose="020B0502020104020203" pitchFamily="34" charset="0"/>
              </a:rPr>
              <a:t>Tensor</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Code</a:t>
            </a:r>
            <a:r>
              <a:rPr lang="zh-CN" altLang="en-US" sz="2000" dirty="0">
                <a:solidFill>
                  <a:srgbClr val="374154"/>
                </a:solidFill>
                <a:latin typeface="Gill Sans MT" panose="020B0502020104020203" pitchFamily="34" charset="0"/>
              </a:rPr>
              <a:t> 和 </a:t>
            </a:r>
            <a:r>
              <a:rPr lang="en-US" altLang="zh-CN" sz="2000" dirty="0">
                <a:solidFill>
                  <a:srgbClr val="374154"/>
                </a:solidFill>
                <a:latin typeface="Gill Sans MT" panose="020B0502020104020203" pitchFamily="34" charset="0"/>
              </a:rPr>
              <a:t>NVLink</a:t>
            </a:r>
            <a:r>
              <a:rPr lang="zh-CN" altLang="en-US" sz="2000" dirty="0">
                <a:solidFill>
                  <a:srgbClr val="374154"/>
                </a:solidFill>
                <a:latin typeface="Gill Sans MT" panose="020B0502020104020203" pitchFamily="34" charset="0"/>
              </a:rPr>
              <a:t> 详解</a:t>
            </a:r>
            <a:endParaRPr lang="en-US" altLang="zh-CN" sz="2000" dirty="0">
              <a:solidFill>
                <a:srgbClr val="374154"/>
              </a:solidFill>
              <a:latin typeface="Gill Sans MT" panose="020B0502020104020203" pitchFamily="34" charset="0"/>
            </a:endParaRPr>
          </a:p>
          <a:p>
            <a:pPr marL="457200" indent="-457200">
              <a:buFont typeface="+mj-lt"/>
              <a:buAutoNum type="arabicPeriod"/>
            </a:pPr>
            <a:r>
              <a:rPr lang="en-US" altLang="zh-CN" sz="2000" b="1" dirty="0">
                <a:solidFill>
                  <a:srgbClr val="374154"/>
                </a:solidFill>
                <a:latin typeface="Gill Sans MT" panose="020B0502020104020203" pitchFamily="34" charset="0"/>
              </a:rPr>
              <a:t>GPU</a:t>
            </a:r>
            <a:r>
              <a:rPr lang="zh-CN" altLang="en-US" sz="2000" b="1" dirty="0">
                <a:solidFill>
                  <a:srgbClr val="374154"/>
                </a:solidFill>
                <a:latin typeface="Gill Sans MT" panose="020B0502020104020203" pitchFamily="34" charset="0"/>
              </a:rPr>
              <a:t> 图形处理流水线</a:t>
            </a:r>
            <a:endParaRPr lang="en-US" altLang="zh-CN" sz="2000" b="1" dirty="0">
              <a:solidFill>
                <a:srgbClr val="374154"/>
              </a:solidFill>
              <a:latin typeface="Gill Sans MT" panose="020B0502020104020203" pitchFamily="34" charset="0"/>
            </a:endParaRPr>
          </a:p>
          <a:p>
            <a:pPr lvl="1">
              <a:buFont typeface="Arial" panose="020B0604020202020204" pitchFamily="34" charset="0"/>
              <a:buChar char="•"/>
            </a:pPr>
            <a:r>
              <a:rPr lang="zh-CN" altLang="en-US" sz="2000" dirty="0">
                <a:solidFill>
                  <a:srgbClr val="374154"/>
                </a:solidFill>
                <a:latin typeface="Gill Sans MT" panose="020B0502020104020203" pitchFamily="34" charset="0"/>
              </a:rPr>
              <a:t>图形流水线基础</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en-US" altLang="zh-CN" sz="2000" dirty="0">
                <a:solidFill>
                  <a:srgbClr val="374154"/>
                </a:solidFill>
                <a:latin typeface="Gill Sans MT" panose="020B0502020104020203" pitchFamily="34" charset="0"/>
              </a:rPr>
              <a:t>GPU</a:t>
            </a:r>
            <a:r>
              <a:rPr lang="zh-CN" altLang="en-US" sz="2000" dirty="0">
                <a:solidFill>
                  <a:srgbClr val="374154"/>
                </a:solidFill>
                <a:latin typeface="Gill Sans MT" panose="020B0502020104020203" pitchFamily="34" charset="0"/>
              </a:rPr>
              <a:t> 逻辑模块划分</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zh-CN" altLang="en-US" sz="2000" dirty="0">
                <a:solidFill>
                  <a:srgbClr val="374154"/>
                </a:solidFill>
                <a:latin typeface="Gill Sans MT" panose="020B0502020104020203" pitchFamily="34" charset="0"/>
              </a:rPr>
              <a:t>图形处理算法到硬件</a:t>
            </a:r>
            <a:endParaRPr lang="en-US" altLang="zh-CN" sz="2000" dirty="0">
              <a:solidFill>
                <a:srgbClr val="374154"/>
              </a:solidFill>
              <a:latin typeface="Gill Sans MT" panose="020B0502020104020203" pitchFamily="34" charset="0"/>
            </a:endParaRPr>
          </a:p>
          <a:p>
            <a:pPr marL="457200" indent="-457200">
              <a:buFont typeface="+mj-lt"/>
              <a:buAutoNum type="arabicPeriod"/>
            </a:pPr>
            <a:endParaRPr lang="en-US" altLang="zh-CN" sz="2400" dirty="0">
              <a:solidFill>
                <a:srgbClr val="374154"/>
              </a:solidFill>
              <a:latin typeface="Gill Sans MT" panose="020B0502020104020203" pitchFamily="34" charset="0"/>
            </a:endParaRPr>
          </a:p>
        </p:txBody>
      </p:sp>
    </p:spTree>
    <p:extLst>
      <p:ext uri="{BB962C8B-B14F-4D97-AF65-F5344CB8AC3E}">
        <p14:creationId xmlns:p14="http://schemas.microsoft.com/office/powerpoint/2010/main" val="3003987689"/>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5DB7C96-86E3-CD43-8CED-09E7F742311E}"/>
              </a:ext>
            </a:extLst>
          </p:cNvPr>
          <p:cNvSpPr>
            <a:spLocks noGrp="1"/>
          </p:cNvSpPr>
          <p:nvPr>
            <p:ph type="title"/>
          </p:nvPr>
        </p:nvSpPr>
        <p:spPr/>
        <p:txBody>
          <a:bodyPr/>
          <a:lstStyle/>
          <a:p>
            <a:r>
              <a:rPr lang="en-US" altLang="zh-CN" dirty="0"/>
              <a:t>GPU</a:t>
            </a:r>
            <a:r>
              <a:rPr lang="zh-CN" altLang="en-US" dirty="0"/>
              <a:t> 线程机制</a:t>
            </a:r>
          </a:p>
        </p:txBody>
      </p:sp>
      <p:pic>
        <p:nvPicPr>
          <p:cNvPr id="5" name="图片 4">
            <a:extLst>
              <a:ext uri="{FF2B5EF4-FFF2-40B4-BE49-F238E27FC236}">
                <a16:creationId xmlns:a16="http://schemas.microsoft.com/office/drawing/2014/main" id="{BD2A68A7-EE7F-A74D-B468-C886C85AA5F0}"/>
              </a:ext>
            </a:extLst>
          </p:cNvPr>
          <p:cNvPicPr>
            <a:picLocks noChangeAspect="1"/>
          </p:cNvPicPr>
          <p:nvPr/>
        </p:nvPicPr>
        <p:blipFill rotWithShape="1">
          <a:blip r:embed="rId2">
            <a:extLst>
              <a:ext uri="{28A0092B-C50C-407E-A947-70E740481C1C}">
                <a14:useLocalDpi xmlns:a14="http://schemas.microsoft.com/office/drawing/2010/main" val="0"/>
              </a:ext>
            </a:extLst>
          </a:blip>
          <a:srcRect l="31610" r="1"/>
          <a:stretch/>
        </p:blipFill>
        <p:spPr>
          <a:xfrm>
            <a:off x="481757" y="1258405"/>
            <a:ext cx="3886020" cy="4499974"/>
          </a:xfrm>
          <a:prstGeom prst="rect">
            <a:avLst/>
          </a:prstGeom>
        </p:spPr>
      </p:pic>
      <p:grpSp>
        <p:nvGrpSpPr>
          <p:cNvPr id="6" name="组合 5">
            <a:extLst>
              <a:ext uri="{FF2B5EF4-FFF2-40B4-BE49-F238E27FC236}">
                <a16:creationId xmlns:a16="http://schemas.microsoft.com/office/drawing/2014/main" id="{B21A6288-B827-2146-8D68-081725F38C69}"/>
              </a:ext>
            </a:extLst>
          </p:cNvPr>
          <p:cNvGrpSpPr/>
          <p:nvPr/>
        </p:nvGrpSpPr>
        <p:grpSpPr>
          <a:xfrm>
            <a:off x="5350214" y="1196752"/>
            <a:ext cx="6650686" cy="4561628"/>
            <a:chOff x="4010149" y="1268760"/>
            <a:chExt cx="7054647" cy="4838700"/>
          </a:xfrm>
        </p:grpSpPr>
        <p:pic>
          <p:nvPicPr>
            <p:cNvPr id="7" name="图片 6">
              <a:extLst>
                <a:ext uri="{FF2B5EF4-FFF2-40B4-BE49-F238E27FC236}">
                  <a16:creationId xmlns:a16="http://schemas.microsoft.com/office/drawing/2014/main" id="{DFDBEFE8-D196-FE4B-8CA7-565A303040CD}"/>
                </a:ext>
              </a:extLst>
            </p:cNvPr>
            <p:cNvPicPr>
              <a:picLocks noChangeAspect="1"/>
            </p:cNvPicPr>
            <p:nvPr/>
          </p:nvPicPr>
          <p:blipFill rotWithShape="1">
            <a:blip r:embed="rId3">
              <a:extLst>
                <a:ext uri="{28A0092B-C50C-407E-A947-70E740481C1C}">
                  <a14:useLocalDpi xmlns:a14="http://schemas.microsoft.com/office/drawing/2010/main" val="0"/>
                </a:ext>
              </a:extLst>
            </a:blip>
            <a:srcRect l="25716" r="15157"/>
            <a:stretch/>
          </p:blipFill>
          <p:spPr>
            <a:xfrm>
              <a:off x="4010149" y="1268760"/>
              <a:ext cx="4032448" cy="4838700"/>
            </a:xfrm>
            <a:prstGeom prst="rect">
              <a:avLst/>
            </a:prstGeom>
          </p:spPr>
        </p:pic>
        <p:sp>
          <p:nvSpPr>
            <p:cNvPr id="8" name="内容占位符 2">
              <a:extLst>
                <a:ext uri="{FF2B5EF4-FFF2-40B4-BE49-F238E27FC236}">
                  <a16:creationId xmlns:a16="http://schemas.microsoft.com/office/drawing/2014/main" id="{E206BF34-CD08-1E44-BCBF-AB376F68B4DB}"/>
                </a:ext>
              </a:extLst>
            </p:cNvPr>
            <p:cNvSpPr txBox="1">
              <a:spLocks/>
            </p:cNvSpPr>
            <p:nvPr/>
          </p:nvSpPr>
          <p:spPr>
            <a:xfrm>
              <a:off x="8186613" y="1916832"/>
              <a:ext cx="2878183" cy="404369"/>
            </a:xfrm>
            <a:prstGeom prst="rect">
              <a:avLst/>
            </a:prstGeom>
            <a:noFill/>
          </p:spPr>
          <p:txBody>
            <a:bodyPr anchor="ct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0" indent="0">
                <a:lnSpc>
                  <a:spcPct val="100000"/>
                </a:lnSpc>
                <a:buNone/>
              </a:pPr>
              <a:r>
                <a:rPr kumimoji="1" lang="en-US" altLang="zh-CN" sz="1800" dirty="0">
                  <a:latin typeface="Gill Sans MT" panose="020B0502020104020203" pitchFamily="34" charset="0"/>
                </a:rPr>
                <a:t>64</a:t>
              </a:r>
              <a:r>
                <a:rPr kumimoji="1" lang="zh-CN" altLang="en-US" sz="1800" dirty="0">
                  <a:latin typeface="Gill Sans MT" panose="020B0502020104020203" pitchFamily="34" charset="0"/>
                </a:rPr>
                <a:t> </a:t>
              </a:r>
              <a:r>
                <a:rPr kumimoji="1" lang="en-US" altLang="zh-CN" sz="1800" dirty="0">
                  <a:latin typeface="Gill Sans MT" panose="020B0502020104020203" pitchFamily="34" charset="0"/>
                </a:rPr>
                <a:t>warps/SM</a:t>
              </a:r>
            </a:p>
          </p:txBody>
        </p:sp>
        <p:sp>
          <p:nvSpPr>
            <p:cNvPr id="9" name="内容占位符 2">
              <a:extLst>
                <a:ext uri="{FF2B5EF4-FFF2-40B4-BE49-F238E27FC236}">
                  <a16:creationId xmlns:a16="http://schemas.microsoft.com/office/drawing/2014/main" id="{36AE9055-A30D-5440-95CD-85E19B105FD1}"/>
                </a:ext>
              </a:extLst>
            </p:cNvPr>
            <p:cNvSpPr txBox="1">
              <a:spLocks/>
            </p:cNvSpPr>
            <p:nvPr/>
          </p:nvSpPr>
          <p:spPr>
            <a:xfrm>
              <a:off x="8186613" y="2564904"/>
              <a:ext cx="2878183" cy="404369"/>
            </a:xfrm>
            <a:prstGeom prst="rect">
              <a:avLst/>
            </a:prstGeom>
            <a:noFill/>
          </p:spPr>
          <p:txBody>
            <a:bodyPr anchor="ct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0" indent="0">
                <a:lnSpc>
                  <a:spcPct val="100000"/>
                </a:lnSpc>
                <a:buNone/>
              </a:pPr>
              <a:r>
                <a:rPr kumimoji="1" lang="en-US" altLang="zh-CN" sz="1800" dirty="0">
                  <a:latin typeface="Gill Sans MT" panose="020B0502020104020203" pitchFamily="34" charset="0"/>
                </a:rPr>
                <a:t>4x</a:t>
              </a:r>
              <a:r>
                <a:rPr kumimoji="1" lang="zh-CN" altLang="en-US" sz="1800" dirty="0">
                  <a:latin typeface="Gill Sans MT" panose="020B0502020104020203" pitchFamily="34" charset="0"/>
                </a:rPr>
                <a:t> </a:t>
              </a:r>
              <a:r>
                <a:rPr kumimoji="1" lang="en-US" altLang="zh-CN" sz="1800" dirty="0">
                  <a:latin typeface="Gill Sans MT" panose="020B0502020104020203" pitchFamily="34" charset="0"/>
                </a:rPr>
                <a:t>concurrent</a:t>
              </a:r>
              <a:r>
                <a:rPr kumimoji="1" lang="zh-CN" altLang="en-US" sz="1800" dirty="0">
                  <a:latin typeface="Gill Sans MT" panose="020B0502020104020203" pitchFamily="34" charset="0"/>
                </a:rPr>
                <a:t> </a:t>
              </a:r>
              <a:r>
                <a:rPr kumimoji="1" lang="en-US" altLang="zh-CN" sz="1800" dirty="0">
                  <a:latin typeface="Gill Sans MT" panose="020B0502020104020203" pitchFamily="34" charset="0"/>
                </a:rPr>
                <a:t>warp</a:t>
              </a:r>
              <a:r>
                <a:rPr kumimoji="1" lang="zh-CN" altLang="en-US" sz="1800" dirty="0">
                  <a:latin typeface="Gill Sans MT" panose="020B0502020104020203" pitchFamily="34" charset="0"/>
                </a:rPr>
                <a:t> </a:t>
              </a:r>
              <a:r>
                <a:rPr kumimoji="1" lang="en-US" altLang="zh-CN" sz="1800" dirty="0">
                  <a:latin typeface="Gill Sans MT" panose="020B0502020104020203" pitchFamily="34" charset="0"/>
                </a:rPr>
                <a:t>exec</a:t>
              </a:r>
              <a:r>
                <a:rPr kumimoji="1" lang="zh-CN" altLang="en-US" sz="1800" dirty="0">
                  <a:latin typeface="Gill Sans MT" panose="020B0502020104020203" pitchFamily="34" charset="0"/>
                </a:rPr>
                <a:t> </a:t>
              </a:r>
              <a:endParaRPr kumimoji="1" lang="en-US" altLang="zh-CN" sz="1800" dirty="0">
                <a:latin typeface="Gill Sans MT" panose="020B0502020104020203" pitchFamily="34" charset="0"/>
              </a:endParaRPr>
            </a:p>
          </p:txBody>
        </p:sp>
        <p:sp>
          <p:nvSpPr>
            <p:cNvPr id="10" name="内容占位符 2">
              <a:extLst>
                <a:ext uri="{FF2B5EF4-FFF2-40B4-BE49-F238E27FC236}">
                  <a16:creationId xmlns:a16="http://schemas.microsoft.com/office/drawing/2014/main" id="{A131C54A-04FF-8A40-B94F-6EB86DC27E60}"/>
                </a:ext>
              </a:extLst>
            </p:cNvPr>
            <p:cNvSpPr txBox="1">
              <a:spLocks/>
            </p:cNvSpPr>
            <p:nvPr/>
          </p:nvSpPr>
          <p:spPr>
            <a:xfrm>
              <a:off x="8186613" y="3024631"/>
              <a:ext cx="2878183" cy="404369"/>
            </a:xfrm>
            <a:prstGeom prst="rect">
              <a:avLst/>
            </a:prstGeom>
            <a:noFill/>
          </p:spPr>
          <p:txBody>
            <a:bodyPr anchor="ct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0" indent="0">
                <a:lnSpc>
                  <a:spcPct val="100000"/>
                </a:lnSpc>
                <a:buNone/>
              </a:pPr>
              <a:r>
                <a:rPr kumimoji="1" lang="en-US" altLang="zh-CN" sz="1800" dirty="0">
                  <a:latin typeface="Gill Sans MT" panose="020B0502020104020203" pitchFamily="34" charset="0"/>
                </a:rPr>
                <a:t>64k</a:t>
              </a:r>
              <a:r>
                <a:rPr kumimoji="1" lang="zh-CN" altLang="en-US" sz="1800" dirty="0">
                  <a:latin typeface="Gill Sans MT" panose="020B0502020104020203" pitchFamily="34" charset="0"/>
                </a:rPr>
                <a:t> </a:t>
              </a:r>
              <a:r>
                <a:rPr kumimoji="1" lang="en-US" altLang="zh-CN" sz="1800" dirty="0">
                  <a:latin typeface="Gill Sans MT" panose="020B0502020104020203" pitchFamily="34" charset="0"/>
                </a:rPr>
                <a:t>4-byte</a:t>
              </a:r>
              <a:r>
                <a:rPr kumimoji="1" lang="zh-CN" altLang="en-US" sz="1800" dirty="0">
                  <a:latin typeface="Gill Sans MT" panose="020B0502020104020203" pitchFamily="34" charset="0"/>
                </a:rPr>
                <a:t> </a:t>
              </a:r>
              <a:r>
                <a:rPr kumimoji="1" lang="en-US" altLang="zh-CN" sz="1800" dirty="0">
                  <a:latin typeface="Gill Sans MT" panose="020B0502020104020203" pitchFamily="34" charset="0"/>
                </a:rPr>
                <a:t>registers</a:t>
              </a:r>
            </a:p>
          </p:txBody>
        </p:sp>
        <p:sp>
          <p:nvSpPr>
            <p:cNvPr id="11" name="内容占位符 2">
              <a:extLst>
                <a:ext uri="{FF2B5EF4-FFF2-40B4-BE49-F238E27FC236}">
                  <a16:creationId xmlns:a16="http://schemas.microsoft.com/office/drawing/2014/main" id="{9A160ED3-B752-C34D-AE47-9AE1B94FACD3}"/>
                </a:ext>
              </a:extLst>
            </p:cNvPr>
            <p:cNvSpPr txBox="1">
              <a:spLocks/>
            </p:cNvSpPr>
            <p:nvPr/>
          </p:nvSpPr>
          <p:spPr>
            <a:xfrm>
              <a:off x="8186613" y="5301208"/>
              <a:ext cx="2878183" cy="589190"/>
            </a:xfrm>
            <a:prstGeom prst="rect">
              <a:avLst/>
            </a:prstGeom>
            <a:noFill/>
          </p:spPr>
          <p:txBody>
            <a:bodyPr anchor="ct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0" indent="0">
                <a:lnSpc>
                  <a:spcPct val="100000"/>
                </a:lnSpc>
                <a:buNone/>
              </a:pPr>
              <a:r>
                <a:rPr kumimoji="1" lang="en-US" altLang="zh-CN" sz="1800" dirty="0">
                  <a:latin typeface="Gill Sans MT" panose="020B0502020104020203" pitchFamily="34" charset="0"/>
                </a:rPr>
                <a:t>192KB</a:t>
              </a:r>
              <a:r>
                <a:rPr kumimoji="1" lang="zh-CN" altLang="en-US" sz="1800" dirty="0">
                  <a:latin typeface="Gill Sans MT" panose="020B0502020104020203" pitchFamily="34" charset="0"/>
                </a:rPr>
                <a:t> </a:t>
              </a:r>
              <a:r>
                <a:rPr kumimoji="1" lang="en-US" altLang="zh-CN" sz="1800" dirty="0">
                  <a:latin typeface="Gill Sans MT" panose="020B0502020104020203" pitchFamily="34" charset="0"/>
                </a:rPr>
                <a:t>L1/shared</a:t>
              </a:r>
              <a:r>
                <a:rPr kumimoji="1" lang="zh-CN" altLang="en-US" sz="1800" dirty="0">
                  <a:latin typeface="Gill Sans MT" panose="020B0502020104020203" pitchFamily="34" charset="0"/>
                </a:rPr>
                <a:t> </a:t>
              </a:r>
              <a:r>
                <a:rPr kumimoji="1" lang="en-US" altLang="zh-CN" sz="1800" dirty="0">
                  <a:latin typeface="Gill Sans MT" panose="020B0502020104020203" pitchFamily="34" charset="0"/>
                </a:rPr>
                <a:t>memory</a:t>
              </a:r>
            </a:p>
            <a:p>
              <a:pPr marL="0" indent="0">
                <a:lnSpc>
                  <a:spcPct val="100000"/>
                </a:lnSpc>
                <a:buNone/>
              </a:pPr>
              <a:r>
                <a:rPr kumimoji="1" lang="en-US" altLang="zh-CN" sz="1800" dirty="0">
                  <a:latin typeface="Gill Sans MT" panose="020B0502020104020203" pitchFamily="34" charset="0"/>
                </a:rPr>
                <a:t>(configurable</a:t>
              </a:r>
              <a:r>
                <a:rPr kumimoji="1" lang="zh-CN" altLang="en-US" sz="1800" dirty="0">
                  <a:latin typeface="Gill Sans MT" panose="020B0502020104020203" pitchFamily="34" charset="0"/>
                </a:rPr>
                <a:t> </a:t>
              </a:r>
              <a:r>
                <a:rPr kumimoji="1" lang="en-US" altLang="zh-CN" sz="1800" dirty="0">
                  <a:latin typeface="Gill Sans MT" panose="020B0502020104020203" pitchFamily="34" charset="0"/>
                </a:rPr>
                <a:t>split)</a:t>
              </a:r>
            </a:p>
          </p:txBody>
        </p:sp>
      </p:grpSp>
      <p:cxnSp>
        <p:nvCxnSpPr>
          <p:cNvPr id="12" name="直线连接符 11">
            <a:extLst>
              <a:ext uri="{FF2B5EF4-FFF2-40B4-BE49-F238E27FC236}">
                <a16:creationId xmlns:a16="http://schemas.microsoft.com/office/drawing/2014/main" id="{1ADD1C93-21B1-EF46-B507-3551E2404CF9}"/>
              </a:ext>
            </a:extLst>
          </p:cNvPr>
          <p:cNvCxnSpPr>
            <a:cxnSpLocks/>
          </p:cNvCxnSpPr>
          <p:nvPr/>
        </p:nvCxnSpPr>
        <p:spPr bwMode="auto">
          <a:xfrm flipV="1">
            <a:off x="3724769" y="1587321"/>
            <a:ext cx="1725540" cy="108562"/>
          </a:xfrm>
          <a:prstGeom prst="line">
            <a:avLst/>
          </a:prstGeom>
          <a:noFill/>
          <a:ln w="19050" cap="flat" cmpd="sng" algn="ctr">
            <a:solidFill>
              <a:srgbClr val="91D150"/>
            </a:solidFill>
            <a:prstDash val="solid"/>
            <a:round/>
            <a:headEnd type="oval" w="med" len="med"/>
            <a:tailEnd type="oval" w="med" len="med"/>
          </a:ln>
          <a:effectLst/>
        </p:spPr>
      </p:cxnSp>
      <p:cxnSp>
        <p:nvCxnSpPr>
          <p:cNvPr id="18" name="直线连接符 17">
            <a:extLst>
              <a:ext uri="{FF2B5EF4-FFF2-40B4-BE49-F238E27FC236}">
                <a16:creationId xmlns:a16="http://schemas.microsoft.com/office/drawing/2014/main" id="{34E0364F-0194-B74E-968E-1F89DDCB0D44}"/>
              </a:ext>
            </a:extLst>
          </p:cNvPr>
          <p:cNvCxnSpPr>
            <a:cxnSpLocks/>
          </p:cNvCxnSpPr>
          <p:nvPr/>
        </p:nvCxnSpPr>
        <p:spPr bwMode="auto">
          <a:xfrm>
            <a:off x="3724769" y="2830474"/>
            <a:ext cx="1725540" cy="2927905"/>
          </a:xfrm>
          <a:prstGeom prst="line">
            <a:avLst/>
          </a:prstGeom>
          <a:noFill/>
          <a:ln w="19050" cap="flat" cmpd="sng" algn="ctr">
            <a:solidFill>
              <a:srgbClr val="91D150"/>
            </a:solidFill>
            <a:prstDash val="solid"/>
            <a:round/>
            <a:headEnd type="oval" w="med" len="med"/>
            <a:tailEnd type="oval" w="med" len="med"/>
          </a:ln>
          <a:effectLst/>
        </p:spPr>
      </p:cxnSp>
      <p:sp>
        <p:nvSpPr>
          <p:cNvPr id="22" name="内容占位符 2">
            <a:extLst>
              <a:ext uri="{FF2B5EF4-FFF2-40B4-BE49-F238E27FC236}">
                <a16:creationId xmlns:a16="http://schemas.microsoft.com/office/drawing/2014/main" id="{77EE33FA-9148-4D41-A51A-3FE85B9F5BD9}"/>
              </a:ext>
            </a:extLst>
          </p:cNvPr>
          <p:cNvSpPr txBox="1">
            <a:spLocks/>
          </p:cNvSpPr>
          <p:nvPr/>
        </p:nvSpPr>
        <p:spPr>
          <a:xfrm>
            <a:off x="2133629" y="5949280"/>
            <a:ext cx="7378168" cy="404369"/>
          </a:xfrm>
          <a:prstGeom prst="rect">
            <a:avLst/>
          </a:prstGeom>
          <a:noFill/>
        </p:spPr>
        <p:txBody>
          <a:bodyPr anchor="ct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0" indent="0" algn="ctr">
              <a:lnSpc>
                <a:spcPct val="100000"/>
              </a:lnSpc>
              <a:buNone/>
            </a:pPr>
            <a:r>
              <a:rPr kumimoji="1" lang="en-US" altLang="zh-CN" sz="1800" dirty="0">
                <a:latin typeface="Gill Sans MT" panose="020B0502020104020203" pitchFamily="34" charset="0"/>
              </a:rPr>
              <a:t>GPU</a:t>
            </a:r>
            <a:r>
              <a:rPr kumimoji="1" lang="zh-CN" altLang="en-US" sz="1800" dirty="0">
                <a:latin typeface="Gill Sans MT" panose="020B0502020104020203" pitchFamily="34" charset="0"/>
              </a:rPr>
              <a:t> </a:t>
            </a:r>
            <a:r>
              <a:rPr kumimoji="1" lang="en-US" altLang="zh-CN" sz="1800" dirty="0">
                <a:latin typeface="Gill Sans MT" panose="020B0502020104020203" pitchFamily="34" charset="0"/>
              </a:rPr>
              <a:t>runs</a:t>
            </a:r>
            <a:r>
              <a:rPr kumimoji="1" lang="zh-CN" altLang="en-US" sz="1800" dirty="0">
                <a:latin typeface="Gill Sans MT" panose="020B0502020104020203" pitchFamily="34" charset="0"/>
              </a:rPr>
              <a:t> </a:t>
            </a:r>
            <a:r>
              <a:rPr kumimoji="1" lang="en-US" altLang="zh-CN" sz="1800" dirty="0">
                <a:latin typeface="Gill Sans MT" panose="020B0502020104020203" pitchFamily="34" charset="0"/>
              </a:rPr>
              <a:t>threads</a:t>
            </a:r>
            <a:r>
              <a:rPr kumimoji="1" lang="zh-CN" altLang="en-US" sz="1800" dirty="0">
                <a:latin typeface="Gill Sans MT" panose="020B0502020104020203" pitchFamily="34" charset="0"/>
              </a:rPr>
              <a:t> </a:t>
            </a:r>
            <a:r>
              <a:rPr kumimoji="1" lang="en-US" altLang="zh-CN" sz="1800" dirty="0">
                <a:latin typeface="Gill Sans MT" panose="020B0502020104020203" pitchFamily="34" charset="0"/>
              </a:rPr>
              <a:t>in</a:t>
            </a:r>
            <a:r>
              <a:rPr kumimoji="1" lang="zh-CN" altLang="en-US" sz="1800" dirty="0">
                <a:latin typeface="Gill Sans MT" panose="020B0502020104020203" pitchFamily="34" charset="0"/>
              </a:rPr>
              <a:t> </a:t>
            </a:r>
            <a:r>
              <a:rPr kumimoji="1" lang="en-US" altLang="zh-CN" sz="1800" dirty="0">
                <a:latin typeface="Gill Sans MT" panose="020B0502020104020203" pitchFamily="34" charset="0"/>
              </a:rPr>
              <a:t>groups</a:t>
            </a:r>
            <a:r>
              <a:rPr kumimoji="1" lang="zh-CN" altLang="en-US" sz="1800" dirty="0">
                <a:latin typeface="Gill Sans MT" panose="020B0502020104020203" pitchFamily="34" charset="0"/>
              </a:rPr>
              <a:t> </a:t>
            </a:r>
            <a:r>
              <a:rPr kumimoji="1" lang="en-US" altLang="zh-CN" sz="1800" dirty="0">
                <a:latin typeface="Gill Sans MT" panose="020B0502020104020203" pitchFamily="34" charset="0"/>
              </a:rPr>
              <a:t>of</a:t>
            </a:r>
            <a:r>
              <a:rPr kumimoji="1" lang="zh-CN" altLang="en-US" sz="1800" dirty="0">
                <a:latin typeface="Gill Sans MT" panose="020B0502020104020203" pitchFamily="34" charset="0"/>
              </a:rPr>
              <a:t> </a:t>
            </a:r>
            <a:r>
              <a:rPr kumimoji="1" lang="en-US" altLang="zh-CN" sz="1800" dirty="0">
                <a:solidFill>
                  <a:srgbClr val="C00000"/>
                </a:solidFill>
                <a:latin typeface="Gill Sans MT" panose="020B0502020104020203" pitchFamily="34" charset="0"/>
              </a:rPr>
              <a:t>32</a:t>
            </a:r>
            <a:r>
              <a:rPr kumimoji="1" lang="zh-CN" altLang="en-US" sz="1800" dirty="0">
                <a:latin typeface="Gill Sans MT" panose="020B0502020104020203" pitchFamily="34" charset="0"/>
              </a:rPr>
              <a:t> </a:t>
            </a:r>
            <a:r>
              <a:rPr kumimoji="1" lang="en-US" altLang="zh-CN" sz="1800" dirty="0">
                <a:latin typeface="Gill Sans MT" panose="020B0502020104020203" pitchFamily="34" charset="0"/>
              </a:rPr>
              <a:t>–</a:t>
            </a:r>
            <a:r>
              <a:rPr kumimoji="1" lang="zh-CN" altLang="en-US" sz="1800" dirty="0">
                <a:latin typeface="Gill Sans MT" panose="020B0502020104020203" pitchFamily="34" charset="0"/>
              </a:rPr>
              <a:t> </a:t>
            </a:r>
            <a:r>
              <a:rPr kumimoji="1" lang="en-US" altLang="zh-CN" sz="1800" dirty="0">
                <a:latin typeface="Gill Sans MT" panose="020B0502020104020203" pitchFamily="34" charset="0"/>
              </a:rPr>
              <a:t>each</a:t>
            </a:r>
            <a:r>
              <a:rPr kumimoji="1" lang="zh-CN" altLang="en-US" sz="1800" dirty="0">
                <a:latin typeface="Gill Sans MT" panose="020B0502020104020203" pitchFamily="34" charset="0"/>
              </a:rPr>
              <a:t> </a:t>
            </a:r>
            <a:r>
              <a:rPr kumimoji="1" lang="en-US" altLang="zh-CN" sz="1800" dirty="0">
                <a:latin typeface="Gill Sans MT" panose="020B0502020104020203" pitchFamily="34" charset="0"/>
              </a:rPr>
              <a:t>group</a:t>
            </a:r>
            <a:r>
              <a:rPr kumimoji="1" lang="zh-CN" altLang="en-US" sz="1800" dirty="0">
                <a:latin typeface="Gill Sans MT" panose="020B0502020104020203" pitchFamily="34" charset="0"/>
              </a:rPr>
              <a:t> </a:t>
            </a:r>
            <a:r>
              <a:rPr kumimoji="1" lang="en-US" altLang="zh-CN" sz="1800" dirty="0">
                <a:latin typeface="Gill Sans MT" panose="020B0502020104020203" pitchFamily="34" charset="0"/>
              </a:rPr>
              <a:t>is</a:t>
            </a:r>
            <a:r>
              <a:rPr kumimoji="1" lang="zh-CN" altLang="en-US" sz="1800" dirty="0">
                <a:latin typeface="Gill Sans MT" panose="020B0502020104020203" pitchFamily="34" charset="0"/>
              </a:rPr>
              <a:t> </a:t>
            </a:r>
            <a:r>
              <a:rPr kumimoji="1" lang="en-US" altLang="zh-CN" sz="1800" dirty="0">
                <a:latin typeface="Gill Sans MT" panose="020B0502020104020203" pitchFamily="34" charset="0"/>
              </a:rPr>
              <a:t>known</a:t>
            </a:r>
            <a:r>
              <a:rPr kumimoji="1" lang="zh-CN" altLang="en-US" sz="1800" dirty="0">
                <a:latin typeface="Gill Sans MT" panose="020B0502020104020203" pitchFamily="34" charset="0"/>
              </a:rPr>
              <a:t> </a:t>
            </a:r>
            <a:r>
              <a:rPr kumimoji="1" lang="en-US" altLang="zh-CN" sz="1800" dirty="0">
                <a:latin typeface="Gill Sans MT" panose="020B0502020104020203" pitchFamily="34" charset="0"/>
              </a:rPr>
              <a:t>as</a:t>
            </a:r>
            <a:r>
              <a:rPr kumimoji="1" lang="zh-CN" altLang="en-US" sz="1800" dirty="0">
                <a:latin typeface="Gill Sans MT" panose="020B0502020104020203" pitchFamily="34" charset="0"/>
              </a:rPr>
              <a:t> </a:t>
            </a:r>
            <a:r>
              <a:rPr kumimoji="1" lang="en-US" altLang="zh-CN" sz="1800" dirty="0">
                <a:latin typeface="Gill Sans MT" panose="020B0502020104020203" pitchFamily="34" charset="0"/>
              </a:rPr>
              <a:t>a</a:t>
            </a:r>
            <a:r>
              <a:rPr kumimoji="1" lang="zh-CN" altLang="en-US" sz="1800" dirty="0">
                <a:latin typeface="Gill Sans MT" panose="020B0502020104020203" pitchFamily="34" charset="0"/>
              </a:rPr>
              <a:t> </a:t>
            </a:r>
            <a:r>
              <a:rPr kumimoji="1" lang="en-US" altLang="zh-CN" sz="1800" dirty="0">
                <a:solidFill>
                  <a:srgbClr val="C00000"/>
                </a:solidFill>
                <a:latin typeface="Gill Sans MT" panose="020B0502020104020203" pitchFamily="34" charset="0"/>
              </a:rPr>
              <a:t>warp</a:t>
            </a:r>
          </a:p>
        </p:txBody>
      </p:sp>
    </p:spTree>
    <p:extLst>
      <p:ext uri="{BB962C8B-B14F-4D97-AF65-F5344CB8AC3E}">
        <p14:creationId xmlns:p14="http://schemas.microsoft.com/office/powerpoint/2010/main" val="518172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5DB7C96-86E3-CD43-8CED-09E7F742311E}"/>
              </a:ext>
            </a:extLst>
          </p:cNvPr>
          <p:cNvSpPr>
            <a:spLocks noGrp="1"/>
          </p:cNvSpPr>
          <p:nvPr>
            <p:ph type="title"/>
          </p:nvPr>
        </p:nvSpPr>
        <p:spPr/>
        <p:txBody>
          <a:bodyPr/>
          <a:lstStyle/>
          <a:p>
            <a:r>
              <a:rPr lang="en-US" altLang="zh-CN" dirty="0"/>
              <a:t>GPU</a:t>
            </a:r>
            <a:r>
              <a:rPr lang="zh-CN" altLang="en-US" dirty="0"/>
              <a:t> </a:t>
            </a:r>
            <a:r>
              <a:rPr lang="en-US" altLang="zh-CN" dirty="0"/>
              <a:t>SMs</a:t>
            </a:r>
            <a:r>
              <a:rPr lang="zh-CN" altLang="en-US" dirty="0"/>
              <a:t> 线程超配</a:t>
            </a:r>
          </a:p>
        </p:txBody>
      </p:sp>
      <p:grpSp>
        <p:nvGrpSpPr>
          <p:cNvPr id="2" name="组合 1">
            <a:extLst>
              <a:ext uri="{FF2B5EF4-FFF2-40B4-BE49-F238E27FC236}">
                <a16:creationId xmlns:a16="http://schemas.microsoft.com/office/drawing/2014/main" id="{40115A91-7B5D-2049-A975-3C13B17F1455}"/>
              </a:ext>
            </a:extLst>
          </p:cNvPr>
          <p:cNvGrpSpPr/>
          <p:nvPr/>
        </p:nvGrpSpPr>
        <p:grpSpPr>
          <a:xfrm>
            <a:off x="4802237" y="1268760"/>
            <a:ext cx="7054647" cy="4838700"/>
            <a:chOff x="4010149" y="1268760"/>
            <a:chExt cx="7054647" cy="4838700"/>
          </a:xfrm>
        </p:grpSpPr>
        <p:pic>
          <p:nvPicPr>
            <p:cNvPr id="3" name="图片 2">
              <a:extLst>
                <a:ext uri="{FF2B5EF4-FFF2-40B4-BE49-F238E27FC236}">
                  <a16:creationId xmlns:a16="http://schemas.microsoft.com/office/drawing/2014/main" id="{70CD2219-1932-1148-B8AA-3B4DA8331E9D}"/>
                </a:ext>
              </a:extLst>
            </p:cNvPr>
            <p:cNvPicPr>
              <a:picLocks noChangeAspect="1"/>
            </p:cNvPicPr>
            <p:nvPr/>
          </p:nvPicPr>
          <p:blipFill rotWithShape="1">
            <a:blip r:embed="rId2">
              <a:extLst>
                <a:ext uri="{28A0092B-C50C-407E-A947-70E740481C1C}">
                  <a14:useLocalDpi xmlns:a14="http://schemas.microsoft.com/office/drawing/2010/main" val="0"/>
                </a:ext>
              </a:extLst>
            </a:blip>
            <a:srcRect l="25716" r="15157"/>
            <a:stretch/>
          </p:blipFill>
          <p:spPr>
            <a:xfrm>
              <a:off x="4010149" y="1268760"/>
              <a:ext cx="4032448" cy="4838700"/>
            </a:xfrm>
            <a:prstGeom prst="rect">
              <a:avLst/>
            </a:prstGeom>
          </p:spPr>
        </p:pic>
        <p:sp>
          <p:nvSpPr>
            <p:cNvPr id="7" name="内容占位符 2">
              <a:extLst>
                <a:ext uri="{FF2B5EF4-FFF2-40B4-BE49-F238E27FC236}">
                  <a16:creationId xmlns:a16="http://schemas.microsoft.com/office/drawing/2014/main" id="{CDF18337-7DAA-1640-8D88-114A2216DE63}"/>
                </a:ext>
              </a:extLst>
            </p:cNvPr>
            <p:cNvSpPr txBox="1">
              <a:spLocks/>
            </p:cNvSpPr>
            <p:nvPr/>
          </p:nvSpPr>
          <p:spPr>
            <a:xfrm>
              <a:off x="8186613" y="1916832"/>
              <a:ext cx="2878183" cy="404369"/>
            </a:xfrm>
            <a:prstGeom prst="rect">
              <a:avLst/>
            </a:prstGeom>
            <a:noFill/>
          </p:spPr>
          <p:txBody>
            <a:bodyPr anchor="ct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0" indent="0">
                <a:lnSpc>
                  <a:spcPct val="100000"/>
                </a:lnSpc>
                <a:buNone/>
              </a:pPr>
              <a:r>
                <a:rPr kumimoji="1" lang="en-US" altLang="zh-CN" sz="1800" dirty="0">
                  <a:latin typeface="Gill Sans MT" panose="020B0502020104020203" pitchFamily="34" charset="0"/>
                </a:rPr>
                <a:t>64</a:t>
              </a:r>
              <a:r>
                <a:rPr kumimoji="1" lang="zh-CN" altLang="en-US" sz="1800" dirty="0">
                  <a:latin typeface="Gill Sans MT" panose="020B0502020104020203" pitchFamily="34" charset="0"/>
                </a:rPr>
                <a:t> </a:t>
              </a:r>
              <a:r>
                <a:rPr kumimoji="1" lang="en-US" altLang="zh-CN" sz="1800" dirty="0">
                  <a:latin typeface="Gill Sans MT" panose="020B0502020104020203" pitchFamily="34" charset="0"/>
                </a:rPr>
                <a:t>warps/SM</a:t>
              </a:r>
            </a:p>
          </p:txBody>
        </p:sp>
        <p:sp>
          <p:nvSpPr>
            <p:cNvPr id="8" name="内容占位符 2">
              <a:extLst>
                <a:ext uri="{FF2B5EF4-FFF2-40B4-BE49-F238E27FC236}">
                  <a16:creationId xmlns:a16="http://schemas.microsoft.com/office/drawing/2014/main" id="{C67C02A2-6053-A248-A9A8-F2EC62A4D8AA}"/>
                </a:ext>
              </a:extLst>
            </p:cNvPr>
            <p:cNvSpPr txBox="1">
              <a:spLocks/>
            </p:cNvSpPr>
            <p:nvPr/>
          </p:nvSpPr>
          <p:spPr>
            <a:xfrm>
              <a:off x="8186613" y="2564904"/>
              <a:ext cx="2878183" cy="404369"/>
            </a:xfrm>
            <a:prstGeom prst="rect">
              <a:avLst/>
            </a:prstGeom>
            <a:noFill/>
          </p:spPr>
          <p:txBody>
            <a:bodyPr anchor="ct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0" indent="0">
                <a:lnSpc>
                  <a:spcPct val="100000"/>
                </a:lnSpc>
                <a:buNone/>
              </a:pPr>
              <a:r>
                <a:rPr kumimoji="1" lang="en-US" altLang="zh-CN" sz="1800" dirty="0">
                  <a:latin typeface="Gill Sans MT" panose="020B0502020104020203" pitchFamily="34" charset="0"/>
                </a:rPr>
                <a:t>4x</a:t>
              </a:r>
              <a:r>
                <a:rPr kumimoji="1" lang="zh-CN" altLang="en-US" sz="1800" dirty="0">
                  <a:latin typeface="Gill Sans MT" panose="020B0502020104020203" pitchFamily="34" charset="0"/>
                </a:rPr>
                <a:t> </a:t>
              </a:r>
              <a:r>
                <a:rPr kumimoji="1" lang="en-US" altLang="zh-CN" sz="1800" dirty="0">
                  <a:latin typeface="Gill Sans MT" panose="020B0502020104020203" pitchFamily="34" charset="0"/>
                </a:rPr>
                <a:t>concurrent</a:t>
              </a:r>
              <a:r>
                <a:rPr kumimoji="1" lang="zh-CN" altLang="en-US" sz="1800" dirty="0">
                  <a:latin typeface="Gill Sans MT" panose="020B0502020104020203" pitchFamily="34" charset="0"/>
                </a:rPr>
                <a:t> </a:t>
              </a:r>
              <a:r>
                <a:rPr kumimoji="1" lang="en-US" altLang="zh-CN" sz="1800" dirty="0">
                  <a:latin typeface="Gill Sans MT" panose="020B0502020104020203" pitchFamily="34" charset="0"/>
                </a:rPr>
                <a:t>warp</a:t>
              </a:r>
              <a:r>
                <a:rPr kumimoji="1" lang="zh-CN" altLang="en-US" sz="1800" dirty="0">
                  <a:latin typeface="Gill Sans MT" panose="020B0502020104020203" pitchFamily="34" charset="0"/>
                </a:rPr>
                <a:t> </a:t>
              </a:r>
              <a:r>
                <a:rPr kumimoji="1" lang="en-US" altLang="zh-CN" sz="1800" dirty="0">
                  <a:latin typeface="Gill Sans MT" panose="020B0502020104020203" pitchFamily="34" charset="0"/>
                </a:rPr>
                <a:t>exec</a:t>
              </a:r>
              <a:r>
                <a:rPr kumimoji="1" lang="zh-CN" altLang="en-US" sz="1800" dirty="0">
                  <a:latin typeface="Gill Sans MT" panose="020B0502020104020203" pitchFamily="34" charset="0"/>
                </a:rPr>
                <a:t> </a:t>
              </a:r>
              <a:endParaRPr kumimoji="1" lang="en-US" altLang="zh-CN" sz="1800" dirty="0">
                <a:latin typeface="Gill Sans MT" panose="020B0502020104020203" pitchFamily="34" charset="0"/>
              </a:endParaRPr>
            </a:p>
          </p:txBody>
        </p:sp>
        <p:sp>
          <p:nvSpPr>
            <p:cNvPr id="9" name="内容占位符 2">
              <a:extLst>
                <a:ext uri="{FF2B5EF4-FFF2-40B4-BE49-F238E27FC236}">
                  <a16:creationId xmlns:a16="http://schemas.microsoft.com/office/drawing/2014/main" id="{151CCAF3-8D5B-2A46-B3EA-19046E048BB4}"/>
                </a:ext>
              </a:extLst>
            </p:cNvPr>
            <p:cNvSpPr txBox="1">
              <a:spLocks/>
            </p:cNvSpPr>
            <p:nvPr/>
          </p:nvSpPr>
          <p:spPr>
            <a:xfrm>
              <a:off x="8186613" y="3024631"/>
              <a:ext cx="2878183" cy="404369"/>
            </a:xfrm>
            <a:prstGeom prst="rect">
              <a:avLst/>
            </a:prstGeom>
            <a:noFill/>
          </p:spPr>
          <p:txBody>
            <a:bodyPr anchor="ct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0" indent="0">
                <a:lnSpc>
                  <a:spcPct val="100000"/>
                </a:lnSpc>
                <a:buNone/>
              </a:pPr>
              <a:r>
                <a:rPr kumimoji="1" lang="en-US" altLang="zh-CN" sz="1800" dirty="0">
                  <a:latin typeface="Gill Sans MT" panose="020B0502020104020203" pitchFamily="34" charset="0"/>
                </a:rPr>
                <a:t>64k</a:t>
              </a:r>
              <a:r>
                <a:rPr kumimoji="1" lang="zh-CN" altLang="en-US" sz="1800" dirty="0">
                  <a:latin typeface="Gill Sans MT" panose="020B0502020104020203" pitchFamily="34" charset="0"/>
                </a:rPr>
                <a:t> </a:t>
              </a:r>
              <a:r>
                <a:rPr kumimoji="1" lang="en-US" altLang="zh-CN" sz="1800" dirty="0">
                  <a:latin typeface="Gill Sans MT" panose="020B0502020104020203" pitchFamily="34" charset="0"/>
                </a:rPr>
                <a:t>4-byte</a:t>
              </a:r>
              <a:r>
                <a:rPr kumimoji="1" lang="zh-CN" altLang="en-US" sz="1800" dirty="0">
                  <a:latin typeface="Gill Sans MT" panose="020B0502020104020203" pitchFamily="34" charset="0"/>
                </a:rPr>
                <a:t> </a:t>
              </a:r>
              <a:r>
                <a:rPr kumimoji="1" lang="en-US" altLang="zh-CN" sz="1800" dirty="0">
                  <a:latin typeface="Gill Sans MT" panose="020B0502020104020203" pitchFamily="34" charset="0"/>
                </a:rPr>
                <a:t>registers</a:t>
              </a:r>
            </a:p>
          </p:txBody>
        </p:sp>
        <p:sp>
          <p:nvSpPr>
            <p:cNvPr id="10" name="内容占位符 2">
              <a:extLst>
                <a:ext uri="{FF2B5EF4-FFF2-40B4-BE49-F238E27FC236}">
                  <a16:creationId xmlns:a16="http://schemas.microsoft.com/office/drawing/2014/main" id="{C2342866-9A2C-E949-B178-0732EC0A41B5}"/>
                </a:ext>
              </a:extLst>
            </p:cNvPr>
            <p:cNvSpPr txBox="1">
              <a:spLocks/>
            </p:cNvSpPr>
            <p:nvPr/>
          </p:nvSpPr>
          <p:spPr>
            <a:xfrm>
              <a:off x="8186613" y="5301208"/>
              <a:ext cx="2878183" cy="589190"/>
            </a:xfrm>
            <a:prstGeom prst="rect">
              <a:avLst/>
            </a:prstGeom>
            <a:noFill/>
          </p:spPr>
          <p:txBody>
            <a:bodyPr anchor="ct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0" indent="0">
                <a:lnSpc>
                  <a:spcPct val="100000"/>
                </a:lnSpc>
                <a:buNone/>
              </a:pPr>
              <a:r>
                <a:rPr kumimoji="1" lang="en-US" altLang="zh-CN" sz="1800" dirty="0">
                  <a:latin typeface="Gill Sans MT" panose="020B0502020104020203" pitchFamily="34" charset="0"/>
                </a:rPr>
                <a:t>192KB</a:t>
              </a:r>
              <a:r>
                <a:rPr kumimoji="1" lang="zh-CN" altLang="en-US" sz="1800" dirty="0">
                  <a:latin typeface="Gill Sans MT" panose="020B0502020104020203" pitchFamily="34" charset="0"/>
                </a:rPr>
                <a:t> </a:t>
              </a:r>
              <a:r>
                <a:rPr kumimoji="1" lang="en-US" altLang="zh-CN" sz="1800" dirty="0">
                  <a:latin typeface="Gill Sans MT" panose="020B0502020104020203" pitchFamily="34" charset="0"/>
                </a:rPr>
                <a:t>L1/shared</a:t>
              </a:r>
              <a:r>
                <a:rPr kumimoji="1" lang="zh-CN" altLang="en-US" sz="1800" dirty="0">
                  <a:latin typeface="Gill Sans MT" panose="020B0502020104020203" pitchFamily="34" charset="0"/>
                </a:rPr>
                <a:t> </a:t>
              </a:r>
              <a:r>
                <a:rPr kumimoji="1" lang="en-US" altLang="zh-CN" sz="1800" dirty="0">
                  <a:latin typeface="Gill Sans MT" panose="020B0502020104020203" pitchFamily="34" charset="0"/>
                </a:rPr>
                <a:t>memory</a:t>
              </a:r>
            </a:p>
            <a:p>
              <a:pPr marL="0" indent="0">
                <a:lnSpc>
                  <a:spcPct val="100000"/>
                </a:lnSpc>
                <a:buNone/>
              </a:pPr>
              <a:r>
                <a:rPr kumimoji="1" lang="en-US" altLang="zh-CN" sz="1800" dirty="0">
                  <a:latin typeface="Gill Sans MT" panose="020B0502020104020203" pitchFamily="34" charset="0"/>
                </a:rPr>
                <a:t>(configurable</a:t>
              </a:r>
              <a:r>
                <a:rPr kumimoji="1" lang="zh-CN" altLang="en-US" sz="1800" dirty="0">
                  <a:latin typeface="Gill Sans MT" panose="020B0502020104020203" pitchFamily="34" charset="0"/>
                </a:rPr>
                <a:t> </a:t>
              </a:r>
              <a:r>
                <a:rPr kumimoji="1" lang="en-US" altLang="zh-CN" sz="1800" dirty="0">
                  <a:latin typeface="Gill Sans MT" panose="020B0502020104020203" pitchFamily="34" charset="0"/>
                </a:rPr>
                <a:t>split)</a:t>
              </a:r>
            </a:p>
          </p:txBody>
        </p:sp>
      </p:grpSp>
      <p:graphicFrame>
        <p:nvGraphicFramePr>
          <p:cNvPr id="12" name="表格 11">
            <a:extLst>
              <a:ext uri="{FF2B5EF4-FFF2-40B4-BE49-F238E27FC236}">
                <a16:creationId xmlns:a16="http://schemas.microsoft.com/office/drawing/2014/main" id="{7E6CC297-7682-EB4D-9445-19BFD2C8D3EA}"/>
              </a:ext>
            </a:extLst>
          </p:cNvPr>
          <p:cNvGraphicFramePr>
            <a:graphicFrameLocks noGrp="1"/>
          </p:cNvGraphicFramePr>
          <p:nvPr>
            <p:extLst>
              <p:ext uri="{D42A27DB-BD31-4B8C-83A1-F6EECF244321}">
                <p14:modId xmlns:p14="http://schemas.microsoft.com/office/powerpoint/2010/main" val="4163599892"/>
              </p:ext>
            </p:extLst>
          </p:nvPr>
        </p:nvGraphicFramePr>
        <p:xfrm>
          <a:off x="622905" y="1901588"/>
          <a:ext cx="3742278" cy="3988810"/>
        </p:xfrm>
        <a:graphic>
          <a:graphicData uri="http://schemas.openxmlformats.org/drawingml/2006/table">
            <a:tbl>
              <a:tblPr/>
              <a:tblGrid>
                <a:gridCol w="1464162">
                  <a:extLst>
                    <a:ext uri="{9D8B030D-6E8A-4147-A177-3AD203B41FA5}">
                      <a16:colId xmlns:a16="http://schemas.microsoft.com/office/drawing/2014/main" val="1189140174"/>
                    </a:ext>
                  </a:extLst>
                </a:gridCol>
                <a:gridCol w="1139058">
                  <a:extLst>
                    <a:ext uri="{9D8B030D-6E8A-4147-A177-3AD203B41FA5}">
                      <a16:colId xmlns:a16="http://schemas.microsoft.com/office/drawing/2014/main" val="2417993837"/>
                    </a:ext>
                  </a:extLst>
                </a:gridCol>
                <a:gridCol w="1139058">
                  <a:extLst>
                    <a:ext uri="{9D8B030D-6E8A-4147-A177-3AD203B41FA5}">
                      <a16:colId xmlns:a16="http://schemas.microsoft.com/office/drawing/2014/main" val="590979823"/>
                    </a:ext>
                  </a:extLst>
                </a:gridCol>
              </a:tblGrid>
              <a:tr h="576064">
                <a:tc>
                  <a:txBody>
                    <a:bodyPr/>
                    <a:lstStyle/>
                    <a:p>
                      <a:pPr marL="0" marR="0" lvl="0" indent="0" algn="ctr" defTabSz="913707" rtl="0" eaLnBrk="1" fontAlgn="auto" latinLnBrk="0" hangingPunct="1">
                        <a:lnSpc>
                          <a:spcPct val="100000"/>
                        </a:lnSpc>
                        <a:spcBef>
                          <a:spcPts val="0"/>
                        </a:spcBef>
                        <a:spcAft>
                          <a:spcPts val="0"/>
                        </a:spcAft>
                        <a:buClrTx/>
                        <a:buSzTx/>
                        <a:buFontTx/>
                        <a:buNone/>
                        <a:tabLst/>
                        <a:defRPr/>
                      </a:pPr>
                      <a:endParaRPr lang="zh-CN" altLang="en-US" sz="1600" b="0" kern="1200" dirty="0">
                        <a:solidFill>
                          <a:srgbClr val="92D050"/>
                        </a:solidFill>
                        <a:effectLst/>
                        <a:latin typeface="Gill Sans MT" panose="020B0502020104020203" pitchFamily="34" charset="0"/>
                        <a:ea typeface="Microsoft YaHei" panose="020B0503020204020204" pitchFamily="34" charset="-122"/>
                        <a:cs typeface="+mn-cs"/>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5F7FA"/>
                    </a:solidFill>
                  </a:tcPr>
                </a:tc>
                <a:tc>
                  <a:txBody>
                    <a:bodyPr/>
                    <a:lstStyle/>
                    <a:p>
                      <a:pPr marL="0" algn="ctr" defTabSz="913707" rtl="0" eaLnBrk="1" latinLnBrk="0" hangingPunct="1"/>
                      <a:r>
                        <a:rPr lang="en-US" altLang="zh-CN" sz="1600" b="0" kern="1200" dirty="0">
                          <a:solidFill>
                            <a:srgbClr val="92D050"/>
                          </a:solidFill>
                          <a:effectLst/>
                          <a:latin typeface="Gill Sans MT" panose="020B0502020104020203" pitchFamily="34" charset="0"/>
                          <a:ea typeface="Microsoft YaHei" panose="020B0503020204020204" pitchFamily="34" charset="-122"/>
                          <a:cs typeface="+mn-cs"/>
                        </a:rPr>
                        <a:t>Pre</a:t>
                      </a:r>
                      <a:r>
                        <a:rPr lang="zh-CN" altLang="en-US" sz="1600" b="0" kern="1200" dirty="0">
                          <a:solidFill>
                            <a:srgbClr val="92D050"/>
                          </a:solidFill>
                          <a:effectLst/>
                          <a:latin typeface="Gill Sans MT" panose="020B0502020104020203" pitchFamily="34" charset="0"/>
                          <a:ea typeface="Microsoft YaHei" panose="020B0503020204020204" pitchFamily="34" charset="-122"/>
                          <a:cs typeface="+mn-cs"/>
                        </a:rPr>
                        <a:t> </a:t>
                      </a:r>
                      <a:r>
                        <a:rPr lang="en-US" altLang="zh-CN" sz="1600" b="0" kern="1200" dirty="0">
                          <a:solidFill>
                            <a:srgbClr val="92D050"/>
                          </a:solidFill>
                          <a:effectLst/>
                          <a:latin typeface="Gill Sans MT" panose="020B0502020104020203" pitchFamily="34" charset="0"/>
                          <a:ea typeface="Microsoft YaHei" panose="020B0503020204020204" pitchFamily="34" charset="-122"/>
                          <a:cs typeface="+mn-cs"/>
                        </a:rPr>
                        <a:t>SM</a:t>
                      </a:r>
                      <a:endParaRPr lang="zh-CN" altLang="en-US" sz="1600" b="0" kern="1200" dirty="0">
                        <a:solidFill>
                          <a:srgbClr val="92D050"/>
                        </a:solidFill>
                        <a:effectLst/>
                        <a:latin typeface="Gill Sans MT" panose="020B0502020104020203" pitchFamily="34" charset="0"/>
                        <a:ea typeface="Microsoft YaHei" panose="020B0503020204020204" pitchFamily="34" charset="-122"/>
                        <a:cs typeface="+mn-cs"/>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5F7FA"/>
                    </a:solidFill>
                  </a:tcPr>
                </a:tc>
                <a:tc>
                  <a:txBody>
                    <a:bodyPr/>
                    <a:lstStyle/>
                    <a:p>
                      <a:pPr algn="ctr" latinLnBrk="0"/>
                      <a:r>
                        <a:rPr lang="en-US" altLang="zh-CN" sz="1600" b="0" dirty="0">
                          <a:solidFill>
                            <a:srgbClr val="92D050"/>
                          </a:solidFill>
                          <a:effectLst/>
                          <a:latin typeface="Gill Sans MT" panose="020B0502020104020203" pitchFamily="34" charset="0"/>
                          <a:ea typeface="Microsoft YaHei" panose="020B0503020204020204" pitchFamily="34" charset="-122"/>
                        </a:rPr>
                        <a:t>A100</a:t>
                      </a:r>
                      <a:endParaRPr lang="zh-CN" altLang="en-US" sz="1600" b="0" dirty="0">
                        <a:solidFill>
                          <a:srgbClr val="92D050"/>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5F7FA"/>
                    </a:solidFill>
                  </a:tcPr>
                </a:tc>
                <a:extLst>
                  <a:ext uri="{0D108BD9-81ED-4DB2-BD59-A6C34878D82A}">
                    <a16:rowId xmlns:a16="http://schemas.microsoft.com/office/drawing/2014/main" val="3319128491"/>
                  </a:ext>
                </a:extLst>
              </a:tr>
              <a:tr h="568791">
                <a:tc>
                  <a:txBody>
                    <a:bodyPr/>
                    <a:lstStyle/>
                    <a:p>
                      <a:pPr algn="ctr"/>
                      <a:r>
                        <a:rPr lang="en-US" altLang="zh-CN" sz="1400" b="0" dirty="0">
                          <a:solidFill>
                            <a:srgbClr val="374154"/>
                          </a:solidFill>
                          <a:effectLst/>
                          <a:latin typeface="Gill Sans MT" panose="020B0502020104020203" pitchFamily="34" charset="0"/>
                          <a:ea typeface="Microsoft YaHei" panose="020B0503020204020204" pitchFamily="34" charset="-122"/>
                        </a:rPr>
                        <a:t>Total</a:t>
                      </a:r>
                      <a:r>
                        <a:rPr lang="zh-CN" altLang="en-US" sz="1400" b="0" dirty="0">
                          <a:solidFill>
                            <a:srgbClr val="374154"/>
                          </a:solidFill>
                          <a:effectLst/>
                          <a:latin typeface="Gill Sans MT" panose="020B0502020104020203" pitchFamily="34" charset="0"/>
                          <a:ea typeface="Microsoft YaHei" panose="020B0503020204020204" pitchFamily="34" charset="-122"/>
                        </a:rPr>
                        <a:t> </a:t>
                      </a:r>
                      <a:r>
                        <a:rPr lang="en-US" altLang="zh-CN" sz="1400" b="0" dirty="0">
                          <a:solidFill>
                            <a:srgbClr val="374154"/>
                          </a:solidFill>
                          <a:effectLst/>
                          <a:latin typeface="Gill Sans MT" panose="020B0502020104020203" pitchFamily="34" charset="0"/>
                          <a:ea typeface="Microsoft YaHei" panose="020B0503020204020204" pitchFamily="34" charset="-122"/>
                        </a:rPr>
                        <a:t>Threads</a:t>
                      </a: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ctr"/>
                      <a:r>
                        <a:rPr lang="en-US" altLang="zh-CN" sz="1400" b="0" dirty="0">
                          <a:solidFill>
                            <a:srgbClr val="374154"/>
                          </a:solidFill>
                          <a:effectLst/>
                          <a:latin typeface="Gill Sans MT" panose="020B0502020104020203" pitchFamily="34" charset="0"/>
                          <a:ea typeface="Microsoft YaHei" panose="020B0503020204020204" pitchFamily="34" charset="-122"/>
                        </a:rPr>
                        <a:t>2048</a:t>
                      </a:r>
                      <a:endParaRPr lang="en-US" sz="1400" b="0" dirty="0">
                        <a:solidFill>
                          <a:srgbClr val="374154"/>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ctr"/>
                      <a:r>
                        <a:rPr lang="en-US" altLang="zh-CN" sz="1400" b="0" dirty="0">
                          <a:solidFill>
                            <a:srgbClr val="374154"/>
                          </a:solidFill>
                          <a:effectLst/>
                          <a:latin typeface="Gill Sans MT" panose="020B0502020104020203" pitchFamily="34" charset="0"/>
                          <a:ea typeface="Microsoft YaHei" panose="020B0503020204020204" pitchFamily="34" charset="-122"/>
                        </a:rPr>
                        <a:t>221,184</a:t>
                      </a:r>
                      <a:endParaRPr lang="zh-CN" altLang="en-US" sz="1400" b="0" dirty="0">
                        <a:solidFill>
                          <a:srgbClr val="374154"/>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extLst>
                  <a:ext uri="{0D108BD9-81ED-4DB2-BD59-A6C34878D82A}">
                    <a16:rowId xmlns:a16="http://schemas.microsoft.com/office/drawing/2014/main" val="1060556718"/>
                  </a:ext>
                </a:extLst>
              </a:tr>
              <a:tr h="568791">
                <a:tc>
                  <a:txBody>
                    <a:bodyPr/>
                    <a:lstStyle/>
                    <a:p>
                      <a:pPr algn="ctr"/>
                      <a:r>
                        <a:rPr lang="en-US" altLang="zh-CN" sz="1400" b="0" dirty="0">
                          <a:solidFill>
                            <a:srgbClr val="374154"/>
                          </a:solidFill>
                          <a:effectLst/>
                          <a:latin typeface="Gill Sans MT" panose="020B0502020104020203" pitchFamily="34" charset="0"/>
                          <a:ea typeface="Microsoft YaHei" panose="020B0503020204020204" pitchFamily="34" charset="-122"/>
                        </a:rPr>
                        <a:t>Total</a:t>
                      </a:r>
                      <a:r>
                        <a:rPr lang="zh-CN" altLang="en-US" sz="1400" b="0" dirty="0">
                          <a:solidFill>
                            <a:srgbClr val="374154"/>
                          </a:solidFill>
                          <a:effectLst/>
                          <a:latin typeface="Gill Sans MT" panose="020B0502020104020203" pitchFamily="34" charset="0"/>
                          <a:ea typeface="Microsoft YaHei" panose="020B0503020204020204" pitchFamily="34" charset="-122"/>
                        </a:rPr>
                        <a:t> </a:t>
                      </a:r>
                      <a:r>
                        <a:rPr lang="en-US" altLang="zh-CN" sz="1400" b="0" dirty="0">
                          <a:solidFill>
                            <a:srgbClr val="374154"/>
                          </a:solidFill>
                          <a:effectLst/>
                          <a:latin typeface="Gill Sans MT" panose="020B0502020104020203" pitchFamily="34" charset="0"/>
                          <a:ea typeface="Microsoft YaHei" panose="020B0503020204020204" pitchFamily="34" charset="-122"/>
                        </a:rPr>
                        <a:t>Warps</a:t>
                      </a: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ctr"/>
                      <a:r>
                        <a:rPr lang="en-US" altLang="zh-CN" sz="1400" b="0" dirty="0">
                          <a:solidFill>
                            <a:srgbClr val="374154"/>
                          </a:solidFill>
                          <a:effectLst/>
                          <a:latin typeface="Gill Sans MT" panose="020B0502020104020203" pitchFamily="34" charset="0"/>
                          <a:ea typeface="Microsoft YaHei" panose="020B0503020204020204" pitchFamily="34" charset="-122"/>
                        </a:rPr>
                        <a:t>64</a:t>
                      </a:r>
                      <a:endParaRPr lang="en-US" sz="1400" b="0" dirty="0">
                        <a:solidFill>
                          <a:srgbClr val="374154"/>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ctr"/>
                      <a:r>
                        <a:rPr lang="en-US" altLang="zh-CN" sz="1400" b="0" dirty="0">
                          <a:solidFill>
                            <a:srgbClr val="374154"/>
                          </a:solidFill>
                          <a:effectLst/>
                          <a:latin typeface="Gill Sans MT" panose="020B0502020104020203" pitchFamily="34" charset="0"/>
                          <a:ea typeface="Microsoft YaHei" panose="020B0503020204020204" pitchFamily="34" charset="-122"/>
                        </a:rPr>
                        <a:t>6,912</a:t>
                      </a:r>
                      <a:endParaRPr lang="zh-CN" altLang="en-US" sz="1400" b="0" dirty="0">
                        <a:solidFill>
                          <a:srgbClr val="374154"/>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extLst>
                  <a:ext uri="{0D108BD9-81ED-4DB2-BD59-A6C34878D82A}">
                    <a16:rowId xmlns:a16="http://schemas.microsoft.com/office/drawing/2014/main" val="737965577"/>
                  </a:ext>
                </a:extLst>
              </a:tr>
              <a:tr h="568791">
                <a:tc>
                  <a:txBody>
                    <a:bodyPr/>
                    <a:lstStyle/>
                    <a:p>
                      <a:pPr algn="ctr"/>
                      <a:r>
                        <a:rPr lang="en-US" altLang="zh-CN" sz="1400" b="0" dirty="0">
                          <a:solidFill>
                            <a:srgbClr val="374154"/>
                          </a:solidFill>
                          <a:effectLst/>
                          <a:latin typeface="Gill Sans MT" panose="020B0502020104020203" pitchFamily="34" charset="0"/>
                          <a:ea typeface="Microsoft YaHei" panose="020B0503020204020204" pitchFamily="34" charset="-122"/>
                        </a:rPr>
                        <a:t>Active</a:t>
                      </a:r>
                      <a:r>
                        <a:rPr lang="zh-CN" altLang="en-US" sz="1400" b="0" dirty="0">
                          <a:solidFill>
                            <a:srgbClr val="374154"/>
                          </a:solidFill>
                          <a:effectLst/>
                          <a:latin typeface="Gill Sans MT" panose="020B0502020104020203" pitchFamily="34" charset="0"/>
                          <a:ea typeface="Microsoft YaHei" panose="020B0503020204020204" pitchFamily="34" charset="-122"/>
                        </a:rPr>
                        <a:t> </a:t>
                      </a:r>
                      <a:r>
                        <a:rPr lang="en-US" altLang="zh-CN" sz="1400" b="0" dirty="0">
                          <a:solidFill>
                            <a:srgbClr val="374154"/>
                          </a:solidFill>
                          <a:effectLst/>
                          <a:latin typeface="Gill Sans MT" panose="020B0502020104020203" pitchFamily="34" charset="0"/>
                          <a:ea typeface="Microsoft YaHei" panose="020B0503020204020204" pitchFamily="34" charset="-122"/>
                        </a:rPr>
                        <a:t>Warps</a:t>
                      </a: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ctr"/>
                      <a:r>
                        <a:rPr lang="en-US" altLang="zh-CN" sz="1400" b="0" dirty="0">
                          <a:solidFill>
                            <a:srgbClr val="374154"/>
                          </a:solidFill>
                          <a:effectLst/>
                          <a:latin typeface="Gill Sans MT" panose="020B0502020104020203" pitchFamily="34" charset="0"/>
                          <a:ea typeface="Microsoft YaHei" panose="020B0503020204020204" pitchFamily="34" charset="-122"/>
                        </a:rPr>
                        <a:t>4</a:t>
                      </a:r>
                      <a:endParaRPr lang="zh-CN" altLang="en-US" sz="1400" b="0" dirty="0">
                        <a:solidFill>
                          <a:srgbClr val="374154"/>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ctr"/>
                      <a:r>
                        <a:rPr lang="en-US" altLang="zh-CN" sz="1400" b="0" dirty="0">
                          <a:solidFill>
                            <a:srgbClr val="374154"/>
                          </a:solidFill>
                          <a:effectLst/>
                          <a:latin typeface="Gill Sans MT" panose="020B0502020104020203" pitchFamily="34" charset="0"/>
                          <a:ea typeface="Microsoft YaHei" panose="020B0503020204020204" pitchFamily="34" charset="-122"/>
                        </a:rPr>
                        <a:t>432</a:t>
                      </a:r>
                      <a:endParaRPr lang="zh-CN" altLang="en-US" sz="1400" b="0" dirty="0">
                        <a:solidFill>
                          <a:srgbClr val="374154"/>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extLst>
                  <a:ext uri="{0D108BD9-81ED-4DB2-BD59-A6C34878D82A}">
                    <a16:rowId xmlns:a16="http://schemas.microsoft.com/office/drawing/2014/main" val="1799406410"/>
                  </a:ext>
                </a:extLst>
              </a:tr>
              <a:tr h="568791">
                <a:tc>
                  <a:txBody>
                    <a:bodyPr/>
                    <a:lstStyle/>
                    <a:p>
                      <a:pPr algn="ctr"/>
                      <a:r>
                        <a:rPr lang="en-US" altLang="zh-CN" sz="1400" b="0" dirty="0">
                          <a:solidFill>
                            <a:srgbClr val="374154"/>
                          </a:solidFill>
                          <a:effectLst/>
                          <a:latin typeface="Gill Sans MT" panose="020B0502020104020203" pitchFamily="34" charset="0"/>
                          <a:ea typeface="Microsoft YaHei" panose="020B0503020204020204" pitchFamily="34" charset="-122"/>
                        </a:rPr>
                        <a:t>Waiting</a:t>
                      </a:r>
                      <a:r>
                        <a:rPr lang="zh-CN" altLang="en-US" sz="1400" b="0" dirty="0">
                          <a:solidFill>
                            <a:srgbClr val="374154"/>
                          </a:solidFill>
                          <a:effectLst/>
                          <a:latin typeface="Gill Sans MT" panose="020B0502020104020203" pitchFamily="34" charset="0"/>
                          <a:ea typeface="Microsoft YaHei" panose="020B0503020204020204" pitchFamily="34" charset="-122"/>
                        </a:rPr>
                        <a:t> </a:t>
                      </a:r>
                      <a:r>
                        <a:rPr lang="en-US" altLang="zh-CN" sz="1400" b="0" dirty="0">
                          <a:solidFill>
                            <a:srgbClr val="374154"/>
                          </a:solidFill>
                          <a:effectLst/>
                          <a:latin typeface="Gill Sans MT" panose="020B0502020104020203" pitchFamily="34" charset="0"/>
                          <a:ea typeface="Microsoft YaHei" panose="020B0503020204020204" pitchFamily="34" charset="-122"/>
                        </a:rPr>
                        <a:t>Warps</a:t>
                      </a: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ctr"/>
                      <a:r>
                        <a:rPr lang="en-US" altLang="zh-CN" sz="1400" b="0" dirty="0">
                          <a:solidFill>
                            <a:srgbClr val="374154"/>
                          </a:solidFill>
                          <a:effectLst/>
                          <a:latin typeface="Gill Sans MT" panose="020B0502020104020203" pitchFamily="34" charset="0"/>
                          <a:ea typeface="Microsoft YaHei" panose="020B0503020204020204" pitchFamily="34" charset="-122"/>
                        </a:rPr>
                        <a:t>60</a:t>
                      </a:r>
                      <a:endParaRPr lang="en-US" sz="1400" b="0" dirty="0">
                        <a:solidFill>
                          <a:srgbClr val="374154"/>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ctr"/>
                      <a:r>
                        <a:rPr lang="en-US" altLang="zh-CN" sz="1400" b="0" dirty="0">
                          <a:solidFill>
                            <a:srgbClr val="374154"/>
                          </a:solidFill>
                          <a:effectLst/>
                          <a:latin typeface="Gill Sans MT" panose="020B0502020104020203" pitchFamily="34" charset="0"/>
                          <a:ea typeface="Microsoft YaHei" panose="020B0503020204020204" pitchFamily="34" charset="-122"/>
                        </a:rPr>
                        <a:t>6,480</a:t>
                      </a:r>
                      <a:endParaRPr lang="zh-CN" altLang="en-US" sz="1400" b="0" dirty="0">
                        <a:solidFill>
                          <a:srgbClr val="374154"/>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extLst>
                  <a:ext uri="{0D108BD9-81ED-4DB2-BD59-A6C34878D82A}">
                    <a16:rowId xmlns:a16="http://schemas.microsoft.com/office/drawing/2014/main" val="3552933771"/>
                  </a:ext>
                </a:extLst>
              </a:tr>
              <a:tr h="568791">
                <a:tc>
                  <a:txBody>
                    <a:bodyPr/>
                    <a:lstStyle/>
                    <a:p>
                      <a:pPr algn="ctr"/>
                      <a:r>
                        <a:rPr lang="en-US" altLang="zh-CN" sz="1400" b="0" dirty="0">
                          <a:solidFill>
                            <a:srgbClr val="374154"/>
                          </a:solidFill>
                          <a:effectLst/>
                          <a:latin typeface="Gill Sans MT" panose="020B0502020104020203" pitchFamily="34" charset="0"/>
                          <a:ea typeface="Microsoft YaHei" panose="020B0503020204020204" pitchFamily="34" charset="-122"/>
                        </a:rPr>
                        <a:t>Active</a:t>
                      </a:r>
                      <a:r>
                        <a:rPr lang="zh-CN" altLang="en-US" sz="1400" b="0" dirty="0">
                          <a:solidFill>
                            <a:srgbClr val="374154"/>
                          </a:solidFill>
                          <a:effectLst/>
                          <a:latin typeface="Gill Sans MT" panose="020B0502020104020203" pitchFamily="34" charset="0"/>
                          <a:ea typeface="Microsoft YaHei" panose="020B0503020204020204" pitchFamily="34" charset="-122"/>
                        </a:rPr>
                        <a:t> </a:t>
                      </a:r>
                      <a:r>
                        <a:rPr lang="en-US" altLang="zh-CN" sz="1400" b="0" dirty="0">
                          <a:solidFill>
                            <a:srgbClr val="374154"/>
                          </a:solidFill>
                          <a:effectLst/>
                          <a:latin typeface="Gill Sans MT" panose="020B0502020104020203" pitchFamily="34" charset="0"/>
                          <a:ea typeface="Microsoft YaHei" panose="020B0503020204020204" pitchFamily="34" charset="-122"/>
                        </a:rPr>
                        <a:t>Threads</a:t>
                      </a: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ctr"/>
                      <a:r>
                        <a:rPr lang="en-US" altLang="zh-CN" sz="1400" b="0" dirty="0">
                          <a:solidFill>
                            <a:srgbClr val="374154"/>
                          </a:solidFill>
                          <a:effectLst/>
                          <a:latin typeface="Gill Sans MT" panose="020B0502020104020203" pitchFamily="34" charset="0"/>
                          <a:ea typeface="Microsoft YaHei" panose="020B0503020204020204" pitchFamily="34" charset="-122"/>
                        </a:rPr>
                        <a:t>128</a:t>
                      </a:r>
                      <a:endParaRPr lang="en-US" sz="1400" b="0" dirty="0">
                        <a:solidFill>
                          <a:srgbClr val="374154"/>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ctr"/>
                      <a:r>
                        <a:rPr lang="en-US" altLang="zh-CN" sz="1400" b="0" dirty="0">
                          <a:solidFill>
                            <a:srgbClr val="374154"/>
                          </a:solidFill>
                          <a:effectLst/>
                          <a:latin typeface="Gill Sans MT" panose="020B0502020104020203" pitchFamily="34" charset="0"/>
                          <a:ea typeface="Microsoft YaHei" panose="020B0503020204020204" pitchFamily="34" charset="-122"/>
                        </a:rPr>
                        <a:t>13,824</a:t>
                      </a:r>
                      <a:endParaRPr lang="zh-CN" altLang="en-US" sz="1400" b="0" dirty="0">
                        <a:solidFill>
                          <a:srgbClr val="374154"/>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extLst>
                  <a:ext uri="{0D108BD9-81ED-4DB2-BD59-A6C34878D82A}">
                    <a16:rowId xmlns:a16="http://schemas.microsoft.com/office/drawing/2014/main" val="4133694979"/>
                  </a:ext>
                </a:extLst>
              </a:tr>
              <a:tr h="568791">
                <a:tc>
                  <a:txBody>
                    <a:bodyPr/>
                    <a:lstStyle/>
                    <a:p>
                      <a:pPr algn="ctr"/>
                      <a:r>
                        <a:rPr lang="en-US" altLang="zh-CN" sz="1400" b="0" dirty="0">
                          <a:solidFill>
                            <a:srgbClr val="374154"/>
                          </a:solidFill>
                          <a:effectLst/>
                          <a:latin typeface="Gill Sans MT" panose="020B0502020104020203" pitchFamily="34" charset="0"/>
                          <a:ea typeface="Microsoft YaHei" panose="020B0503020204020204" pitchFamily="34" charset="-122"/>
                        </a:rPr>
                        <a:t>Waiting</a:t>
                      </a:r>
                      <a:r>
                        <a:rPr lang="zh-CN" altLang="en-US" sz="1400" b="0" dirty="0">
                          <a:solidFill>
                            <a:srgbClr val="374154"/>
                          </a:solidFill>
                          <a:effectLst/>
                          <a:latin typeface="Gill Sans MT" panose="020B0502020104020203" pitchFamily="34" charset="0"/>
                          <a:ea typeface="Microsoft YaHei" panose="020B0503020204020204" pitchFamily="34" charset="-122"/>
                        </a:rPr>
                        <a:t> </a:t>
                      </a:r>
                      <a:r>
                        <a:rPr lang="en-US" altLang="zh-CN" sz="1400" b="0" dirty="0">
                          <a:solidFill>
                            <a:srgbClr val="374154"/>
                          </a:solidFill>
                          <a:effectLst/>
                          <a:latin typeface="Gill Sans MT" panose="020B0502020104020203" pitchFamily="34" charset="0"/>
                          <a:ea typeface="Microsoft YaHei" panose="020B0503020204020204" pitchFamily="34" charset="-122"/>
                        </a:rPr>
                        <a:t>Threads</a:t>
                      </a: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ctr"/>
                      <a:r>
                        <a:rPr lang="en-US" altLang="zh-CN" sz="1400" b="0" dirty="0">
                          <a:solidFill>
                            <a:srgbClr val="374154"/>
                          </a:solidFill>
                          <a:effectLst/>
                          <a:latin typeface="Gill Sans MT" panose="020B0502020104020203" pitchFamily="34" charset="0"/>
                          <a:ea typeface="Microsoft YaHei" panose="020B0503020204020204" pitchFamily="34" charset="-122"/>
                        </a:rPr>
                        <a:t>1,920</a:t>
                      </a:r>
                      <a:endParaRPr lang="en-US" sz="1400" b="0" dirty="0">
                        <a:solidFill>
                          <a:srgbClr val="374154"/>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ctr"/>
                      <a:r>
                        <a:rPr lang="en-US" altLang="zh-CN" sz="1400" b="0" dirty="0">
                          <a:solidFill>
                            <a:srgbClr val="374154"/>
                          </a:solidFill>
                          <a:effectLst/>
                          <a:latin typeface="Gill Sans MT" panose="020B0502020104020203" pitchFamily="34" charset="0"/>
                          <a:ea typeface="Microsoft YaHei" panose="020B0503020204020204" pitchFamily="34" charset="-122"/>
                        </a:rPr>
                        <a:t>207,360</a:t>
                      </a:r>
                      <a:endParaRPr lang="zh-CN" altLang="en-US" sz="1400" b="0" dirty="0">
                        <a:solidFill>
                          <a:srgbClr val="374154"/>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extLst>
                  <a:ext uri="{0D108BD9-81ED-4DB2-BD59-A6C34878D82A}">
                    <a16:rowId xmlns:a16="http://schemas.microsoft.com/office/drawing/2014/main" val="2574798140"/>
                  </a:ext>
                </a:extLst>
              </a:tr>
            </a:tbl>
          </a:graphicData>
        </a:graphic>
      </p:graphicFrame>
    </p:spTree>
    <p:extLst>
      <p:ext uri="{BB962C8B-B14F-4D97-AF65-F5344CB8AC3E}">
        <p14:creationId xmlns:p14="http://schemas.microsoft.com/office/powerpoint/2010/main" val="14592635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5DB7C96-86E3-CD43-8CED-09E7F742311E}"/>
              </a:ext>
            </a:extLst>
          </p:cNvPr>
          <p:cNvSpPr>
            <a:spLocks noGrp="1"/>
          </p:cNvSpPr>
          <p:nvPr>
            <p:ph type="title"/>
          </p:nvPr>
        </p:nvSpPr>
        <p:spPr/>
        <p:txBody>
          <a:bodyPr/>
          <a:lstStyle/>
          <a:p>
            <a:r>
              <a:rPr lang="en-US" altLang="zh-CN" dirty="0"/>
              <a:t>CPU/GPU</a:t>
            </a:r>
            <a:r>
              <a:rPr lang="zh-CN" altLang="en-US" dirty="0"/>
              <a:t> 并行才是本质</a:t>
            </a:r>
          </a:p>
        </p:txBody>
      </p:sp>
      <p:pic>
        <p:nvPicPr>
          <p:cNvPr id="5" name="图片 4">
            <a:extLst>
              <a:ext uri="{FF2B5EF4-FFF2-40B4-BE49-F238E27FC236}">
                <a16:creationId xmlns:a16="http://schemas.microsoft.com/office/drawing/2014/main" id="{2CDCA86A-2553-D34D-B99A-BDE0B017C5B9}"/>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989773" y="3941541"/>
            <a:ext cx="2160000" cy="2295771"/>
          </a:xfrm>
          <a:prstGeom prst="rect">
            <a:avLst/>
          </a:prstGeom>
        </p:spPr>
      </p:pic>
      <p:pic>
        <p:nvPicPr>
          <p:cNvPr id="6" name="图片 5">
            <a:extLst>
              <a:ext uri="{FF2B5EF4-FFF2-40B4-BE49-F238E27FC236}">
                <a16:creationId xmlns:a16="http://schemas.microsoft.com/office/drawing/2014/main" id="{E12DFED1-CC2D-7348-991E-0F804116C6B8}"/>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985813" y="1340768"/>
            <a:ext cx="2160000" cy="2171676"/>
          </a:xfrm>
          <a:prstGeom prst="rect">
            <a:avLst/>
          </a:prstGeom>
        </p:spPr>
      </p:pic>
      <p:cxnSp>
        <p:nvCxnSpPr>
          <p:cNvPr id="7" name="直线连接符 6">
            <a:extLst>
              <a:ext uri="{FF2B5EF4-FFF2-40B4-BE49-F238E27FC236}">
                <a16:creationId xmlns:a16="http://schemas.microsoft.com/office/drawing/2014/main" id="{DE9EE2ED-2D6C-874A-8721-39E680E817F5}"/>
              </a:ext>
            </a:extLst>
          </p:cNvPr>
          <p:cNvCxnSpPr>
            <a:cxnSpLocks/>
          </p:cNvCxnSpPr>
          <p:nvPr/>
        </p:nvCxnSpPr>
        <p:spPr bwMode="auto">
          <a:xfrm>
            <a:off x="949809" y="3717032"/>
            <a:ext cx="10297144" cy="0"/>
          </a:xfrm>
          <a:prstGeom prst="line">
            <a:avLst/>
          </a:prstGeom>
          <a:noFill/>
          <a:ln w="28575" cap="flat" cmpd="sng" algn="ctr">
            <a:solidFill>
              <a:srgbClr val="91D150"/>
            </a:solidFill>
            <a:prstDash val="solid"/>
            <a:round/>
            <a:headEnd type="none" w="med" len="med"/>
            <a:tailEnd type="triangle" w="med" len="med"/>
          </a:ln>
          <a:effectLst/>
        </p:spPr>
      </p:cxnSp>
      <p:sp>
        <p:nvSpPr>
          <p:cNvPr id="9" name="内容占位符 2">
            <a:extLst>
              <a:ext uri="{FF2B5EF4-FFF2-40B4-BE49-F238E27FC236}">
                <a16:creationId xmlns:a16="http://schemas.microsoft.com/office/drawing/2014/main" id="{CEA43E60-8FBE-E045-83E9-E83566727E8E}"/>
              </a:ext>
            </a:extLst>
          </p:cNvPr>
          <p:cNvSpPr txBox="1">
            <a:spLocks/>
          </p:cNvSpPr>
          <p:nvPr/>
        </p:nvSpPr>
        <p:spPr>
          <a:xfrm>
            <a:off x="10540852" y="3222734"/>
            <a:ext cx="720080" cy="404369"/>
          </a:xfrm>
          <a:prstGeom prst="rect">
            <a:avLst/>
          </a:prstGeom>
          <a:noFill/>
        </p:spPr>
        <p:txBody>
          <a:bodyPr anchor="ct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0" indent="0" algn="ctr">
              <a:lnSpc>
                <a:spcPct val="100000"/>
              </a:lnSpc>
              <a:buNone/>
            </a:pPr>
            <a:r>
              <a:rPr kumimoji="1" lang="en-US" altLang="zh-CN" sz="1800" dirty="0">
                <a:latin typeface="Gill Sans MT" panose="020B0502020104020203" pitchFamily="34" charset="0"/>
              </a:rPr>
              <a:t>Time</a:t>
            </a:r>
          </a:p>
        </p:txBody>
      </p:sp>
      <p:sp>
        <p:nvSpPr>
          <p:cNvPr id="10" name="右箭头 9">
            <a:extLst>
              <a:ext uri="{FF2B5EF4-FFF2-40B4-BE49-F238E27FC236}">
                <a16:creationId xmlns:a16="http://schemas.microsoft.com/office/drawing/2014/main" id="{7C73A91D-A066-C64B-9346-7B4DB3E0952A}"/>
              </a:ext>
            </a:extLst>
          </p:cNvPr>
          <p:cNvSpPr/>
          <p:nvPr/>
        </p:nvSpPr>
        <p:spPr bwMode="auto">
          <a:xfrm>
            <a:off x="3362078" y="4712241"/>
            <a:ext cx="1080120" cy="732967"/>
          </a:xfrm>
          <a:prstGeom prst="rightArrow">
            <a:avLst>
              <a:gd name="adj1" fmla="val 46957"/>
              <a:gd name="adj2" fmla="val 50000"/>
            </a:avLst>
          </a:prstGeom>
          <a:solidFill>
            <a:srgbClr val="2989DE"/>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a:ln>
                <a:noFill/>
              </a:ln>
              <a:solidFill>
                <a:schemeClr val="tx1"/>
              </a:solidFill>
              <a:effectLst/>
              <a:latin typeface="Arial" charset="0"/>
              <a:ea typeface="SimSun" pitchFamily="2" charset="-122"/>
            </a:endParaRPr>
          </a:p>
        </p:txBody>
      </p:sp>
      <p:sp>
        <p:nvSpPr>
          <p:cNvPr id="11" name="右箭头 10">
            <a:extLst>
              <a:ext uri="{FF2B5EF4-FFF2-40B4-BE49-F238E27FC236}">
                <a16:creationId xmlns:a16="http://schemas.microsoft.com/office/drawing/2014/main" id="{93275E12-5AB7-1A40-A138-B2406DB6089A}"/>
              </a:ext>
            </a:extLst>
          </p:cNvPr>
          <p:cNvSpPr/>
          <p:nvPr/>
        </p:nvSpPr>
        <p:spPr bwMode="auto">
          <a:xfrm>
            <a:off x="3362078" y="2037716"/>
            <a:ext cx="1080120" cy="732967"/>
          </a:xfrm>
          <a:prstGeom prst="rightArrow">
            <a:avLst>
              <a:gd name="adj1" fmla="val 53043"/>
              <a:gd name="adj2" fmla="val 50000"/>
            </a:avLst>
          </a:prstGeom>
          <a:solidFill>
            <a:srgbClr val="91D1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a:ln>
                <a:noFill/>
              </a:ln>
              <a:solidFill>
                <a:schemeClr val="tx1"/>
              </a:solidFill>
              <a:effectLst/>
              <a:latin typeface="Arial" charset="0"/>
              <a:ea typeface="SimSun" pitchFamily="2" charset="-122"/>
            </a:endParaRPr>
          </a:p>
        </p:txBody>
      </p:sp>
      <p:sp>
        <p:nvSpPr>
          <p:cNvPr id="12" name="右箭头 11">
            <a:extLst>
              <a:ext uri="{FF2B5EF4-FFF2-40B4-BE49-F238E27FC236}">
                <a16:creationId xmlns:a16="http://schemas.microsoft.com/office/drawing/2014/main" id="{B11F9ACA-E045-F143-9E30-0D59677A1622}"/>
              </a:ext>
            </a:extLst>
          </p:cNvPr>
          <p:cNvSpPr/>
          <p:nvPr/>
        </p:nvSpPr>
        <p:spPr bwMode="auto">
          <a:xfrm>
            <a:off x="4585418" y="2037716"/>
            <a:ext cx="1080120" cy="732967"/>
          </a:xfrm>
          <a:prstGeom prst="rightArrow">
            <a:avLst>
              <a:gd name="adj1" fmla="val 53043"/>
              <a:gd name="adj2" fmla="val 50000"/>
            </a:avLst>
          </a:prstGeom>
          <a:solidFill>
            <a:srgbClr val="91D1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a:ln>
                <a:noFill/>
              </a:ln>
              <a:solidFill>
                <a:schemeClr val="tx1"/>
              </a:solidFill>
              <a:effectLst/>
              <a:latin typeface="Arial" charset="0"/>
              <a:ea typeface="SimSun" pitchFamily="2" charset="-122"/>
            </a:endParaRPr>
          </a:p>
        </p:txBody>
      </p:sp>
      <p:sp>
        <p:nvSpPr>
          <p:cNvPr id="13" name="右箭头 12">
            <a:extLst>
              <a:ext uri="{FF2B5EF4-FFF2-40B4-BE49-F238E27FC236}">
                <a16:creationId xmlns:a16="http://schemas.microsoft.com/office/drawing/2014/main" id="{B59AA7CD-ECBB-C547-8EFB-09BAC3FF89E0}"/>
              </a:ext>
            </a:extLst>
          </p:cNvPr>
          <p:cNvSpPr/>
          <p:nvPr/>
        </p:nvSpPr>
        <p:spPr bwMode="auto">
          <a:xfrm>
            <a:off x="5808758" y="2037716"/>
            <a:ext cx="1080120" cy="732967"/>
          </a:xfrm>
          <a:prstGeom prst="rightArrow">
            <a:avLst>
              <a:gd name="adj1" fmla="val 53043"/>
              <a:gd name="adj2" fmla="val 50000"/>
            </a:avLst>
          </a:prstGeom>
          <a:solidFill>
            <a:srgbClr val="91D1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a:ln>
                <a:noFill/>
              </a:ln>
              <a:solidFill>
                <a:schemeClr val="tx1"/>
              </a:solidFill>
              <a:effectLst/>
              <a:latin typeface="Arial" charset="0"/>
              <a:ea typeface="SimSun" pitchFamily="2" charset="-122"/>
            </a:endParaRPr>
          </a:p>
        </p:txBody>
      </p:sp>
      <p:sp>
        <p:nvSpPr>
          <p:cNvPr id="14" name="右箭头 13">
            <a:extLst>
              <a:ext uri="{FF2B5EF4-FFF2-40B4-BE49-F238E27FC236}">
                <a16:creationId xmlns:a16="http://schemas.microsoft.com/office/drawing/2014/main" id="{F29A2235-F52E-FF45-9DE9-A58732CBE24D}"/>
              </a:ext>
            </a:extLst>
          </p:cNvPr>
          <p:cNvSpPr/>
          <p:nvPr/>
        </p:nvSpPr>
        <p:spPr bwMode="auto">
          <a:xfrm>
            <a:off x="7032098" y="2037716"/>
            <a:ext cx="1080120" cy="732967"/>
          </a:xfrm>
          <a:prstGeom prst="rightArrow">
            <a:avLst>
              <a:gd name="adj1" fmla="val 53043"/>
              <a:gd name="adj2" fmla="val 50000"/>
            </a:avLst>
          </a:prstGeom>
          <a:solidFill>
            <a:srgbClr val="91D1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a:ln>
                <a:noFill/>
              </a:ln>
              <a:solidFill>
                <a:schemeClr val="tx1"/>
              </a:solidFill>
              <a:effectLst/>
              <a:latin typeface="Arial" charset="0"/>
              <a:ea typeface="SimSun" pitchFamily="2" charset="-122"/>
            </a:endParaRPr>
          </a:p>
        </p:txBody>
      </p:sp>
    </p:spTree>
    <p:extLst>
      <p:ext uri="{BB962C8B-B14F-4D97-AF65-F5344CB8AC3E}">
        <p14:creationId xmlns:p14="http://schemas.microsoft.com/office/powerpoint/2010/main" val="38836828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5DB7C96-86E3-CD43-8CED-09E7F742311E}"/>
              </a:ext>
            </a:extLst>
          </p:cNvPr>
          <p:cNvSpPr>
            <a:spLocks noGrp="1"/>
          </p:cNvSpPr>
          <p:nvPr>
            <p:ph type="title"/>
          </p:nvPr>
        </p:nvSpPr>
        <p:spPr/>
        <p:txBody>
          <a:bodyPr/>
          <a:lstStyle/>
          <a:p>
            <a:r>
              <a:rPr lang="en-US" altLang="zh-CN" dirty="0"/>
              <a:t>CPU/GPU</a:t>
            </a:r>
            <a:r>
              <a:rPr lang="zh-CN" altLang="en-US" dirty="0"/>
              <a:t> 并行才是本质</a:t>
            </a:r>
          </a:p>
        </p:txBody>
      </p:sp>
      <p:pic>
        <p:nvPicPr>
          <p:cNvPr id="5" name="图片 4">
            <a:extLst>
              <a:ext uri="{FF2B5EF4-FFF2-40B4-BE49-F238E27FC236}">
                <a16:creationId xmlns:a16="http://schemas.microsoft.com/office/drawing/2014/main" id="{2CDCA86A-2553-D34D-B99A-BDE0B017C5B9}"/>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989773" y="3941541"/>
            <a:ext cx="2160000" cy="2295771"/>
          </a:xfrm>
          <a:prstGeom prst="rect">
            <a:avLst/>
          </a:prstGeom>
        </p:spPr>
      </p:pic>
      <p:pic>
        <p:nvPicPr>
          <p:cNvPr id="6" name="图片 5">
            <a:extLst>
              <a:ext uri="{FF2B5EF4-FFF2-40B4-BE49-F238E27FC236}">
                <a16:creationId xmlns:a16="http://schemas.microsoft.com/office/drawing/2014/main" id="{E12DFED1-CC2D-7348-991E-0F804116C6B8}"/>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985813" y="1340768"/>
            <a:ext cx="2160000" cy="2171676"/>
          </a:xfrm>
          <a:prstGeom prst="rect">
            <a:avLst/>
          </a:prstGeom>
        </p:spPr>
      </p:pic>
      <p:cxnSp>
        <p:nvCxnSpPr>
          <p:cNvPr id="7" name="直线连接符 6">
            <a:extLst>
              <a:ext uri="{FF2B5EF4-FFF2-40B4-BE49-F238E27FC236}">
                <a16:creationId xmlns:a16="http://schemas.microsoft.com/office/drawing/2014/main" id="{DE9EE2ED-2D6C-874A-8721-39E680E817F5}"/>
              </a:ext>
            </a:extLst>
          </p:cNvPr>
          <p:cNvCxnSpPr>
            <a:cxnSpLocks/>
          </p:cNvCxnSpPr>
          <p:nvPr/>
        </p:nvCxnSpPr>
        <p:spPr bwMode="auto">
          <a:xfrm>
            <a:off x="949809" y="3717032"/>
            <a:ext cx="10297144" cy="0"/>
          </a:xfrm>
          <a:prstGeom prst="line">
            <a:avLst/>
          </a:prstGeom>
          <a:noFill/>
          <a:ln w="28575" cap="flat" cmpd="sng" algn="ctr">
            <a:solidFill>
              <a:srgbClr val="91D150"/>
            </a:solidFill>
            <a:prstDash val="solid"/>
            <a:round/>
            <a:headEnd type="none" w="med" len="med"/>
            <a:tailEnd type="triangle" w="med" len="med"/>
          </a:ln>
          <a:effectLst/>
        </p:spPr>
      </p:cxnSp>
      <p:sp>
        <p:nvSpPr>
          <p:cNvPr id="9" name="内容占位符 2">
            <a:extLst>
              <a:ext uri="{FF2B5EF4-FFF2-40B4-BE49-F238E27FC236}">
                <a16:creationId xmlns:a16="http://schemas.microsoft.com/office/drawing/2014/main" id="{CEA43E60-8FBE-E045-83E9-E83566727E8E}"/>
              </a:ext>
            </a:extLst>
          </p:cNvPr>
          <p:cNvSpPr txBox="1">
            <a:spLocks/>
          </p:cNvSpPr>
          <p:nvPr/>
        </p:nvSpPr>
        <p:spPr>
          <a:xfrm>
            <a:off x="10540852" y="3222734"/>
            <a:ext cx="720080" cy="404369"/>
          </a:xfrm>
          <a:prstGeom prst="rect">
            <a:avLst/>
          </a:prstGeom>
          <a:noFill/>
        </p:spPr>
        <p:txBody>
          <a:bodyPr anchor="ct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0" indent="0" algn="ctr">
              <a:lnSpc>
                <a:spcPct val="100000"/>
              </a:lnSpc>
              <a:buNone/>
            </a:pPr>
            <a:r>
              <a:rPr kumimoji="1" lang="en-US" altLang="zh-CN" sz="1800" dirty="0">
                <a:latin typeface="Gill Sans MT" panose="020B0502020104020203" pitchFamily="34" charset="0"/>
              </a:rPr>
              <a:t>Time</a:t>
            </a:r>
          </a:p>
        </p:txBody>
      </p:sp>
      <p:sp>
        <p:nvSpPr>
          <p:cNvPr id="11" name="右箭头 10">
            <a:extLst>
              <a:ext uri="{FF2B5EF4-FFF2-40B4-BE49-F238E27FC236}">
                <a16:creationId xmlns:a16="http://schemas.microsoft.com/office/drawing/2014/main" id="{93275E12-5AB7-1A40-A138-B2406DB6089A}"/>
              </a:ext>
            </a:extLst>
          </p:cNvPr>
          <p:cNvSpPr/>
          <p:nvPr/>
        </p:nvSpPr>
        <p:spPr bwMode="auto">
          <a:xfrm>
            <a:off x="4804625" y="2037716"/>
            <a:ext cx="1080120" cy="732967"/>
          </a:xfrm>
          <a:prstGeom prst="rightArrow">
            <a:avLst>
              <a:gd name="adj1" fmla="val 53043"/>
              <a:gd name="adj2" fmla="val 50000"/>
            </a:avLst>
          </a:prstGeom>
          <a:solidFill>
            <a:srgbClr val="91D1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a:ln>
                <a:noFill/>
              </a:ln>
              <a:solidFill>
                <a:schemeClr val="tx1"/>
              </a:solidFill>
              <a:effectLst/>
              <a:latin typeface="Arial" charset="0"/>
              <a:ea typeface="SimSun" pitchFamily="2" charset="-122"/>
            </a:endParaRPr>
          </a:p>
        </p:txBody>
      </p:sp>
      <p:sp>
        <p:nvSpPr>
          <p:cNvPr id="12" name="右箭头 11">
            <a:extLst>
              <a:ext uri="{FF2B5EF4-FFF2-40B4-BE49-F238E27FC236}">
                <a16:creationId xmlns:a16="http://schemas.microsoft.com/office/drawing/2014/main" id="{B11F9ACA-E045-F143-9E30-0D59677A1622}"/>
              </a:ext>
            </a:extLst>
          </p:cNvPr>
          <p:cNvSpPr/>
          <p:nvPr/>
        </p:nvSpPr>
        <p:spPr bwMode="auto">
          <a:xfrm>
            <a:off x="6027965" y="2037716"/>
            <a:ext cx="1080120" cy="732967"/>
          </a:xfrm>
          <a:prstGeom prst="rightArrow">
            <a:avLst>
              <a:gd name="adj1" fmla="val 53043"/>
              <a:gd name="adj2" fmla="val 50000"/>
            </a:avLst>
          </a:prstGeom>
          <a:solidFill>
            <a:srgbClr val="91D1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a:ln>
                <a:noFill/>
              </a:ln>
              <a:solidFill>
                <a:schemeClr val="tx1"/>
              </a:solidFill>
              <a:effectLst/>
              <a:latin typeface="Arial" charset="0"/>
              <a:ea typeface="SimSun" pitchFamily="2" charset="-122"/>
            </a:endParaRPr>
          </a:p>
        </p:txBody>
      </p:sp>
      <p:sp>
        <p:nvSpPr>
          <p:cNvPr id="13" name="右箭头 12">
            <a:extLst>
              <a:ext uri="{FF2B5EF4-FFF2-40B4-BE49-F238E27FC236}">
                <a16:creationId xmlns:a16="http://schemas.microsoft.com/office/drawing/2014/main" id="{B59AA7CD-ECBB-C547-8EFB-09BAC3FF89E0}"/>
              </a:ext>
            </a:extLst>
          </p:cNvPr>
          <p:cNvSpPr/>
          <p:nvPr/>
        </p:nvSpPr>
        <p:spPr bwMode="auto">
          <a:xfrm>
            <a:off x="7251305" y="2037716"/>
            <a:ext cx="1080120" cy="732967"/>
          </a:xfrm>
          <a:prstGeom prst="rightArrow">
            <a:avLst>
              <a:gd name="adj1" fmla="val 53043"/>
              <a:gd name="adj2" fmla="val 50000"/>
            </a:avLst>
          </a:prstGeom>
          <a:solidFill>
            <a:srgbClr val="91D1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a:ln>
                <a:noFill/>
              </a:ln>
              <a:solidFill>
                <a:schemeClr val="tx1"/>
              </a:solidFill>
              <a:effectLst/>
              <a:latin typeface="Arial" charset="0"/>
              <a:ea typeface="SimSun" pitchFamily="2" charset="-122"/>
            </a:endParaRPr>
          </a:p>
        </p:txBody>
      </p:sp>
      <p:sp>
        <p:nvSpPr>
          <p:cNvPr id="14" name="右箭头 13">
            <a:extLst>
              <a:ext uri="{FF2B5EF4-FFF2-40B4-BE49-F238E27FC236}">
                <a16:creationId xmlns:a16="http://schemas.microsoft.com/office/drawing/2014/main" id="{F29A2235-F52E-FF45-9DE9-A58732CBE24D}"/>
              </a:ext>
            </a:extLst>
          </p:cNvPr>
          <p:cNvSpPr/>
          <p:nvPr/>
        </p:nvSpPr>
        <p:spPr bwMode="auto">
          <a:xfrm>
            <a:off x="8474645" y="2037716"/>
            <a:ext cx="1080120" cy="732967"/>
          </a:xfrm>
          <a:prstGeom prst="rightArrow">
            <a:avLst>
              <a:gd name="adj1" fmla="val 53043"/>
              <a:gd name="adj2" fmla="val 50000"/>
            </a:avLst>
          </a:prstGeom>
          <a:solidFill>
            <a:srgbClr val="91D1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a:ln>
                <a:noFill/>
              </a:ln>
              <a:solidFill>
                <a:schemeClr val="tx1"/>
              </a:solidFill>
              <a:effectLst/>
              <a:latin typeface="Arial" charset="0"/>
              <a:ea typeface="SimSun" pitchFamily="2" charset="-122"/>
            </a:endParaRPr>
          </a:p>
        </p:txBody>
      </p:sp>
      <p:sp>
        <p:nvSpPr>
          <p:cNvPr id="15" name="右箭头 14">
            <a:extLst>
              <a:ext uri="{FF2B5EF4-FFF2-40B4-BE49-F238E27FC236}">
                <a16:creationId xmlns:a16="http://schemas.microsoft.com/office/drawing/2014/main" id="{66C5031F-38AF-044D-8944-819049119E73}"/>
              </a:ext>
            </a:extLst>
          </p:cNvPr>
          <p:cNvSpPr/>
          <p:nvPr/>
        </p:nvSpPr>
        <p:spPr bwMode="auto">
          <a:xfrm>
            <a:off x="10000792" y="4723576"/>
            <a:ext cx="1080120" cy="732967"/>
          </a:xfrm>
          <a:prstGeom prst="rightArrow">
            <a:avLst>
              <a:gd name="adj1" fmla="val 46957"/>
              <a:gd name="adj2" fmla="val 50000"/>
            </a:avLst>
          </a:prstGeom>
          <a:solidFill>
            <a:srgbClr val="2989DE"/>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dirty="0">
              <a:ln>
                <a:noFill/>
              </a:ln>
              <a:solidFill>
                <a:schemeClr val="tx1"/>
              </a:solidFill>
              <a:effectLst/>
              <a:latin typeface="Arial" charset="0"/>
              <a:ea typeface="SimSun" pitchFamily="2" charset="-122"/>
            </a:endParaRPr>
          </a:p>
        </p:txBody>
      </p:sp>
    </p:spTree>
    <p:extLst>
      <p:ext uri="{BB962C8B-B14F-4D97-AF65-F5344CB8AC3E}">
        <p14:creationId xmlns:p14="http://schemas.microsoft.com/office/powerpoint/2010/main" val="5693989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C5599A-AC68-A54C-BB94-69B3E060FE68}"/>
              </a:ext>
            </a:extLst>
          </p:cNvPr>
          <p:cNvSpPr>
            <a:spLocks noGrp="1"/>
          </p:cNvSpPr>
          <p:nvPr>
            <p:ph type="title"/>
          </p:nvPr>
        </p:nvSpPr>
        <p:spPr/>
        <p:txBody>
          <a:bodyPr/>
          <a:lstStyle/>
          <a:p>
            <a:r>
              <a:rPr lang="en-US" altLang="zh-CN" dirty="0">
                <a:latin typeface="Futura Medium" panose="020B0602020204020303" pitchFamily="34" charset="-79"/>
                <a:cs typeface="Futura Medium" panose="020B0602020204020303" pitchFamily="34" charset="-79"/>
              </a:rPr>
              <a:t>Reference</a:t>
            </a:r>
            <a:endParaRPr lang="zh-CN" altLang="en-US" dirty="0">
              <a:latin typeface="Futura Medium" panose="020B0602020204020303" pitchFamily="34" charset="-79"/>
              <a:cs typeface="Futura Medium" panose="020B0602020204020303" pitchFamily="34" charset="-79"/>
            </a:endParaRPr>
          </a:p>
        </p:txBody>
      </p:sp>
      <p:sp>
        <p:nvSpPr>
          <p:cNvPr id="3" name="内容占位符 2">
            <a:extLst>
              <a:ext uri="{FF2B5EF4-FFF2-40B4-BE49-F238E27FC236}">
                <a16:creationId xmlns:a16="http://schemas.microsoft.com/office/drawing/2014/main" id="{A6B81ECC-BE56-6A49-BD3F-787EC73367B1}"/>
              </a:ext>
            </a:extLst>
          </p:cNvPr>
          <p:cNvSpPr>
            <a:spLocks noGrp="1"/>
          </p:cNvSpPr>
          <p:nvPr>
            <p:ph sz="half" idx="1"/>
          </p:nvPr>
        </p:nvSpPr>
        <p:spPr/>
        <p:txBody>
          <a:bodyPr/>
          <a:lstStyle/>
          <a:p>
            <a:r>
              <a:rPr lang="en-US" altLang="zh-CN" sz="1200" dirty="0">
                <a:latin typeface="Gill Sans MT" panose="020B0502020104020203" pitchFamily="34" charset="0"/>
                <a:hlinkClick r:id="rId2"/>
              </a:rPr>
              <a:t>https://www.techtarget.com/searchvirtualdesktop/definition/GPU-graphics-processing-unit</a:t>
            </a:r>
            <a:endParaRPr lang="en-US" altLang="zh-CN" sz="1200" dirty="0">
              <a:latin typeface="Gill Sans MT" panose="020B0502020104020203" pitchFamily="34" charset="0"/>
            </a:endParaRPr>
          </a:p>
          <a:p>
            <a:r>
              <a:rPr lang="en-US" altLang="zh-CN" sz="1200" dirty="0">
                <a:latin typeface="Gill Sans MT" panose="020B0502020104020203" pitchFamily="34" charset="0"/>
                <a:hlinkClick r:id="rId3"/>
              </a:rPr>
              <a:t>https://www.techtarget.com/searchvirtualdesktop/definition/GPU-graphics-processing-unit#:~:text=GPUs%20work%20by%20using%20a,%2C%20high%2Dquality%20graphics%20rendering</a:t>
            </a:r>
            <a:r>
              <a:rPr lang="en-US" altLang="zh-CN" sz="1200" dirty="0">
                <a:latin typeface="Gill Sans MT" panose="020B0502020104020203" pitchFamily="34" charset="0"/>
              </a:rPr>
              <a:t>.</a:t>
            </a:r>
          </a:p>
          <a:p>
            <a:r>
              <a:rPr lang="en-US" altLang="zh-CN" sz="1200" dirty="0">
                <a:latin typeface="Gill Sans MT" panose="020B0502020104020203" pitchFamily="34" charset="0"/>
                <a:hlinkClick r:id="rId4"/>
              </a:rPr>
              <a:t>https://computer.howstuffworks.com/graphics-card.htm</a:t>
            </a:r>
            <a:endParaRPr lang="en-US" altLang="zh-CN" sz="1200" dirty="0">
              <a:latin typeface="Gill Sans MT" panose="020B0502020104020203" pitchFamily="34" charset="0"/>
            </a:endParaRPr>
          </a:p>
          <a:p>
            <a:r>
              <a:rPr lang="en-US" altLang="zh-CN" sz="1200" dirty="0">
                <a:latin typeface="Gill Sans MT" panose="020B0502020104020203" pitchFamily="34" charset="0"/>
                <a:hlinkClick r:id="rId5"/>
              </a:rPr>
              <a:t>https://www.cs.cmu.edu/afs/cs/academic/class/15462-f11/www/lec_slides/lec19.pdf</a:t>
            </a:r>
            <a:endParaRPr lang="en-US" altLang="zh-CN" sz="1200" dirty="0">
              <a:latin typeface="Gill Sans MT" panose="020B0502020104020203" pitchFamily="34" charset="0"/>
            </a:endParaRPr>
          </a:p>
          <a:p>
            <a:r>
              <a:rPr lang="en-US" altLang="zh-CN" sz="1200" dirty="0">
                <a:latin typeface="Gill Sans MT" panose="020B0502020104020203" pitchFamily="34" charset="0"/>
                <a:hlinkClick r:id="rId6"/>
              </a:rPr>
              <a:t>https://www.intel.com/content/www/us/en/products/docs/processors/what-is-a-gpu.html</a:t>
            </a:r>
            <a:endParaRPr lang="en-US" altLang="zh-CN" sz="1200" dirty="0">
              <a:latin typeface="Gill Sans MT" panose="020B0502020104020203" pitchFamily="34" charset="0"/>
            </a:endParaRPr>
          </a:p>
          <a:p>
            <a:r>
              <a:rPr lang="en-US" altLang="zh-CN" sz="1200" dirty="0">
                <a:latin typeface="Gill Sans MT" panose="020B0502020104020203" pitchFamily="34" charset="0"/>
                <a:hlinkClick r:id="rId7"/>
              </a:rPr>
              <a:t>https://www.investopedia.com/terms/g/graphics-processing-unit-gpu.asp</a:t>
            </a:r>
            <a:endParaRPr lang="en-US" altLang="zh-CN" sz="1200" dirty="0">
              <a:latin typeface="Gill Sans MT" panose="020B0502020104020203" pitchFamily="34" charset="0"/>
            </a:endParaRPr>
          </a:p>
          <a:p>
            <a:r>
              <a:rPr lang="en-US" altLang="zh-CN" sz="1200" dirty="0">
                <a:latin typeface="Gill Sans MT" panose="020B0502020104020203" pitchFamily="34" charset="0"/>
                <a:hlinkClick r:id="rId8"/>
              </a:rPr>
              <a:t>https://www.youtube.com/watch?v=0_TN845dxUU</a:t>
            </a:r>
            <a:endParaRPr lang="en-US" altLang="zh-CN" sz="1200" dirty="0">
              <a:latin typeface="Gill Sans MT" panose="020B0502020104020203" pitchFamily="34" charset="0"/>
            </a:endParaRPr>
          </a:p>
          <a:p>
            <a:r>
              <a:rPr lang="en-US" altLang="zh-CN" sz="1200" dirty="0">
                <a:latin typeface="Gill Sans MT" panose="020B0502020104020203" pitchFamily="34" charset="0"/>
                <a:hlinkClick r:id="rId9"/>
              </a:rPr>
              <a:t>https://www.youtube.com/watch?v=nEMzIwzmJT8</a:t>
            </a:r>
            <a:endParaRPr lang="en-US" altLang="zh-CN" sz="1200" dirty="0">
              <a:latin typeface="Gill Sans MT" panose="020B0502020104020203" pitchFamily="34" charset="0"/>
            </a:endParaRPr>
          </a:p>
          <a:p>
            <a:r>
              <a:rPr lang="en-US" altLang="zh-CN" sz="1200" dirty="0">
                <a:latin typeface="Gill Sans MT" panose="020B0502020104020203" pitchFamily="34" charset="0"/>
                <a:hlinkClick r:id="rId10"/>
              </a:rPr>
              <a:t>https://www.heavy.ai/technical-glossary/cpu-vs-gpu</a:t>
            </a:r>
            <a:endParaRPr lang="en-US" altLang="zh-CN" sz="1200" dirty="0">
              <a:latin typeface="Gill Sans MT" panose="020B0502020104020203" pitchFamily="34" charset="0"/>
            </a:endParaRPr>
          </a:p>
          <a:p>
            <a:r>
              <a:rPr lang="en-US" altLang="zh-CN" sz="1200" dirty="0">
                <a:latin typeface="Gill Sans MT" panose="020B0502020104020203" pitchFamily="34" charset="0"/>
                <a:hlinkClick r:id="rId11"/>
              </a:rPr>
              <a:t>https://www.youtube.com/watch?v=3l10o0DYJXg</a:t>
            </a:r>
          </a:p>
          <a:p>
            <a:r>
              <a:rPr lang="en-US" altLang="zh-CN" sz="1200" dirty="0">
                <a:latin typeface="Gill Sans MT" panose="020B0502020104020203" pitchFamily="34" charset="0"/>
                <a:hlinkClick r:id="rId11"/>
              </a:rPr>
              <a:t>https://www.youtube.com/watch?v=658n_Ym8dkk</a:t>
            </a:r>
            <a:endParaRPr lang="en-US" altLang="zh-CN" sz="1200" dirty="0">
              <a:latin typeface="Gill Sans MT" panose="020B0502020104020203" pitchFamily="34" charset="0"/>
            </a:endParaRPr>
          </a:p>
          <a:p>
            <a:r>
              <a:rPr lang="en-US" altLang="zh-CN" sz="1200" dirty="0">
                <a:latin typeface="Gill Sans MT" panose="020B0502020104020203" pitchFamily="34" charset="0"/>
                <a:hlinkClick r:id="rId12"/>
              </a:rPr>
              <a:t>https://www.youtube.com/watch?v=5BiAlaFGCoE</a:t>
            </a:r>
            <a:endParaRPr lang="en-US" altLang="zh-CN" sz="1200" dirty="0">
              <a:latin typeface="Gill Sans MT" panose="020B0502020104020203" pitchFamily="34" charset="0"/>
            </a:endParaRPr>
          </a:p>
          <a:p>
            <a:r>
              <a:rPr lang="en-US" altLang="zh-CN" sz="1200" dirty="0">
                <a:latin typeface="Gill Sans MT" panose="020B0502020104020203" pitchFamily="34" charset="0"/>
                <a:hlinkClick r:id="rId13"/>
              </a:rPr>
              <a:t>https://www.youtube.com/watch?v=bZdxcHEM-uc</a:t>
            </a:r>
            <a:endParaRPr lang="en-US" altLang="zh-CN" sz="1200" dirty="0">
              <a:latin typeface="Gill Sans MT" panose="020B0502020104020203" pitchFamily="34" charset="0"/>
            </a:endParaRPr>
          </a:p>
        </p:txBody>
      </p:sp>
    </p:spTree>
    <p:extLst>
      <p:ext uri="{BB962C8B-B14F-4D97-AF65-F5344CB8AC3E}">
        <p14:creationId xmlns:p14="http://schemas.microsoft.com/office/powerpoint/2010/main" val="333278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7015185"/>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Talk Overview</a:t>
            </a:r>
            <a:endParaRPr kumimoji="1" lang="zh-CN" altLang="en-US" b="0" dirty="0">
              <a:solidFill>
                <a:srgbClr val="FFC000"/>
              </a:solidFill>
              <a:latin typeface="Futura Medium" panose="020B0602020204020303" pitchFamily="34" charset="-79"/>
              <a:cs typeface="Futura Medium" panose="020B0602020204020303" pitchFamily="34" charset="-79"/>
            </a:endParaRPr>
          </a:p>
        </p:txBody>
      </p:sp>
      <p:sp>
        <p:nvSpPr>
          <p:cNvPr id="12" name="内容占位符 2">
            <a:extLst>
              <a:ext uri="{FF2B5EF4-FFF2-40B4-BE49-F238E27FC236}">
                <a16:creationId xmlns:a16="http://schemas.microsoft.com/office/drawing/2014/main" id="{777ED92B-92FB-8C4F-8239-77690F664FFA}"/>
              </a:ext>
            </a:extLst>
          </p:cNvPr>
          <p:cNvSpPr>
            <a:spLocks noGrp="1"/>
          </p:cNvSpPr>
          <p:nvPr/>
        </p:nvSpPr>
        <p:spPr>
          <a:xfrm>
            <a:off x="6521301" y="1520788"/>
            <a:ext cx="4761656" cy="4392488"/>
          </a:xfrm>
          <a:prstGeom prst="rect">
            <a:avLst/>
          </a:prstGeom>
          <a:noFill/>
        </p:spPr>
        <p:txBody>
          <a:bodyPr numCol="1"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514350" indent="-514350">
              <a:buFont typeface="+mj-lt"/>
              <a:buAutoNum type="arabicPeriod" startAt="3"/>
            </a:pPr>
            <a:r>
              <a:rPr lang="en-US" altLang="zh-CN" sz="2800" b="1" dirty="0">
                <a:solidFill>
                  <a:srgbClr val="374154"/>
                </a:solidFill>
                <a:latin typeface="Gill Sans MT" panose="020B0502020104020203" pitchFamily="34" charset="0"/>
              </a:rPr>
              <a:t>GPU</a:t>
            </a:r>
            <a:r>
              <a:rPr lang="zh-CN" altLang="en-US" sz="2800" b="1" dirty="0">
                <a:solidFill>
                  <a:srgbClr val="374154"/>
                </a:solidFill>
                <a:latin typeface="Gill Sans MT" panose="020B0502020104020203" pitchFamily="34" charset="0"/>
              </a:rPr>
              <a:t> 图形处理</a:t>
            </a:r>
            <a:endParaRPr lang="en-US" altLang="zh-CN" sz="2800" b="1" dirty="0">
              <a:solidFill>
                <a:srgbClr val="374154"/>
              </a:solidFill>
              <a:latin typeface="Gill Sans MT" panose="020B0502020104020203" pitchFamily="34" charset="0"/>
            </a:endParaRPr>
          </a:p>
          <a:p>
            <a:pPr lvl="1">
              <a:buFont typeface="Arial" panose="020B0604020202020204" pitchFamily="34" charset="0"/>
              <a:buChar char="•"/>
            </a:pPr>
            <a:r>
              <a:rPr lang="en-US" altLang="zh-CN" sz="2400" dirty="0">
                <a:solidFill>
                  <a:srgbClr val="374154"/>
                </a:solidFill>
                <a:latin typeface="Gill Sans MT" panose="020B0502020104020203" pitchFamily="34" charset="0"/>
              </a:rPr>
              <a:t>GPU</a:t>
            </a:r>
            <a:r>
              <a:rPr lang="zh-CN" altLang="en-US" sz="2400" dirty="0">
                <a:solidFill>
                  <a:srgbClr val="374154"/>
                </a:solidFill>
                <a:latin typeface="Gill Sans MT" panose="020B0502020104020203" pitchFamily="34" charset="0"/>
              </a:rPr>
              <a:t> 逻辑模块划分</a:t>
            </a:r>
            <a:endParaRPr lang="en-US" altLang="zh-CN" sz="2400" dirty="0">
              <a:solidFill>
                <a:srgbClr val="374154"/>
              </a:solidFill>
              <a:latin typeface="Gill Sans MT" panose="020B0502020104020203" pitchFamily="34" charset="0"/>
            </a:endParaRPr>
          </a:p>
          <a:p>
            <a:pPr lvl="1">
              <a:buFont typeface="Arial" panose="020B0604020202020204" pitchFamily="34" charset="0"/>
              <a:buChar char="•"/>
            </a:pPr>
            <a:r>
              <a:rPr lang="zh-CN" altLang="en-US" sz="2400" dirty="0">
                <a:solidFill>
                  <a:srgbClr val="374154"/>
                </a:solidFill>
                <a:latin typeface="Gill Sans MT" panose="020B0502020104020203" pitchFamily="34" charset="0"/>
              </a:rPr>
              <a:t>算法到 </a:t>
            </a:r>
            <a:r>
              <a:rPr lang="en-US" altLang="zh-CN" sz="2400" dirty="0">
                <a:solidFill>
                  <a:srgbClr val="374154"/>
                </a:solidFill>
                <a:latin typeface="Gill Sans MT" panose="020B0502020104020203" pitchFamily="34" charset="0"/>
              </a:rPr>
              <a:t>GPU</a:t>
            </a:r>
            <a:r>
              <a:rPr lang="zh-CN" altLang="en-US" sz="2400" dirty="0">
                <a:solidFill>
                  <a:srgbClr val="374154"/>
                </a:solidFill>
                <a:latin typeface="Gill Sans MT" panose="020B0502020104020203" pitchFamily="34" charset="0"/>
              </a:rPr>
              <a:t> 硬件</a:t>
            </a:r>
            <a:endParaRPr lang="en-US" altLang="zh-CN" sz="2400" dirty="0">
              <a:solidFill>
                <a:srgbClr val="374154"/>
              </a:solidFill>
              <a:latin typeface="Gill Sans MT" panose="020B0502020104020203" pitchFamily="34" charset="0"/>
            </a:endParaRPr>
          </a:p>
          <a:p>
            <a:pPr lvl="1">
              <a:buFont typeface="Arial" panose="020B0604020202020204" pitchFamily="34" charset="0"/>
              <a:buChar char="•"/>
            </a:pPr>
            <a:r>
              <a:rPr lang="en-US" altLang="zh-CN" sz="2400" dirty="0">
                <a:solidFill>
                  <a:srgbClr val="374154"/>
                </a:solidFill>
                <a:latin typeface="Gill Sans MT" panose="020B0502020104020203" pitchFamily="34" charset="0"/>
              </a:rPr>
              <a:t>GPU</a:t>
            </a:r>
            <a:r>
              <a:rPr lang="zh-CN" altLang="en-US" sz="2400" dirty="0">
                <a:solidFill>
                  <a:srgbClr val="374154"/>
                </a:solidFill>
                <a:latin typeface="Gill Sans MT" panose="020B0502020104020203" pitchFamily="34" charset="0"/>
              </a:rPr>
              <a:t> 的软件栈</a:t>
            </a:r>
            <a:endParaRPr lang="en-US" altLang="zh-CN" sz="2400" dirty="0">
              <a:solidFill>
                <a:srgbClr val="374154"/>
              </a:solidFill>
              <a:latin typeface="Gill Sans MT" panose="020B0502020104020203" pitchFamily="34" charset="0"/>
            </a:endParaRPr>
          </a:p>
          <a:p>
            <a:pPr lvl="1">
              <a:buFont typeface="Arial" panose="020B0604020202020204" pitchFamily="34" charset="0"/>
              <a:buChar char="•"/>
            </a:pPr>
            <a:r>
              <a:rPr lang="zh-CN" altLang="en-US" sz="2400" dirty="0">
                <a:solidFill>
                  <a:srgbClr val="374154"/>
                </a:solidFill>
                <a:latin typeface="Gill Sans MT" panose="020B0502020104020203" pitchFamily="34" charset="0"/>
              </a:rPr>
              <a:t>图形流水线基础</a:t>
            </a:r>
            <a:endParaRPr lang="en-US" altLang="zh-CN" sz="2400" dirty="0">
              <a:solidFill>
                <a:srgbClr val="374154"/>
              </a:solidFill>
              <a:latin typeface="Gill Sans MT" panose="020B0502020104020203" pitchFamily="34" charset="0"/>
            </a:endParaRPr>
          </a:p>
          <a:p>
            <a:pPr lvl="1">
              <a:buFont typeface="Arial" panose="020B0604020202020204" pitchFamily="34" charset="0"/>
              <a:buChar char="•"/>
            </a:pPr>
            <a:r>
              <a:rPr lang="zh-CN" altLang="en-US" sz="2400" dirty="0">
                <a:solidFill>
                  <a:srgbClr val="374154"/>
                </a:solidFill>
                <a:latin typeface="Gill Sans MT" panose="020B0502020104020203" pitchFamily="34" charset="0"/>
              </a:rPr>
              <a:t>流水线不可编译单元</a:t>
            </a:r>
            <a:endParaRPr lang="en-US" altLang="zh-CN" sz="2400" dirty="0">
              <a:solidFill>
                <a:srgbClr val="374154"/>
              </a:solidFill>
              <a:latin typeface="Gill Sans MT" panose="020B0502020104020203" pitchFamily="34" charset="0"/>
            </a:endParaRPr>
          </a:p>
          <a:p>
            <a:pPr lvl="1">
              <a:buFont typeface="Arial" panose="020B0604020202020204" pitchFamily="34" charset="0"/>
              <a:buChar char="•"/>
            </a:pPr>
            <a:r>
              <a:rPr lang="zh-CN" altLang="en-US" sz="2400" dirty="0">
                <a:solidFill>
                  <a:srgbClr val="374154"/>
                </a:solidFill>
                <a:latin typeface="Gill Sans MT" panose="020B0502020104020203" pitchFamily="34" charset="0"/>
              </a:rPr>
              <a:t>光线跟踪流水线</a:t>
            </a:r>
            <a:endParaRPr lang="en-US" altLang="zh-CN" sz="2400" dirty="0">
              <a:solidFill>
                <a:srgbClr val="374154"/>
              </a:solidFill>
              <a:latin typeface="Gill Sans MT" panose="020B0502020104020203" pitchFamily="34" charset="0"/>
            </a:endParaRPr>
          </a:p>
        </p:txBody>
      </p:sp>
      <p:sp>
        <p:nvSpPr>
          <p:cNvPr id="6" name="内容占位符 2">
            <a:extLst>
              <a:ext uri="{FF2B5EF4-FFF2-40B4-BE49-F238E27FC236}">
                <a16:creationId xmlns:a16="http://schemas.microsoft.com/office/drawing/2014/main" id="{828C6012-4342-8D48-B02F-0D396FBD4945}"/>
              </a:ext>
            </a:extLst>
          </p:cNvPr>
          <p:cNvSpPr>
            <a:spLocks noGrp="1"/>
          </p:cNvSpPr>
          <p:nvPr/>
        </p:nvSpPr>
        <p:spPr>
          <a:xfrm>
            <a:off x="895549" y="1340768"/>
            <a:ext cx="4761656" cy="4752528"/>
          </a:xfrm>
          <a:prstGeom prst="rect">
            <a:avLst/>
          </a:prstGeom>
          <a:noFill/>
        </p:spPr>
        <p:txBody>
          <a:bodyPr numCol="1"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buFont typeface="+mj-lt"/>
              <a:buAutoNum type="arabicPeriod"/>
            </a:pPr>
            <a:r>
              <a:rPr lang="zh-CN" altLang="en-US" sz="2800" b="1" dirty="0">
                <a:solidFill>
                  <a:srgbClr val="374154"/>
                </a:solidFill>
                <a:latin typeface="Gill Sans MT" panose="020B0502020104020203" pitchFamily="34" charset="0"/>
              </a:rPr>
              <a:t>硬件基础</a:t>
            </a:r>
            <a:endParaRPr lang="en-US" altLang="zh-CN" sz="2800" b="1" dirty="0">
              <a:solidFill>
                <a:srgbClr val="374154"/>
              </a:solidFill>
              <a:latin typeface="Gill Sans MT" panose="020B0502020104020203" pitchFamily="34" charset="0"/>
            </a:endParaRPr>
          </a:p>
          <a:p>
            <a:pPr lvl="1">
              <a:buFont typeface="Arial" panose="020B0604020202020204" pitchFamily="34" charset="0"/>
              <a:buChar char="•"/>
            </a:pPr>
            <a:r>
              <a:rPr lang="en-US" altLang="zh-CN" sz="2400" dirty="0">
                <a:solidFill>
                  <a:srgbClr val="374154"/>
                </a:solidFill>
                <a:latin typeface="Gill Sans MT" panose="020B0502020104020203" pitchFamily="34" charset="0"/>
              </a:rPr>
              <a:t>GPU</a:t>
            </a:r>
            <a:r>
              <a:rPr lang="zh-CN" altLang="en-US" sz="2400" dirty="0">
                <a:solidFill>
                  <a:srgbClr val="374154"/>
                </a:solidFill>
                <a:latin typeface="Gill Sans MT" panose="020B0502020104020203" pitchFamily="34" charset="0"/>
              </a:rPr>
              <a:t> 工作原理</a:t>
            </a:r>
            <a:endParaRPr lang="en-US" altLang="zh-CN" sz="2400" dirty="0">
              <a:solidFill>
                <a:srgbClr val="374154"/>
              </a:solidFill>
              <a:latin typeface="Gill Sans MT" panose="020B0502020104020203" pitchFamily="34" charset="0"/>
            </a:endParaRPr>
          </a:p>
          <a:p>
            <a:pPr lvl="1">
              <a:buFont typeface="Arial" panose="020B0604020202020204" pitchFamily="34" charset="0"/>
              <a:buChar char="•"/>
            </a:pPr>
            <a:r>
              <a:rPr lang="en-US" altLang="zh-CN" sz="2400" dirty="0">
                <a:solidFill>
                  <a:srgbClr val="374154"/>
                </a:solidFill>
                <a:latin typeface="Gill Sans MT" panose="020B0502020104020203" pitchFamily="34" charset="0"/>
              </a:rPr>
              <a:t>GPU</a:t>
            </a:r>
            <a:r>
              <a:rPr lang="zh-CN" altLang="en-US" sz="2400" dirty="0">
                <a:solidFill>
                  <a:srgbClr val="374154"/>
                </a:solidFill>
                <a:latin typeface="Gill Sans MT" panose="020B0502020104020203" pitchFamily="34" charset="0"/>
              </a:rPr>
              <a:t> </a:t>
            </a:r>
            <a:r>
              <a:rPr lang="en-US" altLang="zh-CN" sz="2400" dirty="0">
                <a:solidFill>
                  <a:srgbClr val="374154"/>
                </a:solidFill>
                <a:latin typeface="Gill Sans MT" panose="020B0502020104020203" pitchFamily="34" charset="0"/>
              </a:rPr>
              <a:t>AI</a:t>
            </a:r>
            <a:r>
              <a:rPr lang="zh-CN" altLang="en-US" sz="2400" dirty="0">
                <a:solidFill>
                  <a:srgbClr val="374154"/>
                </a:solidFill>
                <a:latin typeface="Gill Sans MT" panose="020B0502020104020203" pitchFamily="34" charset="0"/>
              </a:rPr>
              <a:t>编程本质</a:t>
            </a:r>
            <a:endParaRPr lang="en-US" altLang="zh-CN" sz="2800" b="1" dirty="0">
              <a:solidFill>
                <a:srgbClr val="374154"/>
              </a:solidFill>
              <a:latin typeface="Gill Sans MT" panose="020B0502020104020203" pitchFamily="34" charset="0"/>
            </a:endParaRPr>
          </a:p>
          <a:p>
            <a:pPr marL="457200" indent="-457200">
              <a:buFont typeface="+mj-lt"/>
              <a:buAutoNum type="arabicPeriod"/>
            </a:pPr>
            <a:r>
              <a:rPr lang="zh-CN" altLang="en-US" sz="2800" b="1" dirty="0">
                <a:solidFill>
                  <a:srgbClr val="374154"/>
                </a:solidFill>
                <a:latin typeface="Gill Sans MT" panose="020B0502020104020203" pitchFamily="34" charset="0"/>
              </a:rPr>
              <a:t>英伟达 </a:t>
            </a:r>
            <a:r>
              <a:rPr lang="en-US" altLang="zh-CN" sz="2800" b="1" dirty="0">
                <a:solidFill>
                  <a:srgbClr val="374154"/>
                </a:solidFill>
                <a:latin typeface="Gill Sans MT" panose="020B0502020104020203" pitchFamily="34" charset="0"/>
              </a:rPr>
              <a:t>GPU</a:t>
            </a:r>
            <a:r>
              <a:rPr lang="zh-CN" altLang="en-US" sz="2800" b="1" dirty="0">
                <a:solidFill>
                  <a:srgbClr val="374154"/>
                </a:solidFill>
                <a:latin typeface="Gill Sans MT" panose="020B0502020104020203" pitchFamily="34" charset="0"/>
              </a:rPr>
              <a:t> 架构</a:t>
            </a:r>
            <a:endParaRPr lang="en-US" altLang="zh-CN" sz="2800" b="1" dirty="0">
              <a:solidFill>
                <a:srgbClr val="374154"/>
              </a:solidFill>
              <a:latin typeface="Gill Sans MT" panose="020B0502020104020203" pitchFamily="34" charset="0"/>
            </a:endParaRPr>
          </a:p>
          <a:p>
            <a:pPr lvl="1">
              <a:buFont typeface="Arial" panose="020B0604020202020204" pitchFamily="34" charset="0"/>
              <a:buChar char="•"/>
            </a:pPr>
            <a:r>
              <a:rPr lang="en-US" altLang="zh-CN" sz="2400" dirty="0">
                <a:solidFill>
                  <a:srgbClr val="374154"/>
                </a:solidFill>
                <a:latin typeface="Gill Sans MT" panose="020B0502020104020203" pitchFamily="34" charset="0"/>
              </a:rPr>
              <a:t>GPU</a:t>
            </a:r>
            <a:r>
              <a:rPr lang="zh-CN" altLang="en-US" sz="2400" dirty="0">
                <a:solidFill>
                  <a:srgbClr val="374154"/>
                </a:solidFill>
                <a:latin typeface="Gill Sans MT" panose="020B0502020104020203" pitchFamily="34" charset="0"/>
              </a:rPr>
              <a:t>基础概念</a:t>
            </a:r>
            <a:endParaRPr lang="en-US" altLang="zh-CN" sz="2400" dirty="0">
              <a:solidFill>
                <a:srgbClr val="374154"/>
              </a:solidFill>
              <a:latin typeface="Gill Sans MT" panose="020B0502020104020203" pitchFamily="34" charset="0"/>
            </a:endParaRPr>
          </a:p>
          <a:p>
            <a:pPr lvl="1">
              <a:buFont typeface="Arial" panose="020B0604020202020204" pitchFamily="34" charset="0"/>
              <a:buChar char="•"/>
            </a:pPr>
            <a:r>
              <a:rPr lang="zh-CN" altLang="en-US" sz="2400" dirty="0">
                <a:solidFill>
                  <a:srgbClr val="374154"/>
                </a:solidFill>
                <a:latin typeface="Gill Sans MT" panose="020B0502020104020203" pitchFamily="34" charset="0"/>
              </a:rPr>
              <a:t>从 </a:t>
            </a:r>
            <a:r>
              <a:rPr lang="en-US" altLang="zh-CN" sz="2400" dirty="0">
                <a:solidFill>
                  <a:srgbClr val="374154"/>
                </a:solidFill>
                <a:latin typeface="Gill Sans MT" panose="020B0502020104020203" pitchFamily="34" charset="0"/>
              </a:rPr>
              <a:t>Fermi</a:t>
            </a:r>
            <a:r>
              <a:rPr lang="zh-CN" altLang="en-US" sz="2400" dirty="0">
                <a:solidFill>
                  <a:srgbClr val="374154"/>
                </a:solidFill>
                <a:latin typeface="Gill Sans MT" panose="020B0502020104020203" pitchFamily="34" charset="0"/>
              </a:rPr>
              <a:t> 到 </a:t>
            </a:r>
            <a:r>
              <a:rPr lang="en-US" altLang="zh-CN" sz="2400" dirty="0">
                <a:solidFill>
                  <a:srgbClr val="374154"/>
                </a:solidFill>
                <a:latin typeface="Gill Sans MT" panose="020B0502020104020203" pitchFamily="34" charset="0"/>
              </a:rPr>
              <a:t>Volta</a:t>
            </a:r>
            <a:r>
              <a:rPr lang="zh-CN" altLang="en-US" sz="2400" dirty="0">
                <a:solidFill>
                  <a:srgbClr val="374154"/>
                </a:solidFill>
                <a:latin typeface="Gill Sans MT" panose="020B0502020104020203" pitchFamily="34" charset="0"/>
              </a:rPr>
              <a:t> 架构</a:t>
            </a:r>
            <a:endParaRPr lang="en-US" altLang="zh-CN" sz="2400" dirty="0">
              <a:solidFill>
                <a:srgbClr val="374154"/>
              </a:solidFill>
              <a:latin typeface="Gill Sans MT" panose="020B0502020104020203" pitchFamily="34" charset="0"/>
            </a:endParaRPr>
          </a:p>
          <a:p>
            <a:pPr lvl="1">
              <a:buFont typeface="Arial" panose="020B0604020202020204" pitchFamily="34" charset="0"/>
              <a:buChar char="•"/>
            </a:pPr>
            <a:r>
              <a:rPr lang="en-US" altLang="zh-CN" sz="2400" dirty="0">
                <a:solidFill>
                  <a:srgbClr val="374154"/>
                </a:solidFill>
                <a:latin typeface="Gill Sans MT" panose="020B0502020104020203" pitchFamily="34" charset="0"/>
              </a:rPr>
              <a:t>Turing</a:t>
            </a:r>
            <a:r>
              <a:rPr lang="zh-CN" altLang="en-US" sz="2400" dirty="0">
                <a:solidFill>
                  <a:srgbClr val="374154"/>
                </a:solidFill>
                <a:latin typeface="Gill Sans MT" panose="020B0502020104020203" pitchFamily="34" charset="0"/>
              </a:rPr>
              <a:t> 到 </a:t>
            </a:r>
            <a:r>
              <a:rPr lang="en-US" altLang="zh-CN" sz="2400" dirty="0">
                <a:solidFill>
                  <a:srgbClr val="374154"/>
                </a:solidFill>
                <a:latin typeface="Gill Sans MT" panose="020B0502020104020203" pitchFamily="34" charset="0"/>
              </a:rPr>
              <a:t>Hopper</a:t>
            </a:r>
            <a:r>
              <a:rPr lang="zh-CN" altLang="en-US" sz="2400" dirty="0">
                <a:solidFill>
                  <a:srgbClr val="374154"/>
                </a:solidFill>
                <a:latin typeface="Gill Sans MT" panose="020B0502020104020203" pitchFamily="34" charset="0"/>
              </a:rPr>
              <a:t> 架构</a:t>
            </a:r>
            <a:endParaRPr lang="en-US" altLang="zh-CN" sz="2400" dirty="0">
              <a:solidFill>
                <a:srgbClr val="374154"/>
              </a:solidFill>
              <a:latin typeface="Gill Sans MT" panose="020B0502020104020203" pitchFamily="34" charset="0"/>
            </a:endParaRPr>
          </a:p>
          <a:p>
            <a:pPr lvl="1">
              <a:buFont typeface="Arial" panose="020B0604020202020204" pitchFamily="34" charset="0"/>
              <a:buChar char="•"/>
            </a:pPr>
            <a:r>
              <a:rPr lang="en-US" altLang="zh-CN" sz="2400" dirty="0">
                <a:solidFill>
                  <a:srgbClr val="374154"/>
                </a:solidFill>
                <a:latin typeface="Gill Sans MT" panose="020B0502020104020203" pitchFamily="34" charset="0"/>
              </a:rPr>
              <a:t>Tensor</a:t>
            </a:r>
            <a:r>
              <a:rPr lang="zh-CN" altLang="en-US" sz="2400" dirty="0">
                <a:solidFill>
                  <a:srgbClr val="374154"/>
                </a:solidFill>
                <a:latin typeface="Gill Sans MT" panose="020B0502020104020203" pitchFamily="34" charset="0"/>
              </a:rPr>
              <a:t> </a:t>
            </a:r>
            <a:r>
              <a:rPr lang="en-US" altLang="zh-CN" sz="2400" dirty="0">
                <a:solidFill>
                  <a:srgbClr val="374154"/>
                </a:solidFill>
                <a:latin typeface="Gill Sans MT" panose="020B0502020104020203" pitchFamily="34" charset="0"/>
              </a:rPr>
              <a:t>Code</a:t>
            </a:r>
            <a:r>
              <a:rPr lang="zh-CN" altLang="en-US" sz="2400" dirty="0">
                <a:solidFill>
                  <a:srgbClr val="374154"/>
                </a:solidFill>
                <a:latin typeface="Gill Sans MT" panose="020B0502020104020203" pitchFamily="34" charset="0"/>
              </a:rPr>
              <a:t> 和 </a:t>
            </a:r>
            <a:r>
              <a:rPr lang="en-US" altLang="zh-CN" sz="2400" dirty="0">
                <a:solidFill>
                  <a:srgbClr val="374154"/>
                </a:solidFill>
                <a:latin typeface="Gill Sans MT" panose="020B0502020104020203" pitchFamily="34" charset="0"/>
              </a:rPr>
              <a:t>NVLink</a:t>
            </a:r>
            <a:r>
              <a:rPr lang="zh-CN" altLang="en-US" sz="2400" dirty="0">
                <a:solidFill>
                  <a:srgbClr val="374154"/>
                </a:solidFill>
                <a:latin typeface="Gill Sans MT" panose="020B0502020104020203" pitchFamily="34" charset="0"/>
              </a:rPr>
              <a:t> 详解</a:t>
            </a:r>
            <a:endParaRPr lang="en-US" altLang="zh-CN" sz="2800" dirty="0">
              <a:solidFill>
                <a:srgbClr val="374154"/>
              </a:solidFill>
              <a:latin typeface="Gill Sans MT" panose="020B0502020104020203" pitchFamily="34" charset="0"/>
            </a:endParaRPr>
          </a:p>
          <a:p>
            <a:pPr marL="457200" indent="-457200">
              <a:buFont typeface="+mj-lt"/>
              <a:buAutoNum type="arabicPeriod"/>
            </a:pPr>
            <a:endParaRPr lang="en-US" altLang="zh-CN" sz="2400" dirty="0">
              <a:solidFill>
                <a:srgbClr val="374154"/>
              </a:solidFill>
              <a:latin typeface="Gill Sans MT" panose="020B0502020104020203" pitchFamily="34" charset="0"/>
            </a:endParaRPr>
          </a:p>
        </p:txBody>
      </p:sp>
    </p:spTree>
    <p:extLst>
      <p:ext uri="{BB962C8B-B14F-4D97-AF65-F5344CB8AC3E}">
        <p14:creationId xmlns:p14="http://schemas.microsoft.com/office/powerpoint/2010/main" val="958153121"/>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Talk Overview</a:t>
            </a:r>
            <a:endParaRPr kumimoji="1" lang="zh-CN" altLang="en-US" b="0" dirty="0">
              <a:solidFill>
                <a:srgbClr val="FFC000"/>
              </a:solidFill>
              <a:latin typeface="Futura Medium" panose="020B0602020204020303" pitchFamily="34" charset="-79"/>
              <a:cs typeface="Futura Medium" panose="020B0602020204020303" pitchFamily="34" charset="-79"/>
            </a:endParaRPr>
          </a:p>
        </p:txBody>
      </p:sp>
      <p:sp>
        <p:nvSpPr>
          <p:cNvPr id="12" name="内容占位符 2">
            <a:extLst>
              <a:ext uri="{FF2B5EF4-FFF2-40B4-BE49-F238E27FC236}">
                <a16:creationId xmlns:a16="http://schemas.microsoft.com/office/drawing/2014/main" id="{777ED92B-92FB-8C4F-8239-77690F664FFA}"/>
              </a:ext>
            </a:extLst>
          </p:cNvPr>
          <p:cNvSpPr>
            <a:spLocks noGrp="1"/>
          </p:cNvSpPr>
          <p:nvPr/>
        </p:nvSpPr>
        <p:spPr>
          <a:xfrm>
            <a:off x="616645" y="1052736"/>
            <a:ext cx="10963473" cy="4824536"/>
          </a:xfrm>
          <a:prstGeom prst="rect">
            <a:avLst/>
          </a:prstGeom>
          <a:noFill/>
        </p:spPr>
        <p:txBody>
          <a:bodyPr anchor="ct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buFont typeface="+mj-lt"/>
              <a:buAutoNum type="arabicPeriod"/>
            </a:pPr>
            <a:r>
              <a:rPr lang="en-US" altLang="zh-CN" sz="2800" b="1" dirty="0">
                <a:solidFill>
                  <a:srgbClr val="374154"/>
                </a:solidFill>
                <a:latin typeface="Gill Sans MT" panose="020B0502020104020203" pitchFamily="34" charset="0"/>
              </a:rPr>
              <a:t>GPU</a:t>
            </a:r>
            <a:r>
              <a:rPr lang="zh-CN" altLang="en-US" sz="2800" b="1" dirty="0">
                <a:solidFill>
                  <a:srgbClr val="374154"/>
                </a:solidFill>
                <a:latin typeface="Gill Sans MT" panose="020B0502020104020203" pitchFamily="34" charset="0"/>
              </a:rPr>
              <a:t> 工作原理</a:t>
            </a:r>
          </a:p>
          <a:p>
            <a:pPr lvl="1"/>
            <a:r>
              <a:rPr lang="en-US" altLang="zh-CN" sz="2400" dirty="0">
                <a:solidFill>
                  <a:srgbClr val="374154"/>
                </a:solidFill>
                <a:latin typeface="Gill Sans MT" panose="020B0502020104020203" pitchFamily="34" charset="0"/>
              </a:rPr>
              <a:t>AX+Y</a:t>
            </a:r>
            <a:r>
              <a:rPr lang="zh-CN" altLang="en-US" sz="2400" dirty="0">
                <a:solidFill>
                  <a:srgbClr val="374154"/>
                </a:solidFill>
                <a:latin typeface="Gill Sans MT" panose="020B0502020104020203" pitchFamily="34" charset="0"/>
              </a:rPr>
              <a:t> </a:t>
            </a:r>
            <a:r>
              <a:rPr lang="en-US" altLang="zh-CN" sz="2400" dirty="0">
                <a:solidFill>
                  <a:srgbClr val="374154"/>
                </a:solidFill>
                <a:latin typeface="Gill Sans MT" panose="020B0502020104020203" pitchFamily="34" charset="0"/>
              </a:rPr>
              <a:t>DEMO</a:t>
            </a:r>
            <a:r>
              <a:rPr lang="zh-CN" altLang="en-US" sz="2400" dirty="0">
                <a:solidFill>
                  <a:srgbClr val="374154"/>
                </a:solidFill>
                <a:latin typeface="Gill Sans MT" panose="020B0502020104020203" pitchFamily="34" charset="0"/>
              </a:rPr>
              <a:t> </a:t>
            </a:r>
            <a:r>
              <a:rPr lang="en-US" altLang="zh-CN" sz="2400" dirty="0">
                <a:solidFill>
                  <a:srgbClr val="374154"/>
                </a:solidFill>
                <a:latin typeface="Gill Sans MT" panose="020B0502020104020203" pitchFamily="34" charset="0"/>
              </a:rPr>
              <a:t>–</a:t>
            </a:r>
            <a:r>
              <a:rPr lang="zh-CN" altLang="en-US" sz="2400" dirty="0">
                <a:solidFill>
                  <a:srgbClr val="374154"/>
                </a:solidFill>
                <a:latin typeface="Gill Sans MT" panose="020B0502020104020203" pitchFamily="34" charset="0"/>
              </a:rPr>
              <a:t> </a:t>
            </a:r>
            <a:r>
              <a:rPr lang="en-US" altLang="zh-CN" sz="2400" dirty="0">
                <a:solidFill>
                  <a:srgbClr val="374154"/>
                </a:solidFill>
                <a:latin typeface="Gill Sans MT" panose="020B0502020104020203" pitchFamily="34" charset="0"/>
              </a:rPr>
              <a:t>AX+Y</a:t>
            </a:r>
            <a:r>
              <a:rPr lang="zh-CN" altLang="en-US" sz="2400" dirty="0">
                <a:solidFill>
                  <a:srgbClr val="374154"/>
                </a:solidFill>
                <a:latin typeface="Gill Sans MT" panose="020B0502020104020203" pitchFamily="34" charset="0"/>
              </a:rPr>
              <a:t> 例子</a:t>
            </a:r>
            <a:endParaRPr lang="en-US" altLang="zh-CN" sz="2400" dirty="0">
              <a:solidFill>
                <a:srgbClr val="374154"/>
              </a:solidFill>
              <a:latin typeface="Gill Sans MT" panose="020B0502020104020203" pitchFamily="34" charset="0"/>
            </a:endParaRPr>
          </a:p>
          <a:p>
            <a:pPr lvl="1"/>
            <a:r>
              <a:rPr lang="en-US" altLang="zh-CN" sz="2400" dirty="0">
                <a:solidFill>
                  <a:srgbClr val="374154"/>
                </a:solidFill>
                <a:latin typeface="Gill Sans MT" panose="020B0502020104020203" pitchFamily="34" charset="0"/>
              </a:rPr>
              <a:t>What</a:t>
            </a:r>
            <a:r>
              <a:rPr lang="zh-CN" altLang="en-US" sz="2400" dirty="0">
                <a:solidFill>
                  <a:srgbClr val="374154"/>
                </a:solidFill>
                <a:latin typeface="Gill Sans MT" panose="020B0502020104020203" pitchFamily="34" charset="0"/>
              </a:rPr>
              <a:t> </a:t>
            </a:r>
            <a:r>
              <a:rPr lang="en-US" altLang="zh-CN" sz="2400" dirty="0">
                <a:solidFill>
                  <a:srgbClr val="374154"/>
                </a:solidFill>
                <a:latin typeface="Gill Sans MT" panose="020B0502020104020203" pitchFamily="34" charset="0"/>
              </a:rPr>
              <a:t>is</a:t>
            </a:r>
            <a:r>
              <a:rPr lang="zh-CN" altLang="en-US" sz="2400" dirty="0">
                <a:solidFill>
                  <a:srgbClr val="374154"/>
                </a:solidFill>
                <a:latin typeface="Gill Sans MT" panose="020B0502020104020203" pitchFamily="34" charset="0"/>
              </a:rPr>
              <a:t> </a:t>
            </a:r>
            <a:r>
              <a:rPr lang="en-US" altLang="zh-CN" sz="2400" dirty="0">
                <a:solidFill>
                  <a:srgbClr val="374154"/>
                </a:solidFill>
                <a:latin typeface="Gill Sans MT" panose="020B0502020104020203" pitchFamily="34" charset="0"/>
              </a:rPr>
              <a:t>inference system</a:t>
            </a:r>
            <a:r>
              <a:rPr lang="zh-CN" altLang="en-US" sz="2400" dirty="0">
                <a:solidFill>
                  <a:srgbClr val="374154"/>
                </a:solidFill>
                <a:latin typeface="Gill Sans MT" panose="020B0502020104020203" pitchFamily="34" charset="0"/>
              </a:rPr>
              <a:t> </a:t>
            </a:r>
            <a:r>
              <a:rPr lang="en-US" altLang="zh-CN" sz="2400" dirty="0">
                <a:solidFill>
                  <a:srgbClr val="374154"/>
                </a:solidFill>
                <a:latin typeface="Gill Sans MT" panose="020B0502020104020203" pitchFamily="34" charset="0"/>
              </a:rPr>
              <a:t>–</a:t>
            </a:r>
            <a:r>
              <a:rPr lang="zh-CN" altLang="en-US" sz="2400" dirty="0">
                <a:solidFill>
                  <a:srgbClr val="374154"/>
                </a:solidFill>
                <a:latin typeface="Gill Sans MT" panose="020B0502020104020203" pitchFamily="34" charset="0"/>
              </a:rPr>
              <a:t> 并发与并行</a:t>
            </a:r>
            <a:endParaRPr lang="en-US" altLang="zh-CN" sz="2400" dirty="0">
              <a:solidFill>
                <a:srgbClr val="374154"/>
              </a:solidFill>
              <a:latin typeface="Gill Sans MT" panose="020B0502020104020203" pitchFamily="34" charset="0"/>
            </a:endParaRPr>
          </a:p>
          <a:p>
            <a:pPr lvl="1"/>
            <a:r>
              <a:rPr lang="en-US" altLang="zh-CN" sz="2400" dirty="0">
                <a:solidFill>
                  <a:srgbClr val="374154"/>
                </a:solidFill>
                <a:latin typeface="Gill Sans MT" panose="020B0502020104020203" pitchFamily="34" charset="0"/>
              </a:rPr>
              <a:t>Optimization objectives and constraints</a:t>
            </a:r>
            <a:r>
              <a:rPr lang="zh-CN" altLang="en-US" sz="2400" dirty="0">
                <a:solidFill>
                  <a:srgbClr val="374154"/>
                </a:solidFill>
                <a:latin typeface="Gill Sans MT" panose="020B0502020104020203" pitchFamily="34" charset="0"/>
              </a:rPr>
              <a:t> </a:t>
            </a:r>
            <a:r>
              <a:rPr lang="en-US" altLang="zh-CN" sz="2400" dirty="0">
                <a:solidFill>
                  <a:srgbClr val="374154"/>
                </a:solidFill>
                <a:latin typeface="Gill Sans MT" panose="020B0502020104020203" pitchFamily="34" charset="0"/>
              </a:rPr>
              <a:t>–</a:t>
            </a:r>
            <a:r>
              <a:rPr lang="zh-CN" altLang="en-US" sz="2400" dirty="0">
                <a:solidFill>
                  <a:srgbClr val="374154"/>
                </a:solidFill>
                <a:latin typeface="Gill Sans MT" panose="020B0502020104020203" pitchFamily="34" charset="0"/>
              </a:rPr>
              <a:t> </a:t>
            </a:r>
            <a:r>
              <a:rPr lang="en-US" altLang="zh-CN" sz="2400" dirty="0">
                <a:solidFill>
                  <a:srgbClr val="374154"/>
                </a:solidFill>
                <a:latin typeface="Gill Sans MT" panose="020B0502020104020203" pitchFamily="34" charset="0"/>
              </a:rPr>
              <a:t>GPU</a:t>
            </a:r>
            <a:r>
              <a:rPr lang="zh-CN" altLang="en-US" sz="2400" dirty="0">
                <a:solidFill>
                  <a:srgbClr val="374154"/>
                </a:solidFill>
                <a:latin typeface="Gill Sans MT" panose="020B0502020104020203" pitchFamily="34" charset="0"/>
              </a:rPr>
              <a:t> 缓存机制</a:t>
            </a:r>
            <a:endParaRPr lang="en-US" altLang="zh-CN" sz="2400" dirty="0">
              <a:solidFill>
                <a:srgbClr val="374154"/>
              </a:solidFill>
              <a:latin typeface="Gill Sans MT" panose="020B0502020104020203" pitchFamily="34" charset="0"/>
            </a:endParaRPr>
          </a:p>
          <a:p>
            <a:pPr lvl="1"/>
            <a:r>
              <a:rPr lang="en-US" altLang="zh-CN" sz="2400" dirty="0">
                <a:solidFill>
                  <a:srgbClr val="374154"/>
                </a:solidFill>
                <a:latin typeface="Gill Sans MT" panose="020B0502020104020203" pitchFamily="34" charset="0"/>
              </a:rPr>
              <a:t>Difference</a:t>
            </a:r>
            <a:r>
              <a:rPr lang="zh-CN" altLang="en-US" sz="2400" dirty="0">
                <a:solidFill>
                  <a:srgbClr val="374154"/>
                </a:solidFill>
                <a:latin typeface="Gill Sans MT" panose="020B0502020104020203" pitchFamily="34" charset="0"/>
              </a:rPr>
              <a:t> </a:t>
            </a:r>
            <a:r>
              <a:rPr lang="en-US" altLang="zh-CN" sz="2400" dirty="0">
                <a:solidFill>
                  <a:srgbClr val="374154"/>
                </a:solidFill>
                <a:latin typeface="Gill Sans MT" panose="020B0502020104020203" pitchFamily="34" charset="0"/>
              </a:rPr>
              <a:t>bet</a:t>
            </a:r>
            <a:r>
              <a:rPr lang="zh-CN" altLang="en-US" sz="2400" dirty="0">
                <a:solidFill>
                  <a:srgbClr val="374154"/>
                </a:solidFill>
                <a:latin typeface="Gill Sans MT" panose="020B0502020104020203" pitchFamily="34" charset="0"/>
              </a:rPr>
              <a:t> </a:t>
            </a:r>
            <a:r>
              <a:rPr lang="en-US" altLang="zh-CN" sz="2400" dirty="0">
                <a:solidFill>
                  <a:srgbClr val="374154"/>
                </a:solidFill>
                <a:latin typeface="Gill Sans MT" panose="020B0502020104020203" pitchFamily="34" charset="0"/>
              </a:rPr>
              <a:t>inference system</a:t>
            </a:r>
            <a:r>
              <a:rPr lang="zh-CN" altLang="en-US" sz="2400" dirty="0">
                <a:solidFill>
                  <a:srgbClr val="374154"/>
                </a:solidFill>
                <a:latin typeface="Gill Sans MT" panose="020B0502020104020203" pitchFamily="34" charset="0"/>
              </a:rPr>
              <a:t> </a:t>
            </a:r>
            <a:r>
              <a:rPr lang="en-US" altLang="zh-CN" sz="2400" dirty="0">
                <a:solidFill>
                  <a:srgbClr val="374154"/>
                </a:solidFill>
                <a:latin typeface="Gill Sans MT" panose="020B0502020104020203" pitchFamily="34" charset="0"/>
              </a:rPr>
              <a:t>and</a:t>
            </a:r>
            <a:r>
              <a:rPr lang="zh-CN" altLang="en-US" sz="2400" dirty="0">
                <a:solidFill>
                  <a:srgbClr val="374154"/>
                </a:solidFill>
                <a:latin typeface="Gill Sans MT" panose="020B0502020104020203" pitchFamily="34" charset="0"/>
              </a:rPr>
              <a:t> </a:t>
            </a:r>
            <a:r>
              <a:rPr lang="en-US" altLang="zh-CN" sz="2400" dirty="0">
                <a:solidFill>
                  <a:srgbClr val="374154"/>
                </a:solidFill>
                <a:latin typeface="Gill Sans MT" panose="020B0502020104020203" pitchFamily="34" charset="0"/>
              </a:rPr>
              <a:t>engine</a:t>
            </a:r>
            <a:r>
              <a:rPr lang="zh-CN" altLang="en-US" sz="2400" dirty="0">
                <a:solidFill>
                  <a:srgbClr val="374154"/>
                </a:solidFill>
                <a:latin typeface="Gill Sans MT" panose="020B0502020104020203" pitchFamily="34" charset="0"/>
              </a:rPr>
              <a:t> </a:t>
            </a:r>
            <a:r>
              <a:rPr lang="en-US" altLang="zh-CN" sz="2400" dirty="0">
                <a:solidFill>
                  <a:srgbClr val="374154"/>
                </a:solidFill>
                <a:latin typeface="Gill Sans MT" panose="020B0502020104020203" pitchFamily="34" charset="0"/>
              </a:rPr>
              <a:t>–</a:t>
            </a:r>
            <a:r>
              <a:rPr lang="zh-CN" altLang="en-US" sz="2400" dirty="0">
                <a:solidFill>
                  <a:srgbClr val="374154"/>
                </a:solidFill>
                <a:latin typeface="Gill Sans MT" panose="020B0502020104020203" pitchFamily="34" charset="0"/>
              </a:rPr>
              <a:t> </a:t>
            </a:r>
            <a:r>
              <a:rPr lang="en-US" altLang="zh-CN" sz="2400" dirty="0">
                <a:solidFill>
                  <a:srgbClr val="374154"/>
                </a:solidFill>
                <a:latin typeface="Gill Sans MT" panose="020B0502020104020203" pitchFamily="34" charset="0"/>
              </a:rPr>
              <a:t>GPU</a:t>
            </a:r>
            <a:r>
              <a:rPr lang="zh-CN" altLang="en-US" sz="2400" dirty="0">
                <a:solidFill>
                  <a:srgbClr val="374154"/>
                </a:solidFill>
                <a:latin typeface="Gill Sans MT" panose="020B0502020104020203" pitchFamily="34" charset="0"/>
              </a:rPr>
              <a:t>线程原理</a:t>
            </a:r>
            <a:endParaRPr lang="en-US" altLang="zh-CN" sz="2400" dirty="0">
              <a:solidFill>
                <a:srgbClr val="374154"/>
              </a:solidFill>
              <a:latin typeface="Gill Sans MT" panose="020B0502020104020203" pitchFamily="34" charset="0"/>
            </a:endParaRPr>
          </a:p>
        </p:txBody>
      </p:sp>
    </p:spTree>
    <p:extLst>
      <p:ext uri="{BB962C8B-B14F-4D97-AF65-F5344CB8AC3E}">
        <p14:creationId xmlns:p14="http://schemas.microsoft.com/office/powerpoint/2010/main" val="1187547719"/>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F50FF2-C617-C24D-BBBF-A0E15D3FEEF0}"/>
              </a:ext>
            </a:extLst>
          </p:cNvPr>
          <p:cNvSpPr>
            <a:spLocks noGrp="1"/>
          </p:cNvSpPr>
          <p:nvPr>
            <p:ph type="title"/>
          </p:nvPr>
        </p:nvSpPr>
        <p:spPr/>
        <p:txBody>
          <a:bodyPr/>
          <a:lstStyle/>
          <a:p>
            <a:r>
              <a:rPr kumimoji="1" lang="en-US" altLang="zh-CN">
                <a:latin typeface="Futura Medium" panose="020B0602020204020303" pitchFamily="34" charset="-79"/>
                <a:cs typeface="Futura Medium" panose="020B0602020204020303" pitchFamily="34" charset="-79"/>
              </a:rPr>
              <a:t>AX+Y</a:t>
            </a:r>
            <a:r>
              <a:rPr kumimoji="1" lang="zh-CN" altLang="en-US">
                <a:latin typeface="Futura Medium" panose="020B0602020204020303" pitchFamily="34" charset="-79"/>
                <a:cs typeface="Futura Medium" panose="020B0602020204020303" pitchFamily="34" charset="-79"/>
              </a:rPr>
              <a:t> </a:t>
            </a:r>
            <a:r>
              <a:rPr kumimoji="1" lang="zh-CN" altLang="en-US" dirty="0">
                <a:latin typeface="Futura Medium" panose="020B0602020204020303" pitchFamily="34" charset="-79"/>
                <a:cs typeface="Futura Medium" panose="020B0602020204020303" pitchFamily="34" charset="-79"/>
              </a:rPr>
              <a:t>计算 </a:t>
            </a:r>
            <a:r>
              <a:rPr kumimoji="1" lang="en-US" altLang="zh-CN" dirty="0">
                <a:latin typeface="Futura Medium" panose="020B0602020204020303" pitchFamily="34" charset="-79"/>
                <a:cs typeface="Futura Medium" panose="020B0602020204020303" pitchFamily="34" charset="-79"/>
              </a:rPr>
              <a:t>DEMO</a:t>
            </a:r>
            <a:endParaRPr kumimoji="1" lang="zh-CN" altLang="en-US" dirty="0">
              <a:latin typeface="Futura Medium" panose="020B0602020204020303" pitchFamily="34" charset="-79"/>
              <a:cs typeface="Futura Medium" panose="020B0602020204020303" pitchFamily="34" charset="-79"/>
            </a:endParaRPr>
          </a:p>
        </p:txBody>
      </p:sp>
      <p:sp>
        <p:nvSpPr>
          <p:cNvPr id="4" name="内容占位符 3">
            <a:extLst>
              <a:ext uri="{FF2B5EF4-FFF2-40B4-BE49-F238E27FC236}">
                <a16:creationId xmlns:a16="http://schemas.microsoft.com/office/drawing/2014/main" id="{3EF15380-6E1C-0240-A387-67D014389356}"/>
              </a:ext>
            </a:extLst>
          </p:cNvPr>
          <p:cNvSpPr>
            <a:spLocks noGrp="1"/>
          </p:cNvSpPr>
          <p:nvPr>
            <p:ph sz="half" idx="10"/>
          </p:nvPr>
        </p:nvSpPr>
        <p:spPr>
          <a:xfrm>
            <a:off x="3578101" y="1463164"/>
            <a:ext cx="4895393" cy="1386373"/>
          </a:xfrm>
        </p:spPr>
        <p:txBody>
          <a:bodyPr anchor="ctr"/>
          <a:lstStyle/>
          <a:p>
            <a:r>
              <a:rPr kumimoji="1" lang="en-US" altLang="zh-CN" dirty="0">
                <a:latin typeface="Gill Sans MT" panose="020B0502020104020203" pitchFamily="34" charset="0"/>
                <a:cs typeface="Futura Medium" panose="020B0602020204020303" pitchFamily="34" charset="-79"/>
              </a:rPr>
              <a:t>2FLOPs</a:t>
            </a:r>
            <a:r>
              <a:rPr kumimoji="1" lang="zh-CN" altLang="en-US" dirty="0">
                <a:latin typeface="Gill Sans MT" panose="020B0502020104020203" pitchFamily="34" charset="0"/>
                <a:cs typeface="Futura Medium" panose="020B0602020204020303" pitchFamily="34" charset="-79"/>
              </a:rPr>
              <a:t>：</a:t>
            </a:r>
            <a:r>
              <a:rPr kumimoji="1" lang="en-US" altLang="zh-CN" dirty="0">
                <a:latin typeface="Gill Sans MT" panose="020B0502020104020203" pitchFamily="34" charset="0"/>
                <a:cs typeface="Futura Medium" panose="020B0602020204020303" pitchFamily="34" charset="-79"/>
              </a:rPr>
              <a:t>multiply</a:t>
            </a:r>
            <a:r>
              <a:rPr kumimoji="1" lang="zh-CN" altLang="en-US" dirty="0">
                <a:latin typeface="Gill Sans MT" panose="020B0502020104020203" pitchFamily="34" charset="0"/>
                <a:cs typeface="Futura Medium" panose="020B0602020204020303" pitchFamily="34" charset="-79"/>
              </a:rPr>
              <a:t> </a:t>
            </a:r>
            <a:r>
              <a:rPr kumimoji="1" lang="en-US" altLang="zh-CN" dirty="0">
                <a:latin typeface="Gill Sans MT" panose="020B0502020104020203" pitchFamily="34" charset="0"/>
                <a:cs typeface="Futura Medium" panose="020B0602020204020303" pitchFamily="34" charset="-79"/>
              </a:rPr>
              <a:t>&amp;</a:t>
            </a:r>
            <a:r>
              <a:rPr kumimoji="1" lang="zh-CN" altLang="en-US" dirty="0">
                <a:latin typeface="Gill Sans MT" panose="020B0502020104020203" pitchFamily="34" charset="0"/>
                <a:cs typeface="Futura Medium" panose="020B0602020204020303" pitchFamily="34" charset="-79"/>
              </a:rPr>
              <a:t> </a:t>
            </a:r>
            <a:r>
              <a:rPr kumimoji="1" lang="en-US" altLang="zh-CN" dirty="0">
                <a:latin typeface="Gill Sans MT" panose="020B0502020104020203" pitchFamily="34" charset="0"/>
                <a:cs typeface="Futura Medium" panose="020B0602020204020303" pitchFamily="34" charset="-79"/>
              </a:rPr>
              <a:t>add</a:t>
            </a:r>
          </a:p>
          <a:p>
            <a:r>
              <a:rPr kumimoji="1" lang="en-US" altLang="zh-CN" dirty="0">
                <a:latin typeface="Gill Sans MT" panose="020B0502020104020203" pitchFamily="34" charset="0"/>
                <a:cs typeface="Futura Medium" panose="020B0602020204020303" pitchFamily="34" charset="-79"/>
              </a:rPr>
              <a:t>2</a:t>
            </a:r>
            <a:r>
              <a:rPr kumimoji="1" lang="zh-CN" altLang="en-US" dirty="0">
                <a:latin typeface="Gill Sans MT" panose="020B0502020104020203" pitchFamily="34" charset="0"/>
                <a:cs typeface="Futura Medium" panose="020B0602020204020303" pitchFamily="34" charset="-79"/>
              </a:rPr>
              <a:t> </a:t>
            </a:r>
            <a:r>
              <a:rPr kumimoji="1" lang="en-US" altLang="zh-CN" dirty="0">
                <a:latin typeface="Gill Sans MT" panose="020B0502020104020203" pitchFamily="34" charset="0"/>
                <a:cs typeface="Futura Medium" panose="020B0602020204020303" pitchFamily="34" charset="-79"/>
              </a:rPr>
              <a:t>Memory</a:t>
            </a:r>
            <a:r>
              <a:rPr kumimoji="1" lang="zh-CN" altLang="en-US" dirty="0">
                <a:latin typeface="Gill Sans MT" panose="020B0502020104020203" pitchFamily="34" charset="0"/>
                <a:cs typeface="Futura Medium" panose="020B0602020204020303" pitchFamily="34" charset="-79"/>
              </a:rPr>
              <a:t> </a:t>
            </a:r>
            <a:r>
              <a:rPr kumimoji="1" lang="en-US" altLang="zh-CN" dirty="0">
                <a:latin typeface="Gill Sans MT" panose="020B0502020104020203" pitchFamily="34" charset="0"/>
                <a:cs typeface="Futura Medium" panose="020B0602020204020303" pitchFamily="34" charset="-79"/>
              </a:rPr>
              <a:t>Loads:</a:t>
            </a:r>
            <a:r>
              <a:rPr kumimoji="1" lang="zh-CN" altLang="en-US" dirty="0">
                <a:latin typeface="Gill Sans MT" panose="020B0502020104020203" pitchFamily="34" charset="0"/>
                <a:cs typeface="Futura Medium" panose="020B0602020204020303" pitchFamily="34" charset="-79"/>
              </a:rPr>
              <a:t> </a:t>
            </a:r>
            <a:r>
              <a:rPr kumimoji="1" lang="en-US" altLang="zh-CN" dirty="0">
                <a:latin typeface="Gill Sans MT" panose="020B0502020104020203" pitchFamily="34" charset="0"/>
                <a:cs typeface="Futura Medium" panose="020B0602020204020303" pitchFamily="34" charset="-79"/>
              </a:rPr>
              <a:t>x[i]</a:t>
            </a:r>
            <a:r>
              <a:rPr kumimoji="1" lang="zh-CN" altLang="en-US" dirty="0">
                <a:latin typeface="Gill Sans MT" panose="020B0502020104020203" pitchFamily="34" charset="0"/>
                <a:cs typeface="Futura Medium" panose="020B0602020204020303" pitchFamily="34" charset="-79"/>
              </a:rPr>
              <a:t> </a:t>
            </a:r>
            <a:r>
              <a:rPr kumimoji="1" lang="en-US" altLang="zh-CN" dirty="0">
                <a:latin typeface="Gill Sans MT" panose="020B0502020104020203" pitchFamily="34" charset="0"/>
                <a:cs typeface="Futura Medium" panose="020B0602020204020303" pitchFamily="34" charset="-79"/>
              </a:rPr>
              <a:t>&amp;</a:t>
            </a:r>
            <a:r>
              <a:rPr kumimoji="1" lang="zh-CN" altLang="en-US" dirty="0">
                <a:latin typeface="Gill Sans MT" panose="020B0502020104020203" pitchFamily="34" charset="0"/>
                <a:cs typeface="Futura Medium" panose="020B0602020204020303" pitchFamily="34" charset="-79"/>
              </a:rPr>
              <a:t> </a:t>
            </a:r>
            <a:r>
              <a:rPr kumimoji="1" lang="en-US" altLang="zh-CN" dirty="0">
                <a:latin typeface="Gill Sans MT" panose="020B0502020104020203" pitchFamily="34" charset="0"/>
                <a:cs typeface="Futura Medium" panose="020B0602020204020303" pitchFamily="34" charset="-79"/>
              </a:rPr>
              <a:t>y[i]</a:t>
            </a:r>
            <a:r>
              <a:rPr kumimoji="1" lang="zh-CN" altLang="en-US" dirty="0">
                <a:latin typeface="Gill Sans MT" panose="020B0502020104020203" pitchFamily="34" charset="0"/>
                <a:cs typeface="Futura Medium" panose="020B0602020204020303" pitchFamily="34" charset="-79"/>
              </a:rPr>
              <a:t> </a:t>
            </a:r>
            <a:r>
              <a:rPr kumimoji="1" lang="en-US" altLang="zh-CN" dirty="0">
                <a:latin typeface="Gill Sans MT" panose="020B0502020104020203" pitchFamily="34" charset="0"/>
                <a:cs typeface="Futura Medium" panose="020B0602020204020303" pitchFamily="34" charset="-79"/>
              </a:rPr>
              <a:t>(per</a:t>
            </a:r>
            <a:r>
              <a:rPr kumimoji="1" lang="zh-CN" altLang="en-US" dirty="0">
                <a:latin typeface="Gill Sans MT" panose="020B0502020104020203" pitchFamily="34" charset="0"/>
                <a:cs typeface="Futura Medium" panose="020B0602020204020303" pitchFamily="34" charset="-79"/>
              </a:rPr>
              <a:t> </a:t>
            </a:r>
            <a:r>
              <a:rPr kumimoji="1" lang="en-US" altLang="zh-CN" dirty="0">
                <a:latin typeface="Gill Sans MT" panose="020B0502020104020203" pitchFamily="34" charset="0"/>
                <a:cs typeface="Futura Medium" panose="020B0602020204020303" pitchFamily="34" charset="-79"/>
              </a:rPr>
              <a:t>element)</a:t>
            </a:r>
          </a:p>
          <a:p>
            <a:r>
              <a:rPr kumimoji="1" lang="en-US" altLang="zh-CN" dirty="0">
                <a:latin typeface="Gill Sans MT" panose="020B0502020104020203" pitchFamily="34" charset="0"/>
                <a:cs typeface="Futura Medium" panose="020B0602020204020303" pitchFamily="34" charset="-79"/>
              </a:rPr>
              <a:t>Single</a:t>
            </a:r>
            <a:r>
              <a:rPr kumimoji="1" lang="zh-CN" altLang="en-US" dirty="0">
                <a:latin typeface="Gill Sans MT" panose="020B0502020104020203" pitchFamily="34" charset="0"/>
                <a:cs typeface="Futura Medium" panose="020B0602020204020303" pitchFamily="34" charset="-79"/>
              </a:rPr>
              <a:t> </a:t>
            </a:r>
            <a:r>
              <a:rPr kumimoji="1" lang="en-US" altLang="zh-CN" dirty="0">
                <a:latin typeface="Gill Sans MT" panose="020B0502020104020203" pitchFamily="34" charset="0"/>
                <a:cs typeface="Futura Medium" panose="020B0602020204020303" pitchFamily="34" charset="-79"/>
              </a:rPr>
              <a:t>Operation:</a:t>
            </a:r>
            <a:r>
              <a:rPr kumimoji="1" lang="zh-CN" altLang="en-US" dirty="0">
                <a:latin typeface="Gill Sans MT" panose="020B0502020104020203" pitchFamily="34" charset="0"/>
                <a:cs typeface="Futura Medium" panose="020B0602020204020303" pitchFamily="34" charset="-79"/>
              </a:rPr>
              <a:t> </a:t>
            </a:r>
            <a:r>
              <a:rPr kumimoji="1" lang="en-US" altLang="zh-CN" dirty="0">
                <a:latin typeface="Gill Sans MT" panose="020B0502020104020203" pitchFamily="34" charset="0"/>
                <a:cs typeface="Futura Medium" panose="020B0602020204020303" pitchFamily="34" charset="-79"/>
              </a:rPr>
              <a:t>FMA(fused</a:t>
            </a:r>
            <a:r>
              <a:rPr kumimoji="1" lang="zh-CN" altLang="en-US" dirty="0">
                <a:latin typeface="Gill Sans MT" panose="020B0502020104020203" pitchFamily="34" charset="0"/>
                <a:cs typeface="Futura Medium" panose="020B0602020204020303" pitchFamily="34" charset="-79"/>
              </a:rPr>
              <a:t> </a:t>
            </a:r>
            <a:r>
              <a:rPr kumimoji="1" lang="en-US" altLang="zh-CN" dirty="0">
                <a:latin typeface="Gill Sans MT" panose="020B0502020104020203" pitchFamily="34" charset="0"/>
                <a:cs typeface="Futura Medium" panose="020B0602020204020303" pitchFamily="34" charset="-79"/>
              </a:rPr>
              <a:t>multiply-add)</a:t>
            </a:r>
            <a:endParaRPr kumimoji="1" lang="zh-CN" altLang="en-US" dirty="0">
              <a:latin typeface="Gill Sans MT" panose="020B0502020104020203" pitchFamily="34" charset="0"/>
              <a:cs typeface="Futura Medium" panose="020B0602020204020303" pitchFamily="34" charset="-79"/>
            </a:endParaRPr>
          </a:p>
        </p:txBody>
      </p:sp>
      <p:pic>
        <p:nvPicPr>
          <p:cNvPr id="6" name="图片 5">
            <a:extLst>
              <a:ext uri="{FF2B5EF4-FFF2-40B4-BE49-F238E27FC236}">
                <a16:creationId xmlns:a16="http://schemas.microsoft.com/office/drawing/2014/main" id="{981CDEA8-1F06-1F4C-904E-CF8A292DCD7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675232" y="3068960"/>
            <a:ext cx="6846297" cy="29895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133147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426D2C-5F97-3B40-A498-E42157E8115E}"/>
              </a:ext>
            </a:extLst>
          </p:cNvPr>
          <p:cNvSpPr>
            <a:spLocks noGrp="1"/>
          </p:cNvSpPr>
          <p:nvPr>
            <p:ph type="title"/>
          </p:nvPr>
        </p:nvSpPr>
        <p:spPr/>
        <p:txBody>
          <a:bodyPr/>
          <a:lstStyle/>
          <a:p>
            <a:r>
              <a:rPr kumimoji="1" lang="en-US" altLang="zh-CN" dirty="0">
                <a:latin typeface="Futura Medium" panose="020B0602020204020303" pitchFamily="34" charset="-79"/>
                <a:cs typeface="Futura Medium" panose="020B0602020204020303" pitchFamily="34" charset="-79"/>
              </a:rPr>
              <a:t>AX+Y</a:t>
            </a:r>
            <a:r>
              <a:rPr kumimoji="1" lang="zh-CN" altLang="en-US" dirty="0">
                <a:latin typeface="Futura Medium" panose="020B0602020204020303" pitchFamily="34" charset="-79"/>
                <a:cs typeface="Futura Medium" panose="020B0602020204020303" pitchFamily="34" charset="-79"/>
              </a:rPr>
              <a:t> 计算 </a:t>
            </a:r>
            <a:r>
              <a:rPr kumimoji="1" lang="en-US" altLang="zh-CN" dirty="0">
                <a:latin typeface="Futura Medium" panose="020B0602020204020303" pitchFamily="34" charset="-79"/>
                <a:cs typeface="Futura Medium" panose="020B0602020204020303" pitchFamily="34" charset="-79"/>
              </a:rPr>
              <a:t>DEMO</a:t>
            </a:r>
            <a:endParaRPr kumimoji="1" lang="zh-CN" altLang="en-US" dirty="0"/>
          </a:p>
        </p:txBody>
      </p:sp>
      <p:grpSp>
        <p:nvGrpSpPr>
          <p:cNvPr id="3" name="组合 2">
            <a:extLst>
              <a:ext uri="{FF2B5EF4-FFF2-40B4-BE49-F238E27FC236}">
                <a16:creationId xmlns:a16="http://schemas.microsoft.com/office/drawing/2014/main" id="{10A84115-5057-5E4B-8D23-38441AB65EE2}"/>
              </a:ext>
            </a:extLst>
          </p:cNvPr>
          <p:cNvGrpSpPr/>
          <p:nvPr/>
        </p:nvGrpSpPr>
        <p:grpSpPr>
          <a:xfrm>
            <a:off x="1489869" y="2119667"/>
            <a:ext cx="2897726" cy="1982654"/>
            <a:chOff x="684514" y="2132856"/>
            <a:chExt cx="2897726" cy="1982654"/>
          </a:xfrm>
        </p:grpSpPr>
        <p:pic>
          <p:nvPicPr>
            <p:cNvPr id="6" name="图片 5">
              <a:extLst>
                <a:ext uri="{FF2B5EF4-FFF2-40B4-BE49-F238E27FC236}">
                  <a16:creationId xmlns:a16="http://schemas.microsoft.com/office/drawing/2014/main" id="{2FC5A134-415A-ED46-993E-6FB8C586C550}"/>
                </a:ext>
              </a:extLst>
            </p:cNvPr>
            <p:cNvPicPr>
              <a:picLocks noChangeAspect="1"/>
            </p:cNvPicPr>
            <p:nvPr/>
          </p:nvPicPr>
          <p:blipFill>
            <a:blip r:embed="rId2"/>
            <a:stretch>
              <a:fillRect/>
            </a:stretch>
          </p:blipFill>
          <p:spPr>
            <a:xfrm>
              <a:off x="684514" y="2132856"/>
              <a:ext cx="2897726" cy="1982654"/>
            </a:xfrm>
            <a:prstGeom prst="rect">
              <a:avLst/>
            </a:prstGeom>
          </p:spPr>
        </p:pic>
        <p:sp>
          <p:nvSpPr>
            <p:cNvPr id="7" name="内容占位符 2">
              <a:extLst>
                <a:ext uri="{FF2B5EF4-FFF2-40B4-BE49-F238E27FC236}">
                  <a16:creationId xmlns:a16="http://schemas.microsoft.com/office/drawing/2014/main" id="{4ACCBD85-EC47-4B4D-9449-95610E2FE4F8}"/>
                </a:ext>
              </a:extLst>
            </p:cNvPr>
            <p:cNvSpPr txBox="1">
              <a:spLocks/>
            </p:cNvSpPr>
            <p:nvPr/>
          </p:nvSpPr>
          <p:spPr>
            <a:xfrm>
              <a:off x="996839" y="2132856"/>
              <a:ext cx="2210092" cy="469454"/>
            </a:xfrm>
            <a:prstGeom prst="rect">
              <a:avLst/>
            </a:prstGeom>
            <a:noFill/>
          </p:spPr>
          <p:txBody>
            <a:bodyPr anchor="ct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0" indent="0" algn="ctr">
                <a:lnSpc>
                  <a:spcPct val="100000"/>
                </a:lnSpc>
                <a:buFontTx/>
                <a:buNone/>
              </a:pPr>
              <a:r>
                <a:rPr kumimoji="1" lang="en-US" altLang="zh-CN" sz="1800" dirty="0">
                  <a:solidFill>
                    <a:schemeClr val="bg1"/>
                  </a:solidFill>
                  <a:latin typeface="Gill Sans MT" panose="020B0502020104020203" pitchFamily="34" charset="0"/>
                </a:rPr>
                <a:t>Intel</a:t>
              </a:r>
              <a:r>
                <a:rPr kumimoji="1" lang="zh-CN" altLang="en-US" sz="1800" dirty="0">
                  <a:solidFill>
                    <a:schemeClr val="bg1"/>
                  </a:solidFill>
                  <a:latin typeface="Gill Sans MT" panose="020B0502020104020203" pitchFamily="34" charset="0"/>
                </a:rPr>
                <a:t> </a:t>
              </a:r>
              <a:r>
                <a:rPr kumimoji="1" lang="en-US" altLang="zh-CN" sz="1800" dirty="0">
                  <a:solidFill>
                    <a:schemeClr val="bg1"/>
                  </a:solidFill>
                  <a:latin typeface="Gill Sans MT" panose="020B0502020104020203" pitchFamily="34" charset="0"/>
                </a:rPr>
                <a:t>Exon</a:t>
              </a:r>
              <a:r>
                <a:rPr kumimoji="1" lang="zh-CN" altLang="en-US" sz="1800" dirty="0">
                  <a:solidFill>
                    <a:schemeClr val="bg1"/>
                  </a:solidFill>
                  <a:latin typeface="Gill Sans MT" panose="020B0502020104020203" pitchFamily="34" charset="0"/>
                </a:rPr>
                <a:t> </a:t>
              </a:r>
              <a:r>
                <a:rPr kumimoji="1" lang="en-US" altLang="zh-CN" sz="1800" dirty="0">
                  <a:solidFill>
                    <a:schemeClr val="bg1"/>
                  </a:solidFill>
                  <a:latin typeface="Gill Sans MT" panose="020B0502020104020203" pitchFamily="34" charset="0"/>
                </a:rPr>
                <a:t>8280</a:t>
              </a:r>
              <a:r>
                <a:rPr kumimoji="1" lang="zh-CN" altLang="en-US" sz="1800" dirty="0">
                  <a:solidFill>
                    <a:schemeClr val="bg1"/>
                  </a:solidFill>
                  <a:latin typeface="Gill Sans MT" panose="020B0502020104020203" pitchFamily="34" charset="0"/>
                </a:rPr>
                <a:t> </a:t>
              </a:r>
              <a:endParaRPr kumimoji="1" lang="en-US" sz="1800" dirty="0">
                <a:solidFill>
                  <a:schemeClr val="bg1"/>
                </a:solidFill>
                <a:latin typeface="Gill Sans MT" panose="020B0502020104020203" pitchFamily="34" charset="0"/>
              </a:endParaRPr>
            </a:p>
          </p:txBody>
        </p:sp>
      </p:grpSp>
      <p:sp>
        <p:nvSpPr>
          <p:cNvPr id="8" name="内容占位符 2">
            <a:extLst>
              <a:ext uri="{FF2B5EF4-FFF2-40B4-BE49-F238E27FC236}">
                <a16:creationId xmlns:a16="http://schemas.microsoft.com/office/drawing/2014/main" id="{27026205-5366-4D4F-A6D7-CDF3CF590CA5}"/>
              </a:ext>
            </a:extLst>
          </p:cNvPr>
          <p:cNvSpPr txBox="1">
            <a:spLocks/>
          </p:cNvSpPr>
          <p:nvPr/>
        </p:nvSpPr>
        <p:spPr>
          <a:xfrm>
            <a:off x="5874445" y="3548502"/>
            <a:ext cx="4247482" cy="625841"/>
          </a:xfrm>
          <a:prstGeom prst="rect">
            <a:avLst/>
          </a:prstGeom>
          <a:noFill/>
        </p:spPr>
        <p:txBody>
          <a:bodyPr anchor="ct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0" indent="0" algn="ctr">
              <a:lnSpc>
                <a:spcPct val="100000"/>
              </a:lnSpc>
              <a:buFontTx/>
              <a:buNone/>
            </a:pPr>
            <a:r>
              <a:rPr kumimoji="1" lang="en-US" altLang="zh-CN" dirty="0">
                <a:solidFill>
                  <a:srgbClr val="C00000"/>
                </a:solidFill>
                <a:latin typeface="Gill Sans MT" panose="020B0502020104020203" pitchFamily="34" charset="0"/>
              </a:rPr>
              <a:t>11,659</a:t>
            </a:r>
            <a:r>
              <a:rPr kumimoji="1" lang="zh-CN" altLang="en-US" dirty="0">
                <a:latin typeface="Gill Sans MT" panose="020B0502020104020203" pitchFamily="34" charset="0"/>
              </a:rPr>
              <a:t> </a:t>
            </a:r>
            <a:r>
              <a:rPr kumimoji="1" lang="en-US" altLang="zh-CN" dirty="0">
                <a:latin typeface="Gill Sans MT" panose="020B0502020104020203" pitchFamily="34" charset="0"/>
              </a:rPr>
              <a:t>bytes</a:t>
            </a:r>
            <a:r>
              <a:rPr kumimoji="1" lang="zh-CN" altLang="en-US" dirty="0">
                <a:latin typeface="Gill Sans MT" panose="020B0502020104020203" pitchFamily="34" charset="0"/>
              </a:rPr>
              <a:t> </a:t>
            </a:r>
            <a:r>
              <a:rPr kumimoji="1" lang="en-US" altLang="zh-CN" dirty="0">
                <a:latin typeface="Gill Sans MT" panose="020B0502020104020203" pitchFamily="34" charset="0"/>
              </a:rPr>
              <a:t>can</a:t>
            </a:r>
            <a:r>
              <a:rPr kumimoji="1" lang="zh-CN" altLang="en-US" dirty="0">
                <a:latin typeface="Gill Sans MT" panose="020B0502020104020203" pitchFamily="34" charset="0"/>
              </a:rPr>
              <a:t> </a:t>
            </a:r>
            <a:r>
              <a:rPr kumimoji="1" lang="en-US" altLang="zh-CN" dirty="0">
                <a:latin typeface="Gill Sans MT" panose="020B0502020104020203" pitchFamily="34" charset="0"/>
              </a:rPr>
              <a:t>be</a:t>
            </a:r>
            <a:r>
              <a:rPr kumimoji="1" lang="zh-CN" altLang="en-US" dirty="0">
                <a:latin typeface="Gill Sans MT" panose="020B0502020104020203" pitchFamily="34" charset="0"/>
              </a:rPr>
              <a:t> </a:t>
            </a:r>
            <a:r>
              <a:rPr kumimoji="1" lang="en-US" altLang="zh-CN" dirty="0">
                <a:latin typeface="Gill Sans MT" panose="020B0502020104020203" pitchFamily="34" charset="0"/>
              </a:rPr>
              <a:t>moved</a:t>
            </a:r>
            <a:r>
              <a:rPr kumimoji="1" lang="zh-CN" altLang="en-US" dirty="0">
                <a:latin typeface="Gill Sans MT" panose="020B0502020104020203" pitchFamily="34" charset="0"/>
              </a:rPr>
              <a:t> </a:t>
            </a:r>
            <a:r>
              <a:rPr kumimoji="1" lang="en-US" altLang="zh-CN" dirty="0">
                <a:latin typeface="Gill Sans MT" panose="020B0502020104020203" pitchFamily="34" charset="0"/>
              </a:rPr>
              <a:t>in</a:t>
            </a:r>
            <a:r>
              <a:rPr kumimoji="1" lang="zh-CN" altLang="en-US" dirty="0">
                <a:latin typeface="Gill Sans MT" panose="020B0502020104020203" pitchFamily="34" charset="0"/>
              </a:rPr>
              <a:t> </a:t>
            </a:r>
            <a:r>
              <a:rPr kumimoji="1" lang="en-US" altLang="zh-CN" dirty="0">
                <a:solidFill>
                  <a:srgbClr val="C00000"/>
                </a:solidFill>
                <a:latin typeface="Gill Sans MT" panose="020B0502020104020203" pitchFamily="34" charset="0"/>
              </a:rPr>
              <a:t>89</a:t>
            </a:r>
            <a:r>
              <a:rPr kumimoji="1" lang="zh-CN" altLang="en-US" dirty="0">
                <a:latin typeface="Gill Sans MT" panose="020B0502020104020203" pitchFamily="34" charset="0"/>
              </a:rPr>
              <a:t> </a:t>
            </a:r>
            <a:r>
              <a:rPr kumimoji="1" lang="en-US" altLang="zh-CN" dirty="0">
                <a:latin typeface="Gill Sans MT" panose="020B0502020104020203" pitchFamily="34" charset="0"/>
              </a:rPr>
              <a:t>ns</a:t>
            </a:r>
            <a:endParaRPr kumimoji="1" lang="en-US" dirty="0">
              <a:latin typeface="Gill Sans MT" panose="020B0502020104020203" pitchFamily="34" charset="0"/>
            </a:endParaRPr>
          </a:p>
        </p:txBody>
      </p:sp>
      <p:sp>
        <p:nvSpPr>
          <p:cNvPr id="9" name="内容占位符 2">
            <a:extLst>
              <a:ext uri="{FF2B5EF4-FFF2-40B4-BE49-F238E27FC236}">
                <a16:creationId xmlns:a16="http://schemas.microsoft.com/office/drawing/2014/main" id="{2847E04E-36F4-5741-AD3F-5EB1D676CAD6}"/>
              </a:ext>
            </a:extLst>
          </p:cNvPr>
          <p:cNvSpPr txBox="1">
            <a:spLocks/>
          </p:cNvSpPr>
          <p:nvPr/>
        </p:nvSpPr>
        <p:spPr>
          <a:xfrm>
            <a:off x="2641997" y="4849797"/>
            <a:ext cx="6912768" cy="1228238"/>
          </a:xfrm>
          <a:prstGeom prst="rect">
            <a:avLst/>
          </a:prstGeom>
          <a:noFill/>
        </p:spPr>
        <p:txBody>
          <a:bodyPr anchor="ct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0" indent="0" algn="ctr">
              <a:buFontTx/>
              <a:buNone/>
            </a:pPr>
            <a:r>
              <a:rPr kumimoji="1" lang="en-US" altLang="zh-CN" sz="2400" dirty="0">
                <a:latin typeface="Gill Sans MT" panose="020B0502020104020203" pitchFamily="34" charset="0"/>
              </a:rPr>
              <a:t>AXY</a:t>
            </a:r>
            <a:r>
              <a:rPr kumimoji="1" lang="zh-CN" altLang="en-US" sz="2400" dirty="0">
                <a:latin typeface="Gill Sans MT" panose="020B0502020104020203" pitchFamily="34" charset="0"/>
              </a:rPr>
              <a:t> </a:t>
            </a:r>
            <a:r>
              <a:rPr kumimoji="1" lang="en-US" altLang="zh-CN" sz="2400" dirty="0">
                <a:latin typeface="Gill Sans MT" panose="020B0502020104020203" pitchFamily="34" charset="0"/>
              </a:rPr>
              <a:t>demo</a:t>
            </a:r>
            <a:r>
              <a:rPr kumimoji="1" lang="zh-CN" altLang="en-US" sz="2400" dirty="0">
                <a:latin typeface="Gill Sans MT" panose="020B0502020104020203" pitchFamily="34" charset="0"/>
              </a:rPr>
              <a:t> </a:t>
            </a:r>
            <a:r>
              <a:rPr kumimoji="1" lang="en-US" altLang="zh-CN" sz="2400" dirty="0">
                <a:latin typeface="Gill Sans MT" panose="020B0502020104020203" pitchFamily="34" charset="0"/>
              </a:rPr>
              <a:t>move</a:t>
            </a:r>
            <a:r>
              <a:rPr kumimoji="1" lang="zh-CN" altLang="en-US" sz="2400" dirty="0">
                <a:latin typeface="Gill Sans MT" panose="020B0502020104020203" pitchFamily="34" charset="0"/>
              </a:rPr>
              <a:t> </a:t>
            </a:r>
            <a:r>
              <a:rPr kumimoji="1" lang="en-US" altLang="zh-CN" sz="2400" dirty="0">
                <a:solidFill>
                  <a:srgbClr val="C00000"/>
                </a:solidFill>
                <a:latin typeface="Gill Sans MT" panose="020B0502020104020203" pitchFamily="34" charset="0"/>
              </a:rPr>
              <a:t>16</a:t>
            </a:r>
            <a:r>
              <a:rPr kumimoji="1" lang="zh-CN" altLang="en-US" sz="2400" dirty="0">
                <a:solidFill>
                  <a:srgbClr val="C00000"/>
                </a:solidFill>
                <a:latin typeface="Gill Sans MT" panose="020B0502020104020203" pitchFamily="34" charset="0"/>
              </a:rPr>
              <a:t> </a:t>
            </a:r>
            <a:r>
              <a:rPr kumimoji="1" lang="en-US" altLang="zh-CN" sz="2400" dirty="0">
                <a:solidFill>
                  <a:srgbClr val="C00000"/>
                </a:solidFill>
                <a:latin typeface="Gill Sans MT" panose="020B0502020104020203" pitchFamily="34" charset="0"/>
              </a:rPr>
              <a:t>byes</a:t>
            </a:r>
            <a:r>
              <a:rPr kumimoji="1" lang="zh-CN" altLang="en-US" sz="2400" dirty="0">
                <a:solidFill>
                  <a:srgbClr val="C00000"/>
                </a:solidFill>
                <a:latin typeface="Gill Sans MT" panose="020B0502020104020203" pitchFamily="34" charset="0"/>
              </a:rPr>
              <a:t> </a:t>
            </a:r>
            <a:r>
              <a:rPr kumimoji="1" lang="en-US" altLang="zh-CN" sz="2400" dirty="0">
                <a:solidFill>
                  <a:srgbClr val="C00000"/>
                </a:solidFill>
                <a:latin typeface="Gill Sans MT" panose="020B0502020104020203" pitchFamily="34" charset="0"/>
              </a:rPr>
              <a:t>per</a:t>
            </a:r>
            <a:r>
              <a:rPr kumimoji="1" lang="zh-CN" altLang="en-US" sz="2400" dirty="0">
                <a:solidFill>
                  <a:srgbClr val="C00000"/>
                </a:solidFill>
                <a:latin typeface="Gill Sans MT" panose="020B0502020104020203" pitchFamily="34" charset="0"/>
              </a:rPr>
              <a:t> </a:t>
            </a:r>
            <a:r>
              <a:rPr kumimoji="1" lang="en-US" altLang="zh-CN" sz="2400" dirty="0">
                <a:solidFill>
                  <a:srgbClr val="C00000"/>
                </a:solidFill>
                <a:latin typeface="Gill Sans MT" panose="020B0502020104020203" pitchFamily="34" charset="0"/>
              </a:rPr>
              <a:t>89</a:t>
            </a:r>
            <a:r>
              <a:rPr kumimoji="1" lang="zh-CN" altLang="en-US" sz="2400" dirty="0">
                <a:solidFill>
                  <a:srgbClr val="C00000"/>
                </a:solidFill>
                <a:latin typeface="Gill Sans MT" panose="020B0502020104020203" pitchFamily="34" charset="0"/>
              </a:rPr>
              <a:t> </a:t>
            </a:r>
            <a:r>
              <a:rPr kumimoji="1" lang="en-US" altLang="zh-CN" sz="2400" dirty="0">
                <a:solidFill>
                  <a:srgbClr val="C00000"/>
                </a:solidFill>
                <a:latin typeface="Gill Sans MT" panose="020B0502020104020203" pitchFamily="34" charset="0"/>
              </a:rPr>
              <a:t>ns</a:t>
            </a:r>
            <a:r>
              <a:rPr kumimoji="1" lang="zh-CN" altLang="en-US" sz="2400" dirty="0">
                <a:solidFill>
                  <a:srgbClr val="C00000"/>
                </a:solidFill>
                <a:latin typeface="Gill Sans MT" panose="020B0502020104020203" pitchFamily="34" charset="0"/>
              </a:rPr>
              <a:t> </a:t>
            </a:r>
            <a:r>
              <a:rPr kumimoji="1" lang="en-US" altLang="zh-CN" sz="2400" dirty="0">
                <a:latin typeface="Gill Sans MT" panose="020B0502020104020203" pitchFamily="34" charset="0"/>
              </a:rPr>
              <a:t>latency</a:t>
            </a:r>
          </a:p>
          <a:p>
            <a:pPr marL="0" indent="0" algn="ctr">
              <a:buFontTx/>
              <a:buNone/>
            </a:pPr>
            <a:r>
              <a:rPr kumimoji="1" lang="en-US" altLang="zh-CN" sz="2400" dirty="0">
                <a:latin typeface="Gill Sans MT" panose="020B0502020104020203" pitchFamily="34" charset="0"/>
              </a:rPr>
              <a:t>Memory</a:t>
            </a:r>
            <a:r>
              <a:rPr kumimoji="1" lang="zh-CN" altLang="en-US" sz="2400" dirty="0">
                <a:latin typeface="Gill Sans MT" panose="020B0502020104020203" pitchFamily="34" charset="0"/>
              </a:rPr>
              <a:t> </a:t>
            </a:r>
            <a:r>
              <a:rPr kumimoji="1" lang="en-US" altLang="zh-CN" sz="2400" dirty="0">
                <a:latin typeface="Gill Sans MT" panose="020B0502020104020203" pitchFamily="34" charset="0"/>
              </a:rPr>
              <a:t>efficiency</a:t>
            </a:r>
            <a:r>
              <a:rPr kumimoji="1" lang="zh-CN" altLang="en-US" sz="2400" dirty="0">
                <a:latin typeface="Gill Sans MT" panose="020B0502020104020203" pitchFamily="34" charset="0"/>
              </a:rPr>
              <a:t> </a:t>
            </a:r>
            <a:r>
              <a:rPr kumimoji="1" lang="en-US" altLang="zh-CN" sz="2400" dirty="0">
                <a:latin typeface="Gill Sans MT" panose="020B0502020104020203" pitchFamily="34" charset="0"/>
              </a:rPr>
              <a:t>=</a:t>
            </a:r>
            <a:r>
              <a:rPr kumimoji="1" lang="zh-CN" altLang="en-US" sz="2400" dirty="0">
                <a:latin typeface="Gill Sans MT" panose="020B0502020104020203" pitchFamily="34" charset="0"/>
              </a:rPr>
              <a:t> </a:t>
            </a:r>
            <a:r>
              <a:rPr kumimoji="1" lang="en-US" altLang="zh-CN" sz="2800" dirty="0">
                <a:solidFill>
                  <a:srgbClr val="C00000"/>
                </a:solidFill>
                <a:latin typeface="Gill Sans MT" panose="020B0502020104020203" pitchFamily="34" charset="0"/>
              </a:rPr>
              <a:t>0.14%</a:t>
            </a:r>
            <a:endParaRPr kumimoji="1" lang="en-US" altLang="zh-CN" sz="2400" dirty="0">
              <a:solidFill>
                <a:srgbClr val="C00000"/>
              </a:solidFill>
              <a:latin typeface="Gill Sans MT" panose="020B0502020104020203" pitchFamily="34" charset="0"/>
            </a:endParaRPr>
          </a:p>
        </p:txBody>
      </p:sp>
      <p:sp>
        <p:nvSpPr>
          <p:cNvPr id="10" name="内容占位符 2">
            <a:extLst>
              <a:ext uri="{FF2B5EF4-FFF2-40B4-BE49-F238E27FC236}">
                <a16:creationId xmlns:a16="http://schemas.microsoft.com/office/drawing/2014/main" id="{0C35BBA7-3CB6-8C4E-9FFE-DA033317B8CF}"/>
              </a:ext>
            </a:extLst>
          </p:cNvPr>
          <p:cNvSpPr txBox="1">
            <a:spLocks/>
          </p:cNvSpPr>
          <p:nvPr/>
        </p:nvSpPr>
        <p:spPr>
          <a:xfrm>
            <a:off x="6090469" y="2144566"/>
            <a:ext cx="3815434" cy="854310"/>
          </a:xfrm>
          <a:prstGeom prst="rect">
            <a:avLst/>
          </a:prstGeom>
          <a:noFill/>
        </p:spPr>
        <p:txBody>
          <a:bodyPr anchor="ct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0" indent="0" algn="ctr">
              <a:buFontTx/>
              <a:buNone/>
            </a:pPr>
            <a:r>
              <a:rPr kumimoji="1" lang="en-US" altLang="zh-CN" dirty="0">
                <a:latin typeface="Gill Sans MT" panose="020B0502020104020203" pitchFamily="34" charset="0"/>
              </a:rPr>
              <a:t>Memory</a:t>
            </a:r>
            <a:r>
              <a:rPr kumimoji="1" lang="zh-CN" altLang="en-US" dirty="0">
                <a:latin typeface="Gill Sans MT" panose="020B0502020104020203" pitchFamily="34" charset="0"/>
              </a:rPr>
              <a:t> </a:t>
            </a:r>
            <a:r>
              <a:rPr kumimoji="1" lang="en-US" altLang="zh-CN" dirty="0">
                <a:latin typeface="Gill Sans MT" panose="020B0502020104020203" pitchFamily="34" charset="0"/>
              </a:rPr>
              <a:t>Bandwidth:</a:t>
            </a:r>
            <a:r>
              <a:rPr kumimoji="1" lang="zh-CN" altLang="en-US" dirty="0">
                <a:latin typeface="Gill Sans MT" panose="020B0502020104020203" pitchFamily="34" charset="0"/>
              </a:rPr>
              <a:t> </a:t>
            </a:r>
            <a:r>
              <a:rPr kumimoji="1" lang="en-US" altLang="zh-CN" dirty="0">
                <a:solidFill>
                  <a:srgbClr val="C00000"/>
                </a:solidFill>
                <a:latin typeface="Gill Sans MT" panose="020B0502020104020203" pitchFamily="34" charset="0"/>
              </a:rPr>
              <a:t>131</a:t>
            </a:r>
            <a:r>
              <a:rPr kumimoji="1" lang="zh-CN" altLang="en-US" dirty="0">
                <a:latin typeface="Gill Sans MT" panose="020B0502020104020203" pitchFamily="34" charset="0"/>
              </a:rPr>
              <a:t> </a:t>
            </a:r>
            <a:r>
              <a:rPr kumimoji="1" lang="en-US" altLang="zh-CN" dirty="0">
                <a:latin typeface="Gill Sans MT" panose="020B0502020104020203" pitchFamily="34" charset="0"/>
              </a:rPr>
              <a:t>GB/sec</a:t>
            </a:r>
          </a:p>
          <a:p>
            <a:pPr marL="0" indent="0" algn="ctr">
              <a:buFontTx/>
              <a:buNone/>
            </a:pPr>
            <a:r>
              <a:rPr kumimoji="1" lang="en-US" altLang="zh-CN" dirty="0">
                <a:latin typeface="Gill Sans MT" panose="020B0502020104020203" pitchFamily="34" charset="0"/>
              </a:rPr>
              <a:t>Memory</a:t>
            </a:r>
            <a:r>
              <a:rPr kumimoji="1" lang="zh-CN" altLang="en-US" dirty="0">
                <a:latin typeface="Gill Sans MT" panose="020B0502020104020203" pitchFamily="34" charset="0"/>
              </a:rPr>
              <a:t> </a:t>
            </a:r>
            <a:r>
              <a:rPr kumimoji="1" lang="en-US" altLang="zh-CN" dirty="0">
                <a:latin typeface="Gill Sans MT" panose="020B0502020104020203" pitchFamily="34" charset="0"/>
              </a:rPr>
              <a:t>latency:</a:t>
            </a:r>
            <a:r>
              <a:rPr kumimoji="1" lang="zh-CN" altLang="en-US" dirty="0">
                <a:latin typeface="Gill Sans MT" panose="020B0502020104020203" pitchFamily="34" charset="0"/>
              </a:rPr>
              <a:t> </a:t>
            </a:r>
            <a:r>
              <a:rPr kumimoji="1" lang="en-US" altLang="zh-CN" dirty="0">
                <a:solidFill>
                  <a:srgbClr val="C00000"/>
                </a:solidFill>
                <a:latin typeface="Gill Sans MT" panose="020B0502020104020203" pitchFamily="34" charset="0"/>
              </a:rPr>
              <a:t>89</a:t>
            </a:r>
            <a:r>
              <a:rPr kumimoji="1" lang="zh-CN" altLang="en-US" dirty="0">
                <a:latin typeface="Gill Sans MT" panose="020B0502020104020203" pitchFamily="34" charset="0"/>
              </a:rPr>
              <a:t> </a:t>
            </a:r>
            <a:r>
              <a:rPr kumimoji="1" lang="en-US" altLang="zh-CN" dirty="0">
                <a:latin typeface="Gill Sans MT" panose="020B0502020104020203" pitchFamily="34" charset="0"/>
              </a:rPr>
              <a:t>ns</a:t>
            </a:r>
            <a:endParaRPr kumimoji="1" lang="en-US" dirty="0">
              <a:latin typeface="Gill Sans MT" panose="020B0502020104020203" pitchFamily="34" charset="0"/>
            </a:endParaRPr>
          </a:p>
        </p:txBody>
      </p:sp>
      <p:sp>
        <p:nvSpPr>
          <p:cNvPr id="11" name="右大括号 10">
            <a:extLst>
              <a:ext uri="{FF2B5EF4-FFF2-40B4-BE49-F238E27FC236}">
                <a16:creationId xmlns:a16="http://schemas.microsoft.com/office/drawing/2014/main" id="{5BD32FA7-0664-1445-BABB-00E448E58293}"/>
              </a:ext>
            </a:extLst>
          </p:cNvPr>
          <p:cNvSpPr/>
          <p:nvPr/>
        </p:nvSpPr>
        <p:spPr bwMode="auto">
          <a:xfrm rot="16200000" flipH="1" flipV="1">
            <a:off x="7890174" y="1535108"/>
            <a:ext cx="216024" cy="3600000"/>
          </a:xfrm>
          <a:prstGeom prst="rightBrace">
            <a:avLst/>
          </a:prstGeom>
          <a:noFill/>
          <a:ln w="381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a:ln>
                <a:noFill/>
              </a:ln>
              <a:solidFill>
                <a:schemeClr val="tx1"/>
              </a:solidFill>
              <a:effectLst/>
              <a:latin typeface="Arial" charset="0"/>
              <a:ea typeface="SimSun" pitchFamily="2" charset="-122"/>
            </a:endParaRPr>
          </a:p>
        </p:txBody>
      </p:sp>
    </p:spTree>
    <p:extLst>
      <p:ext uri="{BB962C8B-B14F-4D97-AF65-F5344CB8AC3E}">
        <p14:creationId xmlns:p14="http://schemas.microsoft.com/office/powerpoint/2010/main" val="42394927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down)">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100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4D1CA2A1-1A1C-084A-AD26-2AAD0C5755F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3374" y="1916812"/>
            <a:ext cx="10947400" cy="2362200"/>
          </a:xfrm>
          <a:prstGeom prst="rect">
            <a:avLst/>
          </a:prstGeom>
        </p:spPr>
      </p:pic>
      <p:sp>
        <p:nvSpPr>
          <p:cNvPr id="2" name="标题 1">
            <a:extLst>
              <a:ext uri="{FF2B5EF4-FFF2-40B4-BE49-F238E27FC236}">
                <a16:creationId xmlns:a16="http://schemas.microsoft.com/office/drawing/2014/main" id="{BF426D2C-5F97-3B40-A498-E42157E8115E}"/>
              </a:ext>
            </a:extLst>
          </p:cNvPr>
          <p:cNvSpPr>
            <a:spLocks noGrp="1"/>
          </p:cNvSpPr>
          <p:nvPr>
            <p:ph type="title"/>
          </p:nvPr>
        </p:nvSpPr>
        <p:spPr/>
        <p:txBody>
          <a:bodyPr/>
          <a:lstStyle/>
          <a:p>
            <a:r>
              <a:rPr kumimoji="1" lang="en-US" altLang="zh-CN" dirty="0">
                <a:latin typeface="Futura Medium" panose="020B0602020204020303" pitchFamily="34" charset="-79"/>
                <a:cs typeface="Futura Medium" panose="020B0602020204020303" pitchFamily="34" charset="-79"/>
              </a:rPr>
              <a:t>AX+Y</a:t>
            </a:r>
            <a:r>
              <a:rPr kumimoji="1" lang="zh-CN" altLang="en-US" dirty="0">
                <a:latin typeface="Futura Medium" panose="020B0602020204020303" pitchFamily="34" charset="-79"/>
                <a:cs typeface="Futura Medium" panose="020B0602020204020303" pitchFamily="34" charset="-79"/>
              </a:rPr>
              <a:t> 计算 </a:t>
            </a:r>
            <a:r>
              <a:rPr kumimoji="1" lang="en-US" altLang="zh-CN" dirty="0">
                <a:latin typeface="Futura Medium" panose="020B0602020204020303" pitchFamily="34" charset="-79"/>
                <a:cs typeface="Futura Medium" panose="020B0602020204020303" pitchFamily="34" charset="-79"/>
              </a:rPr>
              <a:t>DEMO</a:t>
            </a:r>
            <a:endParaRPr kumimoji="1" lang="zh-CN" altLang="en-US" dirty="0"/>
          </a:p>
        </p:txBody>
      </p:sp>
      <p:sp>
        <p:nvSpPr>
          <p:cNvPr id="12" name="内容占位符 2">
            <a:extLst>
              <a:ext uri="{FF2B5EF4-FFF2-40B4-BE49-F238E27FC236}">
                <a16:creationId xmlns:a16="http://schemas.microsoft.com/office/drawing/2014/main" id="{212B4DDA-CB19-2B4D-BD2A-F0852A8802C3}"/>
              </a:ext>
            </a:extLst>
          </p:cNvPr>
          <p:cNvSpPr txBox="1">
            <a:spLocks/>
          </p:cNvSpPr>
          <p:nvPr/>
        </p:nvSpPr>
        <p:spPr>
          <a:xfrm>
            <a:off x="3423620" y="4711068"/>
            <a:ext cx="5363504" cy="431992"/>
          </a:xfrm>
          <a:prstGeom prst="rect">
            <a:avLst/>
          </a:prstGeom>
          <a:noFill/>
        </p:spPr>
        <p:txBody>
          <a:bodyPr anchor="ct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0" indent="0" algn="ctr">
              <a:lnSpc>
                <a:spcPct val="100000"/>
              </a:lnSpc>
              <a:buFontTx/>
              <a:buNone/>
            </a:pPr>
            <a:r>
              <a:rPr kumimoji="1" lang="en-US" altLang="zh-CN" sz="2400" dirty="0">
                <a:solidFill>
                  <a:srgbClr val="C00000"/>
                </a:solidFill>
                <a:highlight>
                  <a:srgbClr val="FFFF00"/>
                </a:highlight>
                <a:latin typeface="Gill Sans MT" panose="020B0502020104020203" pitchFamily="34" charset="0"/>
              </a:rPr>
              <a:t>memory</a:t>
            </a:r>
            <a:r>
              <a:rPr kumimoji="1" lang="zh-CN" altLang="en-US" sz="2400" dirty="0">
                <a:solidFill>
                  <a:srgbClr val="C00000"/>
                </a:solidFill>
                <a:highlight>
                  <a:srgbClr val="FFFF00"/>
                </a:highlight>
                <a:latin typeface="Gill Sans MT" panose="020B0502020104020203" pitchFamily="34" charset="0"/>
              </a:rPr>
              <a:t> </a:t>
            </a:r>
            <a:r>
              <a:rPr kumimoji="1" lang="en-US" altLang="zh-CN" sz="2400" dirty="0">
                <a:solidFill>
                  <a:srgbClr val="C00000"/>
                </a:solidFill>
                <a:highlight>
                  <a:srgbClr val="FFFF00"/>
                </a:highlight>
                <a:latin typeface="Gill Sans MT" panose="020B0502020104020203" pitchFamily="34" charset="0"/>
              </a:rPr>
              <a:t>bus</a:t>
            </a:r>
            <a:r>
              <a:rPr kumimoji="1" lang="zh-CN" altLang="en-US" sz="2400" dirty="0">
                <a:solidFill>
                  <a:srgbClr val="C00000"/>
                </a:solidFill>
                <a:highlight>
                  <a:srgbClr val="FFFF00"/>
                </a:highlight>
                <a:latin typeface="Gill Sans MT" panose="020B0502020104020203" pitchFamily="34" charset="0"/>
              </a:rPr>
              <a:t> </a:t>
            </a:r>
            <a:r>
              <a:rPr kumimoji="1" lang="en-US" altLang="zh-CN" sz="2400" dirty="0">
                <a:solidFill>
                  <a:srgbClr val="C00000"/>
                </a:solidFill>
                <a:highlight>
                  <a:srgbClr val="FFFF00"/>
                </a:highlight>
                <a:latin typeface="Gill Sans MT" panose="020B0502020104020203" pitchFamily="34" charset="0"/>
              </a:rPr>
              <a:t>is</a:t>
            </a:r>
            <a:r>
              <a:rPr kumimoji="1" lang="zh-CN" altLang="en-US" sz="2400" dirty="0">
                <a:solidFill>
                  <a:srgbClr val="C00000"/>
                </a:solidFill>
                <a:highlight>
                  <a:srgbClr val="FFFF00"/>
                </a:highlight>
                <a:latin typeface="Gill Sans MT" panose="020B0502020104020203" pitchFamily="34" charset="0"/>
              </a:rPr>
              <a:t> </a:t>
            </a:r>
            <a:r>
              <a:rPr kumimoji="1" lang="en-US" altLang="zh-CN" sz="2400" dirty="0">
                <a:solidFill>
                  <a:srgbClr val="C00000"/>
                </a:solidFill>
                <a:highlight>
                  <a:srgbClr val="FFFF00"/>
                </a:highlight>
                <a:latin typeface="Gill Sans MT" panose="020B0502020104020203" pitchFamily="34" charset="0"/>
              </a:rPr>
              <a:t>idle</a:t>
            </a:r>
            <a:r>
              <a:rPr kumimoji="1" lang="zh-CN" altLang="en-US" sz="2400" dirty="0">
                <a:solidFill>
                  <a:srgbClr val="C00000"/>
                </a:solidFill>
                <a:highlight>
                  <a:srgbClr val="FFFF00"/>
                </a:highlight>
                <a:latin typeface="Gill Sans MT" panose="020B0502020104020203" pitchFamily="34" charset="0"/>
              </a:rPr>
              <a:t> </a:t>
            </a:r>
            <a:r>
              <a:rPr kumimoji="1" lang="en-US" altLang="zh-CN" sz="2400" dirty="0">
                <a:solidFill>
                  <a:srgbClr val="C00000"/>
                </a:solidFill>
                <a:highlight>
                  <a:srgbClr val="FFFF00"/>
                </a:highlight>
                <a:latin typeface="Gill Sans MT" panose="020B0502020104020203" pitchFamily="34" charset="0"/>
              </a:rPr>
              <a:t>99.86%</a:t>
            </a:r>
            <a:r>
              <a:rPr kumimoji="1" lang="zh-CN" altLang="en-US" sz="2400" dirty="0">
                <a:solidFill>
                  <a:srgbClr val="C00000"/>
                </a:solidFill>
                <a:highlight>
                  <a:srgbClr val="FFFF00"/>
                </a:highlight>
                <a:latin typeface="Gill Sans MT" panose="020B0502020104020203" pitchFamily="34" charset="0"/>
              </a:rPr>
              <a:t> </a:t>
            </a:r>
            <a:r>
              <a:rPr kumimoji="1" lang="en-US" altLang="zh-CN" sz="2400" dirty="0">
                <a:solidFill>
                  <a:srgbClr val="C00000"/>
                </a:solidFill>
                <a:highlight>
                  <a:srgbClr val="FFFF00"/>
                </a:highlight>
                <a:latin typeface="Gill Sans MT" panose="020B0502020104020203" pitchFamily="34" charset="0"/>
              </a:rPr>
              <a:t>of</a:t>
            </a:r>
            <a:r>
              <a:rPr kumimoji="1" lang="zh-CN" altLang="en-US" sz="2400" dirty="0">
                <a:solidFill>
                  <a:srgbClr val="C00000"/>
                </a:solidFill>
                <a:highlight>
                  <a:srgbClr val="FFFF00"/>
                </a:highlight>
                <a:latin typeface="Gill Sans MT" panose="020B0502020104020203" pitchFamily="34" charset="0"/>
              </a:rPr>
              <a:t> </a:t>
            </a:r>
            <a:r>
              <a:rPr kumimoji="1" lang="en-US" altLang="zh-CN" sz="2400" dirty="0">
                <a:solidFill>
                  <a:srgbClr val="C00000"/>
                </a:solidFill>
                <a:highlight>
                  <a:srgbClr val="FFFF00"/>
                </a:highlight>
                <a:latin typeface="Gill Sans MT" panose="020B0502020104020203" pitchFamily="34" charset="0"/>
              </a:rPr>
              <a:t>the</a:t>
            </a:r>
            <a:r>
              <a:rPr kumimoji="1" lang="zh-CN" altLang="en-US" sz="2400" dirty="0">
                <a:solidFill>
                  <a:srgbClr val="C00000"/>
                </a:solidFill>
                <a:highlight>
                  <a:srgbClr val="FFFF00"/>
                </a:highlight>
                <a:latin typeface="Gill Sans MT" panose="020B0502020104020203" pitchFamily="34" charset="0"/>
              </a:rPr>
              <a:t> </a:t>
            </a:r>
            <a:r>
              <a:rPr kumimoji="1" lang="en-US" altLang="zh-CN" sz="2400" dirty="0">
                <a:solidFill>
                  <a:srgbClr val="C00000"/>
                </a:solidFill>
                <a:highlight>
                  <a:srgbClr val="FFFF00"/>
                </a:highlight>
                <a:latin typeface="Gill Sans MT" panose="020B0502020104020203" pitchFamily="34" charset="0"/>
              </a:rPr>
              <a:t>time</a:t>
            </a:r>
            <a:endParaRPr kumimoji="1" lang="en-US" sz="2400" dirty="0">
              <a:solidFill>
                <a:srgbClr val="C00000"/>
              </a:solidFill>
              <a:highlight>
                <a:srgbClr val="FFFF00"/>
              </a:highlight>
              <a:latin typeface="Gill Sans MT" panose="020B0502020104020203" pitchFamily="34" charset="0"/>
            </a:endParaRPr>
          </a:p>
        </p:txBody>
      </p:sp>
    </p:spTree>
    <p:extLst>
      <p:ext uri="{BB962C8B-B14F-4D97-AF65-F5344CB8AC3E}">
        <p14:creationId xmlns:p14="http://schemas.microsoft.com/office/powerpoint/2010/main" val="631818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BA26A7-5C8C-0A40-8172-92D72E952D61}"/>
              </a:ext>
            </a:extLst>
          </p:cNvPr>
          <p:cNvSpPr>
            <a:spLocks noGrp="1"/>
          </p:cNvSpPr>
          <p:nvPr>
            <p:ph type="title"/>
          </p:nvPr>
        </p:nvSpPr>
        <p:spPr/>
        <p:txBody>
          <a:bodyPr/>
          <a:lstStyle/>
          <a:p>
            <a:r>
              <a:rPr kumimoji="1" lang="en-US" altLang="zh-CN" dirty="0">
                <a:latin typeface="Futura Medium" panose="020B0602020204020303" pitchFamily="34" charset="-79"/>
                <a:cs typeface="Futura Medium" panose="020B0602020204020303" pitchFamily="34" charset="-79"/>
              </a:rPr>
              <a:t>AX+Y</a:t>
            </a:r>
            <a:r>
              <a:rPr kumimoji="1" lang="zh-CN" altLang="en-US" dirty="0">
                <a:latin typeface="Futura Medium" panose="020B0602020204020303" pitchFamily="34" charset="-79"/>
                <a:cs typeface="Futura Medium" panose="020B0602020204020303" pitchFamily="34" charset="-79"/>
              </a:rPr>
              <a:t> 内存利用率</a:t>
            </a:r>
          </a:p>
        </p:txBody>
      </p:sp>
      <p:graphicFrame>
        <p:nvGraphicFramePr>
          <p:cNvPr id="6" name="表格 5">
            <a:extLst>
              <a:ext uri="{FF2B5EF4-FFF2-40B4-BE49-F238E27FC236}">
                <a16:creationId xmlns:a16="http://schemas.microsoft.com/office/drawing/2014/main" id="{0B6FB278-3121-0449-9E6D-25E1C85F4F8C}"/>
              </a:ext>
            </a:extLst>
          </p:cNvPr>
          <p:cNvGraphicFramePr>
            <a:graphicFrameLocks noGrp="1"/>
          </p:cNvGraphicFramePr>
          <p:nvPr/>
        </p:nvGraphicFramePr>
        <p:xfrm>
          <a:off x="611751" y="1700808"/>
          <a:ext cx="10963473" cy="3816426"/>
        </p:xfrm>
        <a:graphic>
          <a:graphicData uri="http://schemas.openxmlformats.org/drawingml/2006/table">
            <a:tbl>
              <a:tblPr/>
              <a:tblGrid>
                <a:gridCol w="3290562">
                  <a:extLst>
                    <a:ext uri="{9D8B030D-6E8A-4147-A177-3AD203B41FA5}">
                      <a16:colId xmlns:a16="http://schemas.microsoft.com/office/drawing/2014/main" val="1189140174"/>
                    </a:ext>
                  </a:extLst>
                </a:gridCol>
                <a:gridCol w="2557637">
                  <a:extLst>
                    <a:ext uri="{9D8B030D-6E8A-4147-A177-3AD203B41FA5}">
                      <a16:colId xmlns:a16="http://schemas.microsoft.com/office/drawing/2014/main" val="1534638603"/>
                    </a:ext>
                  </a:extLst>
                </a:gridCol>
                <a:gridCol w="2557637">
                  <a:extLst>
                    <a:ext uri="{9D8B030D-6E8A-4147-A177-3AD203B41FA5}">
                      <a16:colId xmlns:a16="http://schemas.microsoft.com/office/drawing/2014/main" val="2417993837"/>
                    </a:ext>
                  </a:extLst>
                </a:gridCol>
                <a:gridCol w="2557637">
                  <a:extLst>
                    <a:ext uri="{9D8B030D-6E8A-4147-A177-3AD203B41FA5}">
                      <a16:colId xmlns:a16="http://schemas.microsoft.com/office/drawing/2014/main" val="590979823"/>
                    </a:ext>
                  </a:extLst>
                </a:gridCol>
              </a:tblGrid>
              <a:tr h="897618">
                <a:tc>
                  <a:txBody>
                    <a:bodyPr/>
                    <a:lstStyle/>
                    <a:p>
                      <a:pPr marL="0" marR="0" lvl="0" indent="0" algn="ctr" defTabSz="913707" rtl="0" eaLnBrk="1" fontAlgn="auto" latinLnBrk="0" hangingPunct="1">
                        <a:lnSpc>
                          <a:spcPct val="100000"/>
                        </a:lnSpc>
                        <a:spcBef>
                          <a:spcPts val="0"/>
                        </a:spcBef>
                        <a:spcAft>
                          <a:spcPts val="0"/>
                        </a:spcAft>
                        <a:buClrTx/>
                        <a:buSzTx/>
                        <a:buFontTx/>
                        <a:buNone/>
                        <a:tabLst/>
                        <a:defRPr/>
                      </a:pPr>
                      <a:endParaRPr lang="zh-CN" altLang="en-US" sz="2000" b="0" dirty="0">
                        <a:solidFill>
                          <a:srgbClr val="677489"/>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5F7FA"/>
                    </a:solidFill>
                  </a:tcPr>
                </a:tc>
                <a:tc>
                  <a:txBody>
                    <a:bodyPr/>
                    <a:lstStyle/>
                    <a:p>
                      <a:pPr algn="ctr" latinLnBrk="0"/>
                      <a:r>
                        <a:rPr lang="en-US" altLang="zh-CN" sz="2000" b="1" dirty="0">
                          <a:solidFill>
                            <a:srgbClr val="0070C0"/>
                          </a:solidFill>
                          <a:effectLst/>
                          <a:latin typeface="Gill Sans MT" panose="020B0502020104020203" pitchFamily="34" charset="0"/>
                          <a:ea typeface="Microsoft YaHei" panose="020B0503020204020204" pitchFamily="34" charset="-122"/>
                        </a:rPr>
                        <a:t>AMD</a:t>
                      </a:r>
                      <a:r>
                        <a:rPr lang="zh-CN" altLang="en-US" sz="2000" b="1" dirty="0">
                          <a:solidFill>
                            <a:srgbClr val="0070C0"/>
                          </a:solidFill>
                          <a:effectLst/>
                          <a:latin typeface="Gill Sans MT" panose="020B0502020104020203" pitchFamily="34" charset="0"/>
                          <a:ea typeface="Microsoft YaHei" panose="020B0503020204020204" pitchFamily="34" charset="-122"/>
                        </a:rPr>
                        <a:t> </a:t>
                      </a:r>
                      <a:r>
                        <a:rPr lang="en-US" altLang="zh-CN" sz="2000" b="1" dirty="0">
                          <a:solidFill>
                            <a:srgbClr val="0070C0"/>
                          </a:solidFill>
                          <a:effectLst/>
                          <a:latin typeface="Gill Sans MT" panose="020B0502020104020203" pitchFamily="34" charset="0"/>
                          <a:ea typeface="Microsoft YaHei" panose="020B0503020204020204" pitchFamily="34" charset="-122"/>
                        </a:rPr>
                        <a:t>Rome</a:t>
                      </a:r>
                      <a:r>
                        <a:rPr lang="zh-CN" altLang="en-US" sz="2000" b="1" dirty="0">
                          <a:solidFill>
                            <a:srgbClr val="0070C0"/>
                          </a:solidFill>
                          <a:effectLst/>
                          <a:latin typeface="Gill Sans MT" panose="020B0502020104020203" pitchFamily="34" charset="0"/>
                          <a:ea typeface="Microsoft YaHei" panose="020B0503020204020204" pitchFamily="34" charset="-122"/>
                        </a:rPr>
                        <a:t> </a:t>
                      </a:r>
                      <a:r>
                        <a:rPr lang="en-US" altLang="zh-CN" sz="2000" b="1" dirty="0">
                          <a:solidFill>
                            <a:srgbClr val="0070C0"/>
                          </a:solidFill>
                          <a:effectLst/>
                          <a:latin typeface="Gill Sans MT" panose="020B0502020104020203" pitchFamily="34" charset="0"/>
                          <a:ea typeface="Microsoft YaHei" panose="020B0503020204020204" pitchFamily="34" charset="-122"/>
                        </a:rPr>
                        <a:t>7742</a:t>
                      </a:r>
                      <a:endParaRPr lang="zh-CN" altLang="en-US" sz="2000" b="1" dirty="0">
                        <a:solidFill>
                          <a:srgbClr val="0070C0"/>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5F7FA"/>
                    </a:solidFill>
                  </a:tcPr>
                </a:tc>
                <a:tc>
                  <a:txBody>
                    <a:bodyPr/>
                    <a:lstStyle/>
                    <a:p>
                      <a:pPr algn="ctr" latinLnBrk="0"/>
                      <a:r>
                        <a:rPr lang="en-US" altLang="zh-CN" sz="2000" b="1" dirty="0">
                          <a:solidFill>
                            <a:srgbClr val="0070C0"/>
                          </a:solidFill>
                          <a:effectLst/>
                          <a:latin typeface="Gill Sans MT" panose="020B0502020104020203" pitchFamily="34" charset="0"/>
                          <a:ea typeface="Microsoft YaHei" panose="020B0503020204020204" pitchFamily="34" charset="-122"/>
                        </a:rPr>
                        <a:t>Intel</a:t>
                      </a:r>
                      <a:r>
                        <a:rPr lang="zh-CN" altLang="en-US" sz="2000" b="1" dirty="0">
                          <a:solidFill>
                            <a:srgbClr val="0070C0"/>
                          </a:solidFill>
                          <a:effectLst/>
                          <a:latin typeface="Gill Sans MT" panose="020B0502020104020203" pitchFamily="34" charset="0"/>
                          <a:ea typeface="Microsoft YaHei" panose="020B0503020204020204" pitchFamily="34" charset="-122"/>
                        </a:rPr>
                        <a:t> </a:t>
                      </a:r>
                      <a:r>
                        <a:rPr lang="en-US" altLang="zh-CN" sz="2000" b="1" dirty="0">
                          <a:solidFill>
                            <a:srgbClr val="0070C0"/>
                          </a:solidFill>
                          <a:effectLst/>
                          <a:latin typeface="Gill Sans MT" panose="020B0502020104020203" pitchFamily="34" charset="0"/>
                          <a:ea typeface="Microsoft YaHei" panose="020B0503020204020204" pitchFamily="34" charset="-122"/>
                        </a:rPr>
                        <a:t>Xeon</a:t>
                      </a:r>
                      <a:r>
                        <a:rPr lang="zh-CN" altLang="en-US" sz="2000" b="1" dirty="0">
                          <a:solidFill>
                            <a:srgbClr val="0070C0"/>
                          </a:solidFill>
                          <a:effectLst/>
                          <a:latin typeface="Gill Sans MT" panose="020B0502020104020203" pitchFamily="34" charset="0"/>
                          <a:ea typeface="Microsoft YaHei" panose="020B0503020204020204" pitchFamily="34" charset="-122"/>
                        </a:rPr>
                        <a:t> </a:t>
                      </a:r>
                      <a:r>
                        <a:rPr lang="en-US" altLang="zh-CN" sz="2000" b="1" dirty="0">
                          <a:solidFill>
                            <a:srgbClr val="0070C0"/>
                          </a:solidFill>
                          <a:effectLst/>
                          <a:latin typeface="Gill Sans MT" panose="020B0502020104020203" pitchFamily="34" charset="0"/>
                          <a:ea typeface="Microsoft YaHei" panose="020B0503020204020204" pitchFamily="34" charset="-122"/>
                        </a:rPr>
                        <a:t>8280</a:t>
                      </a:r>
                      <a:endParaRPr lang="zh-CN" altLang="en-US" sz="2000" b="1" dirty="0">
                        <a:solidFill>
                          <a:srgbClr val="0070C0"/>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5F7FA"/>
                    </a:solidFill>
                  </a:tcPr>
                </a:tc>
                <a:tc>
                  <a:txBody>
                    <a:bodyPr/>
                    <a:lstStyle/>
                    <a:p>
                      <a:pPr algn="ctr" latinLnBrk="0"/>
                      <a:r>
                        <a:rPr lang="en-US" altLang="zh-CN" sz="2000" b="1" dirty="0">
                          <a:solidFill>
                            <a:srgbClr val="92D050"/>
                          </a:solidFill>
                          <a:effectLst/>
                          <a:latin typeface="Gill Sans MT" panose="020B0502020104020203" pitchFamily="34" charset="0"/>
                          <a:ea typeface="Microsoft YaHei" panose="020B0503020204020204" pitchFamily="34" charset="-122"/>
                        </a:rPr>
                        <a:t>NVIDIA</a:t>
                      </a:r>
                      <a:r>
                        <a:rPr lang="zh-CN" altLang="en-US" sz="2000" b="1" dirty="0">
                          <a:solidFill>
                            <a:srgbClr val="92D050"/>
                          </a:solidFill>
                          <a:effectLst/>
                          <a:latin typeface="Gill Sans MT" panose="020B0502020104020203" pitchFamily="34" charset="0"/>
                          <a:ea typeface="Microsoft YaHei" panose="020B0503020204020204" pitchFamily="34" charset="-122"/>
                        </a:rPr>
                        <a:t> </a:t>
                      </a:r>
                      <a:r>
                        <a:rPr lang="en-US" altLang="zh-CN" sz="2000" b="1" dirty="0">
                          <a:solidFill>
                            <a:srgbClr val="92D050"/>
                          </a:solidFill>
                          <a:effectLst/>
                          <a:latin typeface="Gill Sans MT" panose="020B0502020104020203" pitchFamily="34" charset="0"/>
                          <a:ea typeface="Microsoft YaHei" panose="020B0503020204020204" pitchFamily="34" charset="-122"/>
                        </a:rPr>
                        <a:t>A100</a:t>
                      </a:r>
                      <a:endParaRPr lang="zh-CN" altLang="en-US" sz="2000" b="1" dirty="0">
                        <a:solidFill>
                          <a:srgbClr val="92D050"/>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5F7FA"/>
                    </a:solidFill>
                  </a:tcPr>
                </a:tc>
                <a:extLst>
                  <a:ext uri="{0D108BD9-81ED-4DB2-BD59-A6C34878D82A}">
                    <a16:rowId xmlns:a16="http://schemas.microsoft.com/office/drawing/2014/main" val="3319128491"/>
                  </a:ext>
                </a:extLst>
              </a:tr>
              <a:tr h="729702">
                <a:tc>
                  <a:txBody>
                    <a:bodyPr/>
                    <a:lstStyle/>
                    <a:p>
                      <a:pPr algn="l"/>
                      <a:r>
                        <a:rPr lang="en-US" altLang="zh-CN" sz="1800" b="0" dirty="0">
                          <a:solidFill>
                            <a:srgbClr val="374154"/>
                          </a:solidFill>
                          <a:effectLst/>
                          <a:latin typeface="Gill Sans MT" panose="020B0502020104020203" pitchFamily="34" charset="0"/>
                          <a:ea typeface="Microsoft YaHei" panose="020B0503020204020204" pitchFamily="34" charset="-122"/>
                        </a:rPr>
                        <a:t>Memory</a:t>
                      </a:r>
                      <a:r>
                        <a:rPr lang="zh-CN" altLang="en-US" sz="1800" b="0" dirty="0">
                          <a:solidFill>
                            <a:srgbClr val="374154"/>
                          </a:solidFill>
                          <a:effectLst/>
                          <a:latin typeface="Gill Sans MT" panose="020B0502020104020203" pitchFamily="34" charset="0"/>
                          <a:ea typeface="Microsoft YaHei" panose="020B0503020204020204" pitchFamily="34" charset="-122"/>
                        </a:rPr>
                        <a:t> </a:t>
                      </a:r>
                      <a:r>
                        <a:rPr lang="en-US" altLang="zh-CN" sz="1800" b="0" dirty="0">
                          <a:solidFill>
                            <a:srgbClr val="374154"/>
                          </a:solidFill>
                          <a:effectLst/>
                          <a:latin typeface="Gill Sans MT" panose="020B0502020104020203" pitchFamily="34" charset="0"/>
                          <a:ea typeface="Microsoft YaHei" panose="020B0503020204020204" pitchFamily="34" charset="-122"/>
                        </a:rPr>
                        <a:t>B/W(GB/sec)</a:t>
                      </a: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ctr"/>
                      <a:r>
                        <a:rPr lang="en-US" altLang="zh-CN" sz="1800" b="0" dirty="0">
                          <a:solidFill>
                            <a:srgbClr val="374154"/>
                          </a:solidFill>
                          <a:effectLst/>
                          <a:latin typeface="Gill Sans MT" panose="020B0502020104020203" pitchFamily="34" charset="0"/>
                          <a:ea typeface="Microsoft YaHei" panose="020B0503020204020204" pitchFamily="34" charset="-122"/>
                        </a:rPr>
                        <a:t>204</a:t>
                      </a:r>
                      <a:endParaRPr lang="en-US" sz="1800" b="0" dirty="0">
                        <a:solidFill>
                          <a:srgbClr val="374154"/>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ctr"/>
                      <a:r>
                        <a:rPr lang="en-US" altLang="zh-CN" sz="1800" b="0" dirty="0">
                          <a:solidFill>
                            <a:srgbClr val="374154"/>
                          </a:solidFill>
                          <a:effectLst/>
                          <a:latin typeface="Gill Sans MT" panose="020B0502020104020203" pitchFamily="34" charset="0"/>
                          <a:ea typeface="Microsoft YaHei" panose="020B0503020204020204" pitchFamily="34" charset="-122"/>
                        </a:rPr>
                        <a:t>131</a:t>
                      </a:r>
                      <a:endParaRPr lang="en-US" sz="1800" b="0" dirty="0">
                        <a:solidFill>
                          <a:srgbClr val="374154"/>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ctr"/>
                      <a:r>
                        <a:rPr lang="en-US" altLang="zh-CN" sz="1800" b="0" dirty="0">
                          <a:solidFill>
                            <a:srgbClr val="374154"/>
                          </a:solidFill>
                          <a:effectLst/>
                          <a:latin typeface="Gill Sans MT" panose="020B0502020104020203" pitchFamily="34" charset="0"/>
                          <a:ea typeface="Microsoft YaHei" panose="020B0503020204020204" pitchFamily="34" charset="-122"/>
                        </a:rPr>
                        <a:t>1555</a:t>
                      </a:r>
                      <a:endParaRPr lang="zh-CN" altLang="en-US" sz="1800" b="0" dirty="0">
                        <a:solidFill>
                          <a:srgbClr val="374154"/>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extLst>
                  <a:ext uri="{0D108BD9-81ED-4DB2-BD59-A6C34878D82A}">
                    <a16:rowId xmlns:a16="http://schemas.microsoft.com/office/drawing/2014/main" val="1060556718"/>
                  </a:ext>
                </a:extLst>
              </a:tr>
              <a:tr h="729702">
                <a:tc>
                  <a:txBody>
                    <a:bodyPr/>
                    <a:lstStyle/>
                    <a:p>
                      <a:pPr algn="l"/>
                      <a:r>
                        <a:rPr lang="en-US" altLang="zh-CN" sz="1800" b="0" dirty="0">
                          <a:solidFill>
                            <a:srgbClr val="374154"/>
                          </a:solidFill>
                          <a:effectLst/>
                          <a:latin typeface="Gill Sans MT" panose="020B0502020104020203" pitchFamily="34" charset="0"/>
                          <a:ea typeface="Microsoft YaHei" panose="020B0503020204020204" pitchFamily="34" charset="-122"/>
                        </a:rPr>
                        <a:t>DRAM</a:t>
                      </a:r>
                      <a:r>
                        <a:rPr lang="zh-CN" altLang="en-US" sz="1800" b="0" dirty="0">
                          <a:solidFill>
                            <a:srgbClr val="374154"/>
                          </a:solidFill>
                          <a:effectLst/>
                          <a:latin typeface="Gill Sans MT" panose="020B0502020104020203" pitchFamily="34" charset="0"/>
                          <a:ea typeface="Microsoft YaHei" panose="020B0503020204020204" pitchFamily="34" charset="-122"/>
                        </a:rPr>
                        <a:t> </a:t>
                      </a:r>
                      <a:r>
                        <a:rPr lang="en-US" altLang="zh-CN" sz="1800" b="0" dirty="0">
                          <a:solidFill>
                            <a:srgbClr val="374154"/>
                          </a:solidFill>
                          <a:effectLst/>
                          <a:latin typeface="Gill Sans MT" panose="020B0502020104020203" pitchFamily="34" charset="0"/>
                          <a:ea typeface="Microsoft YaHei" panose="020B0503020204020204" pitchFamily="34" charset="-122"/>
                        </a:rPr>
                        <a:t>Latency(ns)</a:t>
                      </a: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ctr"/>
                      <a:r>
                        <a:rPr lang="en-US" altLang="zh-CN" sz="1800" b="0" dirty="0">
                          <a:solidFill>
                            <a:srgbClr val="374154"/>
                          </a:solidFill>
                          <a:effectLst/>
                          <a:latin typeface="Gill Sans MT" panose="020B0502020104020203" pitchFamily="34" charset="0"/>
                          <a:ea typeface="Microsoft YaHei" panose="020B0503020204020204" pitchFamily="34" charset="-122"/>
                        </a:rPr>
                        <a:t>122</a:t>
                      </a:r>
                      <a:endParaRPr lang="en-US" sz="1800" b="0" dirty="0">
                        <a:solidFill>
                          <a:srgbClr val="374154"/>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ctr"/>
                      <a:r>
                        <a:rPr lang="en-US" altLang="zh-CN" sz="1800" b="0" dirty="0">
                          <a:solidFill>
                            <a:srgbClr val="374154"/>
                          </a:solidFill>
                          <a:effectLst/>
                          <a:latin typeface="Gill Sans MT" panose="020B0502020104020203" pitchFamily="34" charset="0"/>
                          <a:ea typeface="Microsoft YaHei" panose="020B0503020204020204" pitchFamily="34" charset="-122"/>
                        </a:rPr>
                        <a:t>89</a:t>
                      </a:r>
                      <a:endParaRPr lang="en-US" sz="1800" b="0" dirty="0">
                        <a:solidFill>
                          <a:srgbClr val="374154"/>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ctr"/>
                      <a:r>
                        <a:rPr lang="en-US" altLang="zh-CN" sz="1800" b="0" dirty="0">
                          <a:solidFill>
                            <a:srgbClr val="374154"/>
                          </a:solidFill>
                          <a:effectLst/>
                          <a:latin typeface="Gill Sans MT" panose="020B0502020104020203" pitchFamily="34" charset="0"/>
                          <a:ea typeface="Microsoft YaHei" panose="020B0503020204020204" pitchFamily="34" charset="-122"/>
                        </a:rPr>
                        <a:t>404</a:t>
                      </a:r>
                      <a:endParaRPr lang="zh-CN" altLang="en-US" sz="1800" b="0" dirty="0">
                        <a:solidFill>
                          <a:srgbClr val="374154"/>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extLst>
                  <a:ext uri="{0D108BD9-81ED-4DB2-BD59-A6C34878D82A}">
                    <a16:rowId xmlns:a16="http://schemas.microsoft.com/office/drawing/2014/main" val="737965577"/>
                  </a:ext>
                </a:extLst>
              </a:tr>
              <a:tr h="729702">
                <a:tc>
                  <a:txBody>
                    <a:bodyPr/>
                    <a:lstStyle/>
                    <a:p>
                      <a:pPr algn="l"/>
                      <a:r>
                        <a:rPr lang="en-US" altLang="zh-CN" sz="1800" b="0" dirty="0">
                          <a:solidFill>
                            <a:srgbClr val="374154"/>
                          </a:solidFill>
                          <a:effectLst/>
                          <a:latin typeface="Gill Sans MT" panose="020B0502020104020203" pitchFamily="34" charset="0"/>
                          <a:ea typeface="Microsoft YaHei" panose="020B0503020204020204" pitchFamily="34" charset="-122"/>
                        </a:rPr>
                        <a:t>Peak</a:t>
                      </a:r>
                      <a:r>
                        <a:rPr lang="zh-CN" altLang="en-US" sz="1800" b="0" dirty="0">
                          <a:solidFill>
                            <a:srgbClr val="374154"/>
                          </a:solidFill>
                          <a:effectLst/>
                          <a:latin typeface="Gill Sans MT" panose="020B0502020104020203" pitchFamily="34" charset="0"/>
                          <a:ea typeface="Microsoft YaHei" panose="020B0503020204020204" pitchFamily="34" charset="-122"/>
                        </a:rPr>
                        <a:t> </a:t>
                      </a:r>
                      <a:r>
                        <a:rPr lang="en-US" altLang="zh-CN" sz="1800" b="0" dirty="0">
                          <a:solidFill>
                            <a:srgbClr val="374154"/>
                          </a:solidFill>
                          <a:effectLst/>
                          <a:latin typeface="Gill Sans MT" panose="020B0502020104020203" pitchFamily="34" charset="0"/>
                          <a:ea typeface="Microsoft YaHei" panose="020B0503020204020204" pitchFamily="34" charset="-122"/>
                        </a:rPr>
                        <a:t>bytes</a:t>
                      </a:r>
                      <a:r>
                        <a:rPr lang="zh-CN" altLang="en-US" sz="1800" b="0" dirty="0">
                          <a:solidFill>
                            <a:srgbClr val="374154"/>
                          </a:solidFill>
                          <a:effectLst/>
                          <a:latin typeface="Gill Sans MT" panose="020B0502020104020203" pitchFamily="34" charset="0"/>
                          <a:ea typeface="Microsoft YaHei" panose="020B0503020204020204" pitchFamily="34" charset="-122"/>
                        </a:rPr>
                        <a:t> </a:t>
                      </a:r>
                      <a:r>
                        <a:rPr lang="en-US" altLang="zh-CN" sz="1800" b="0" dirty="0">
                          <a:solidFill>
                            <a:srgbClr val="374154"/>
                          </a:solidFill>
                          <a:effectLst/>
                          <a:latin typeface="Gill Sans MT" panose="020B0502020104020203" pitchFamily="34" charset="0"/>
                          <a:ea typeface="Microsoft YaHei" panose="020B0503020204020204" pitchFamily="34" charset="-122"/>
                        </a:rPr>
                        <a:t>per</a:t>
                      </a:r>
                      <a:r>
                        <a:rPr lang="zh-CN" altLang="en-US" sz="1800" b="0" dirty="0">
                          <a:solidFill>
                            <a:srgbClr val="374154"/>
                          </a:solidFill>
                          <a:effectLst/>
                          <a:latin typeface="Gill Sans MT" panose="020B0502020104020203" pitchFamily="34" charset="0"/>
                          <a:ea typeface="Microsoft YaHei" panose="020B0503020204020204" pitchFamily="34" charset="-122"/>
                        </a:rPr>
                        <a:t> </a:t>
                      </a:r>
                      <a:r>
                        <a:rPr lang="en-US" altLang="zh-CN" sz="1800" b="0" dirty="0">
                          <a:solidFill>
                            <a:srgbClr val="374154"/>
                          </a:solidFill>
                          <a:effectLst/>
                          <a:latin typeface="Gill Sans MT" panose="020B0502020104020203" pitchFamily="34" charset="0"/>
                          <a:ea typeface="Microsoft YaHei" panose="020B0503020204020204" pitchFamily="34" charset="-122"/>
                        </a:rPr>
                        <a:t>latency</a:t>
                      </a: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ctr"/>
                      <a:r>
                        <a:rPr lang="en-US" altLang="zh-CN" sz="1800" b="0" dirty="0">
                          <a:solidFill>
                            <a:srgbClr val="374154"/>
                          </a:solidFill>
                          <a:effectLst/>
                          <a:latin typeface="Gill Sans MT" panose="020B0502020104020203" pitchFamily="34" charset="0"/>
                          <a:ea typeface="Microsoft YaHei" panose="020B0503020204020204" pitchFamily="34" charset="-122"/>
                        </a:rPr>
                        <a:t>24,888</a:t>
                      </a:r>
                      <a:endParaRPr lang="zh-CN" altLang="en-US" sz="1800" b="0" dirty="0">
                        <a:solidFill>
                          <a:srgbClr val="374154"/>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ctr"/>
                      <a:r>
                        <a:rPr lang="en-US" altLang="zh-CN" sz="1800" b="0" dirty="0">
                          <a:solidFill>
                            <a:srgbClr val="374154"/>
                          </a:solidFill>
                          <a:effectLst/>
                          <a:latin typeface="Gill Sans MT" panose="020B0502020104020203" pitchFamily="34" charset="0"/>
                          <a:ea typeface="Microsoft YaHei" panose="020B0503020204020204" pitchFamily="34" charset="-122"/>
                        </a:rPr>
                        <a:t>11,659</a:t>
                      </a:r>
                      <a:endParaRPr lang="zh-CN" altLang="en-US" sz="1800" b="0" dirty="0">
                        <a:solidFill>
                          <a:srgbClr val="374154"/>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ctr"/>
                      <a:r>
                        <a:rPr lang="en-US" altLang="zh-CN" sz="1800" b="0" dirty="0">
                          <a:solidFill>
                            <a:srgbClr val="374154"/>
                          </a:solidFill>
                          <a:effectLst/>
                          <a:latin typeface="Gill Sans MT" panose="020B0502020104020203" pitchFamily="34" charset="0"/>
                          <a:ea typeface="Microsoft YaHei" panose="020B0503020204020204" pitchFamily="34" charset="-122"/>
                        </a:rPr>
                        <a:t>628,220</a:t>
                      </a:r>
                      <a:endParaRPr lang="zh-CN" altLang="en-US" sz="1800" b="0" dirty="0">
                        <a:solidFill>
                          <a:srgbClr val="374154"/>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extLst>
                  <a:ext uri="{0D108BD9-81ED-4DB2-BD59-A6C34878D82A}">
                    <a16:rowId xmlns:a16="http://schemas.microsoft.com/office/drawing/2014/main" val="1799406410"/>
                  </a:ext>
                </a:extLst>
              </a:tr>
              <a:tr h="729702">
                <a:tc>
                  <a:txBody>
                    <a:bodyPr/>
                    <a:lstStyle/>
                    <a:p>
                      <a:pPr algn="l"/>
                      <a:r>
                        <a:rPr lang="en-US" altLang="zh-CN" sz="1800" b="0" dirty="0">
                          <a:solidFill>
                            <a:srgbClr val="374154"/>
                          </a:solidFill>
                          <a:effectLst/>
                          <a:latin typeface="Gill Sans MT" panose="020B0502020104020203" pitchFamily="34" charset="0"/>
                          <a:ea typeface="Microsoft YaHei" panose="020B0503020204020204" pitchFamily="34" charset="-122"/>
                        </a:rPr>
                        <a:t>Memory</a:t>
                      </a:r>
                      <a:r>
                        <a:rPr lang="zh-CN" altLang="en-US" sz="1800" b="0" dirty="0">
                          <a:solidFill>
                            <a:srgbClr val="374154"/>
                          </a:solidFill>
                          <a:effectLst/>
                          <a:latin typeface="Gill Sans MT" panose="020B0502020104020203" pitchFamily="34" charset="0"/>
                          <a:ea typeface="Microsoft YaHei" panose="020B0503020204020204" pitchFamily="34" charset="-122"/>
                        </a:rPr>
                        <a:t> </a:t>
                      </a:r>
                      <a:r>
                        <a:rPr lang="en-US" altLang="zh-CN" sz="1800" b="0" dirty="0">
                          <a:solidFill>
                            <a:srgbClr val="374154"/>
                          </a:solidFill>
                          <a:effectLst/>
                          <a:latin typeface="Gill Sans MT" panose="020B0502020104020203" pitchFamily="34" charset="0"/>
                          <a:ea typeface="Microsoft YaHei" panose="020B0503020204020204" pitchFamily="34" charset="-122"/>
                        </a:rPr>
                        <a:t>Efficiency</a:t>
                      </a: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ctr"/>
                      <a:r>
                        <a:rPr lang="en-US" altLang="zh-CN" sz="1800" b="0" dirty="0">
                          <a:solidFill>
                            <a:srgbClr val="374154"/>
                          </a:solidFill>
                          <a:effectLst/>
                          <a:latin typeface="Gill Sans MT" panose="020B0502020104020203" pitchFamily="34" charset="0"/>
                          <a:ea typeface="Microsoft YaHei" panose="020B0503020204020204" pitchFamily="34" charset="-122"/>
                        </a:rPr>
                        <a:t>0.064%</a:t>
                      </a:r>
                      <a:endParaRPr lang="en-US" sz="1800" b="0" dirty="0">
                        <a:solidFill>
                          <a:srgbClr val="374154"/>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ctr"/>
                      <a:r>
                        <a:rPr lang="en-US" altLang="zh-CN" sz="1800" b="0" dirty="0">
                          <a:solidFill>
                            <a:srgbClr val="374154"/>
                          </a:solidFill>
                          <a:effectLst/>
                          <a:latin typeface="Gill Sans MT" panose="020B0502020104020203" pitchFamily="34" charset="0"/>
                          <a:ea typeface="Microsoft YaHei" panose="020B0503020204020204" pitchFamily="34" charset="-122"/>
                        </a:rPr>
                        <a:t>0.14%</a:t>
                      </a:r>
                      <a:endParaRPr lang="en-US" sz="1800" b="0" dirty="0">
                        <a:solidFill>
                          <a:srgbClr val="374154"/>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tc>
                  <a:txBody>
                    <a:bodyPr/>
                    <a:lstStyle/>
                    <a:p>
                      <a:pPr algn="ctr"/>
                      <a:r>
                        <a:rPr lang="en-US" altLang="zh-CN" sz="1800" b="0" dirty="0">
                          <a:solidFill>
                            <a:srgbClr val="374154"/>
                          </a:solidFill>
                          <a:effectLst/>
                          <a:latin typeface="Gill Sans MT" panose="020B0502020104020203" pitchFamily="34" charset="0"/>
                          <a:ea typeface="Microsoft YaHei" panose="020B0503020204020204" pitchFamily="34" charset="-122"/>
                        </a:rPr>
                        <a:t>0.0025%</a:t>
                      </a:r>
                      <a:endParaRPr lang="zh-CN" altLang="en-US" sz="1800" b="0" dirty="0">
                        <a:solidFill>
                          <a:srgbClr val="374154"/>
                        </a:solidFill>
                        <a:effectLst/>
                        <a:latin typeface="Gill Sans MT" panose="020B0502020104020203" pitchFamily="34" charset="0"/>
                        <a:ea typeface="Microsoft YaHei" panose="020B0503020204020204" pitchFamily="34" charset="-122"/>
                      </a:endParaRPr>
                    </a:p>
                  </a:txBody>
                  <a:tcPr marL="68251" marR="68251" marT="51189" marB="51189" anchor="ctr">
                    <a:lnL w="9525" cap="flat" cmpd="sng" algn="ctr">
                      <a:solidFill>
                        <a:srgbClr val="E1E6F0"/>
                      </a:solidFill>
                      <a:prstDash val="solid"/>
                      <a:round/>
                      <a:headEnd type="none" w="med" len="med"/>
                      <a:tailEnd type="none" w="med" len="med"/>
                    </a:lnL>
                    <a:lnR w="9525" cap="flat" cmpd="sng" algn="ctr">
                      <a:solidFill>
                        <a:srgbClr val="E1E6F0"/>
                      </a:solidFill>
                      <a:prstDash val="solid"/>
                      <a:round/>
                      <a:headEnd type="none" w="med" len="med"/>
                      <a:tailEnd type="none" w="med" len="med"/>
                    </a:lnR>
                    <a:lnT w="9525" cap="flat" cmpd="sng" algn="ctr">
                      <a:solidFill>
                        <a:srgbClr val="E1E6F0"/>
                      </a:solidFill>
                      <a:prstDash val="solid"/>
                      <a:round/>
                      <a:headEnd type="none" w="med" len="med"/>
                      <a:tailEnd type="none" w="med" len="med"/>
                    </a:lnT>
                    <a:lnB w="9525" cap="flat" cmpd="sng" algn="ctr">
                      <a:solidFill>
                        <a:srgbClr val="E1E6F0"/>
                      </a:solidFill>
                      <a:prstDash val="solid"/>
                      <a:round/>
                      <a:headEnd type="none" w="med" len="med"/>
                      <a:tailEnd type="none" w="med" len="med"/>
                    </a:lnB>
                    <a:solidFill>
                      <a:srgbClr val="FFFFFF"/>
                    </a:solidFill>
                  </a:tcPr>
                </a:tc>
                <a:extLst>
                  <a:ext uri="{0D108BD9-81ED-4DB2-BD59-A6C34878D82A}">
                    <a16:rowId xmlns:a16="http://schemas.microsoft.com/office/drawing/2014/main" val="3552933771"/>
                  </a:ext>
                </a:extLst>
              </a:tr>
            </a:tbl>
          </a:graphicData>
        </a:graphic>
      </p:graphicFrame>
    </p:spTree>
    <p:extLst>
      <p:ext uri="{BB962C8B-B14F-4D97-AF65-F5344CB8AC3E}">
        <p14:creationId xmlns:p14="http://schemas.microsoft.com/office/powerpoint/2010/main" val="28611121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5DB7C96-86E3-CD43-8CED-09E7F742311E}"/>
              </a:ext>
            </a:extLst>
          </p:cNvPr>
          <p:cNvSpPr>
            <a:spLocks noGrp="1"/>
          </p:cNvSpPr>
          <p:nvPr>
            <p:ph type="title"/>
          </p:nvPr>
        </p:nvSpPr>
        <p:spPr/>
        <p:txBody>
          <a:bodyPr/>
          <a:lstStyle/>
          <a:p>
            <a:r>
              <a:rPr lang="en-US" altLang="zh-CN" dirty="0"/>
              <a:t>Z=AX+Y</a:t>
            </a:r>
            <a:r>
              <a:rPr lang="zh-CN" altLang="en-US" dirty="0"/>
              <a:t> 通过并发进行循环展开</a:t>
            </a:r>
          </a:p>
        </p:txBody>
      </p:sp>
      <p:sp>
        <p:nvSpPr>
          <p:cNvPr id="8" name="内容占位符 2">
            <a:extLst>
              <a:ext uri="{FF2B5EF4-FFF2-40B4-BE49-F238E27FC236}">
                <a16:creationId xmlns:a16="http://schemas.microsoft.com/office/drawing/2014/main" id="{2CD7CE0D-20E5-A745-9689-9DD71FA31566}"/>
              </a:ext>
            </a:extLst>
          </p:cNvPr>
          <p:cNvSpPr txBox="1">
            <a:spLocks/>
          </p:cNvSpPr>
          <p:nvPr/>
        </p:nvSpPr>
        <p:spPr>
          <a:xfrm>
            <a:off x="623634" y="5157192"/>
            <a:ext cx="10963473" cy="1228238"/>
          </a:xfrm>
          <a:prstGeom prst="rect">
            <a:avLst/>
          </a:prstGeom>
          <a:noFill/>
        </p:spPr>
        <p:txBody>
          <a:bodyPr anchor="ct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0" indent="0" algn="ctr">
              <a:buFontTx/>
              <a:buNone/>
            </a:pPr>
            <a:r>
              <a:rPr kumimoji="1" lang="en-US" altLang="zh-CN" sz="2400" dirty="0">
                <a:latin typeface="Gill Sans MT" panose="020B0502020104020203" pitchFamily="34" charset="0"/>
              </a:rPr>
              <a:t>Keep</a:t>
            </a:r>
            <a:r>
              <a:rPr kumimoji="1" lang="zh-CN" altLang="en-US" sz="2400" dirty="0">
                <a:latin typeface="Gill Sans MT" panose="020B0502020104020203" pitchFamily="34" charset="0"/>
              </a:rPr>
              <a:t> </a:t>
            </a:r>
            <a:r>
              <a:rPr kumimoji="1" lang="en-US" altLang="zh-CN" sz="2400" dirty="0">
                <a:latin typeface="Gill Sans MT" panose="020B0502020104020203" pitchFamily="34" charset="0"/>
              </a:rPr>
              <a:t>Memory</a:t>
            </a:r>
            <a:r>
              <a:rPr kumimoji="1" lang="zh-CN" altLang="en-US" sz="2400" dirty="0">
                <a:latin typeface="Gill Sans MT" panose="020B0502020104020203" pitchFamily="34" charset="0"/>
              </a:rPr>
              <a:t> </a:t>
            </a:r>
            <a:r>
              <a:rPr kumimoji="1" lang="en-US" altLang="zh-CN" sz="2400" dirty="0">
                <a:latin typeface="Gill Sans MT" panose="020B0502020104020203" pitchFamily="34" charset="0"/>
              </a:rPr>
              <a:t>bus</a:t>
            </a:r>
            <a:r>
              <a:rPr kumimoji="1" lang="zh-CN" altLang="en-US" sz="2400" dirty="0">
                <a:latin typeface="Gill Sans MT" panose="020B0502020104020203" pitchFamily="34" charset="0"/>
              </a:rPr>
              <a:t> </a:t>
            </a:r>
            <a:r>
              <a:rPr kumimoji="1" lang="en-US" altLang="zh-CN" sz="2400" dirty="0">
                <a:latin typeface="Gill Sans MT" panose="020B0502020104020203" pitchFamily="34" charset="0"/>
              </a:rPr>
              <a:t>busy,</a:t>
            </a:r>
            <a:r>
              <a:rPr kumimoji="1" lang="zh-CN" altLang="en-US" sz="2400" dirty="0">
                <a:latin typeface="Gill Sans MT" panose="020B0502020104020203" pitchFamily="34" charset="0"/>
              </a:rPr>
              <a:t> </a:t>
            </a:r>
            <a:r>
              <a:rPr kumimoji="1" lang="en-US" altLang="zh-CN" sz="2400" dirty="0">
                <a:latin typeface="Gill Sans MT" panose="020B0502020104020203" pitchFamily="34" charset="0"/>
              </a:rPr>
              <a:t>run</a:t>
            </a:r>
            <a:r>
              <a:rPr kumimoji="1" lang="zh-CN" altLang="en-US" sz="2400" dirty="0">
                <a:latin typeface="Gill Sans MT" panose="020B0502020104020203" pitchFamily="34" charset="0"/>
              </a:rPr>
              <a:t>  </a:t>
            </a:r>
            <a:r>
              <a:rPr kumimoji="1" lang="en-US" altLang="zh-CN" sz="2400" dirty="0">
                <a:solidFill>
                  <a:srgbClr val="C00000"/>
                </a:solidFill>
                <a:latin typeface="Gill Sans MT" panose="020B0502020104020203" pitchFamily="34" charset="0"/>
              </a:rPr>
              <a:t>11,659/16=729</a:t>
            </a:r>
            <a:r>
              <a:rPr kumimoji="1" lang="zh-CN" altLang="en-US" sz="2400" dirty="0">
                <a:solidFill>
                  <a:srgbClr val="C00000"/>
                </a:solidFill>
                <a:latin typeface="Gill Sans MT" panose="020B0502020104020203" pitchFamily="34" charset="0"/>
              </a:rPr>
              <a:t> </a:t>
            </a:r>
            <a:r>
              <a:rPr kumimoji="1" lang="en-US" altLang="zh-CN" sz="2400" dirty="0">
                <a:latin typeface="Gill Sans MT" panose="020B0502020104020203" pitchFamily="34" charset="0"/>
              </a:rPr>
              <a:t>iterations</a:t>
            </a:r>
            <a:r>
              <a:rPr kumimoji="1" lang="zh-CN" altLang="en-US" sz="2400" dirty="0">
                <a:latin typeface="Gill Sans MT" panose="020B0502020104020203" pitchFamily="34" charset="0"/>
              </a:rPr>
              <a:t> </a:t>
            </a:r>
            <a:r>
              <a:rPr kumimoji="1" lang="en-US" altLang="zh-CN" sz="2400" dirty="0">
                <a:latin typeface="Gill Sans MT" panose="020B0502020104020203" pitchFamily="34" charset="0"/>
              </a:rPr>
              <a:t>at</a:t>
            </a:r>
            <a:r>
              <a:rPr kumimoji="1" lang="zh-CN" altLang="en-US" sz="2400" dirty="0">
                <a:latin typeface="Gill Sans MT" panose="020B0502020104020203" pitchFamily="34" charset="0"/>
              </a:rPr>
              <a:t> </a:t>
            </a:r>
            <a:r>
              <a:rPr kumimoji="1" lang="en-US" altLang="zh-CN" sz="2400" dirty="0">
                <a:latin typeface="Gill Sans MT" panose="020B0502020104020203" pitchFamily="34" charset="0"/>
              </a:rPr>
              <a:t>once.</a:t>
            </a:r>
          </a:p>
        </p:txBody>
      </p:sp>
      <p:pic>
        <p:nvPicPr>
          <p:cNvPr id="12" name="图片 11">
            <a:extLst>
              <a:ext uri="{FF2B5EF4-FFF2-40B4-BE49-F238E27FC236}">
                <a16:creationId xmlns:a16="http://schemas.microsoft.com/office/drawing/2014/main" id="{E5992DC8-8245-7241-920F-C1A12407E05D}"/>
              </a:ext>
            </a:extLst>
          </p:cNvPr>
          <p:cNvPicPr>
            <a:picLocks noChangeAspect="1"/>
          </p:cNvPicPr>
          <p:nvPr/>
        </p:nvPicPr>
        <p:blipFill rotWithShape="1">
          <a:blip r:embed="rId2">
            <a:extLst>
              <a:ext uri="{28A0092B-C50C-407E-A947-70E740481C1C}">
                <a14:useLocalDpi xmlns:a14="http://schemas.microsoft.com/office/drawing/2010/main" val="0"/>
              </a:ext>
            </a:extLst>
          </a:blip>
          <a:srcRect l="6032" t="18502" r="43436" b="38450"/>
          <a:stretch/>
        </p:blipFill>
        <p:spPr>
          <a:xfrm>
            <a:off x="2281957" y="1448780"/>
            <a:ext cx="7437900" cy="3960440"/>
          </a:xfrm>
          <a:prstGeom prst="roundRect">
            <a:avLst>
              <a:gd name="adj" fmla="val 5845"/>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6922706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100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ags/tag1.xml><?xml version="1.0" encoding="utf-8"?>
<p:tagLst xmlns:a="http://schemas.openxmlformats.org/drawingml/2006/main" xmlns:r="http://schemas.openxmlformats.org/officeDocument/2006/relationships" xmlns:p="http://schemas.openxmlformats.org/presentationml/2006/main">
  <p:tag name="MH_CONTENTSID" val="509"/>
  <p:tag name="MH_SECTIONID" val="510,511,512,513,514,515,516,517,518,"/>
  <p:tag name="ISPRING_RESOURCE_PATHS_HASH_2" val="2db23b942c62c2c4cb60aef5a1d9cb0bf3ec243"/>
  <p:tag name="ISPRING_RESOURCE_PATHS_HASH_PRESENTER" val="90ea96664a412a4b1669132765de5862514a1fa"/>
</p:tagLst>
</file>

<file path=ppt/theme/theme1.xml><?xml version="1.0" encoding="utf-8"?>
<a:theme xmlns:a="http://schemas.openxmlformats.org/drawingml/2006/main" name="Title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2">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ntent01">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ontent02">
  <a:themeElements>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txDef>
      <a:spPr>
        <a:noFill/>
      </a:spPr>
      <a:bodyPr wrap="square" rtlCol="0">
        <a:spAutoFit/>
      </a:bodyPr>
      <a:lstStyle>
        <a:defPPr>
          <a:buNone/>
          <a:defRPr b="0" dirty="0" err="1" smtClean="0">
            <a:latin typeface="+mn-lt"/>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ankyou">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31988</TotalTime>
  <Words>1028</Words>
  <Application>Microsoft Macintosh PowerPoint</Application>
  <PresentationFormat>自定义</PresentationFormat>
  <Paragraphs>276</Paragraphs>
  <Slides>25</Slides>
  <Notes>1</Notes>
  <HiddenSlides>0</HiddenSlides>
  <MMClips>0</MMClips>
  <ScaleCrop>false</ScaleCrop>
  <HeadingPairs>
    <vt:vector size="6" baseType="variant">
      <vt:variant>
        <vt:lpstr>已用的字体</vt:lpstr>
      </vt:variant>
      <vt:variant>
        <vt:i4>15</vt:i4>
      </vt:variant>
      <vt:variant>
        <vt:lpstr>主题</vt:lpstr>
      </vt:variant>
      <vt:variant>
        <vt:i4>6</vt:i4>
      </vt:variant>
      <vt:variant>
        <vt:lpstr>幻灯片标题</vt:lpstr>
      </vt:variant>
      <vt:variant>
        <vt:i4>25</vt:i4>
      </vt:variant>
    </vt:vector>
  </HeadingPairs>
  <TitlesOfParts>
    <vt:vector size="46" baseType="lpstr">
      <vt:lpstr>黑体</vt:lpstr>
      <vt:lpstr>华文细黑</vt:lpstr>
      <vt:lpstr>Microsoft YaHei</vt:lpstr>
      <vt:lpstr>Microsoft YaHei</vt:lpstr>
      <vt:lpstr>FrutigerNext LT Bold</vt:lpstr>
      <vt:lpstr>FrutigerNext LT Light</vt:lpstr>
      <vt:lpstr>FrutigerNext LT Medium</vt:lpstr>
      <vt:lpstr>GEETYPE-SkyGB-Flash Reguar</vt:lpstr>
      <vt:lpstr>Arial</vt:lpstr>
      <vt:lpstr>Calibri</vt:lpstr>
      <vt:lpstr>Franklin Gothic Book</vt:lpstr>
      <vt:lpstr>Franklin Gothic Medium</vt:lpstr>
      <vt:lpstr>Futura Medium</vt:lpstr>
      <vt:lpstr>Gill Sans MT</vt:lpstr>
      <vt:lpstr>Wingdings</vt:lpstr>
      <vt:lpstr>Title1</vt:lpstr>
      <vt:lpstr>Title2</vt:lpstr>
      <vt:lpstr>content01</vt:lpstr>
      <vt:lpstr>Content02</vt:lpstr>
      <vt:lpstr>code01</vt:lpstr>
      <vt:lpstr>Thankyou</vt:lpstr>
      <vt:lpstr>推理系统系列</vt:lpstr>
      <vt:lpstr>PowerPoint 演示文稿</vt:lpstr>
      <vt:lpstr>PowerPoint 演示文稿</vt:lpstr>
      <vt:lpstr>PowerPoint 演示文稿</vt:lpstr>
      <vt:lpstr>AX+Y 计算 DEMO</vt:lpstr>
      <vt:lpstr>AX+Y 计算 DEMO</vt:lpstr>
      <vt:lpstr>AX+Y 计算 DEMO</vt:lpstr>
      <vt:lpstr>AX+Y 内存利用率</vt:lpstr>
      <vt:lpstr>Z=AX+Y 通过并发进行循环展开</vt:lpstr>
      <vt:lpstr>Z=AX+Y 通过并发进行循环展开</vt:lpstr>
      <vt:lpstr>Z=AX+Y 通过并行进行循环展开</vt:lpstr>
      <vt:lpstr>Z=AX+Y 通过并行进行循环展开</vt:lpstr>
      <vt:lpstr>并行 Parallelism 并发 Concurrency</vt:lpstr>
      <vt:lpstr>AX+Y 硬件架构线程区别</vt:lpstr>
      <vt:lpstr>架构线程工作原理</vt:lpstr>
      <vt:lpstr>GPU 缓存机制</vt:lpstr>
      <vt:lpstr>GPU 缓存机制</vt:lpstr>
      <vt:lpstr>GPU 缓存机制</vt:lpstr>
      <vt:lpstr>GPU 缓存机制</vt:lpstr>
      <vt:lpstr>GPU 线程机制</vt:lpstr>
      <vt:lpstr>GPU SMs 线程超配</vt:lpstr>
      <vt:lpstr>CPU/GPU 并行才是本质</vt:lpstr>
      <vt:lpstr>CPU/GPU 并行才是本质</vt:lpstr>
      <vt:lpstr>Reference</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COE延伸拉美北地区部试点小结：COE和HRBP协同关系</dc:title>
  <dc:creator>c00123705</dc:creator>
  <cp:lastModifiedBy>zomi</cp:lastModifiedBy>
  <cp:revision>5228</cp:revision>
  <dcterms:created xsi:type="dcterms:W3CDTF">2015-01-14T10:38:57Z</dcterms:created>
  <dcterms:modified xsi:type="dcterms:W3CDTF">2023-04-08T07:45:49Z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new_ms_pID_72543">
    <vt:lpwstr>(4)hSH1c7EeH9DQqfYMTIReoPFik6LFaxH3KwskLNIU0YKIhjwHvVEjrpLWRqV7uIyGpejSF8KM
sv86SGgn9Ir3TkqYRrjdIwEgKGc4A/21HNjhA2K4aoeLYit94NfPUr2W3WEAwlLGrM1fDZ2+
VFZBqGvXyVklZplNn/LLsIUC6LHdqFRGfGSjLAeWNtF9b8dKkx0pCePVo4XRx0wmYPE7Ybyl
GTFmfROjjlVgxbal9i</vt:lpwstr>
  </property>
  <property fmtid="{D5CDD505-2E9C-101B-9397-08002B2CF9AE}" pid="7" name="_new_ms_pID_725431">
    <vt:lpwstr>e2wsJP4jz6HOGlkmsPr9lrGo1kEdZbvIAvT2sHKPFPy1mAMY17K9yP
q0z7h3Mbp3oHCSWtHsGqtMZGqCtdNXLFH4qkTcCVLG6h+BsdkQxjO07TYTq5Xj8+TJlSzdNN
pMLgrzfz+fBNdlRPF7WOfUxHtG9eDQfvfWuoRi3/et3FopfT6kW3iU3/ejNmFH4uNHwRL6EZ
AI10ZwDNh7NCRWyFwLeK4XdI6tcHp0GpM6H/</vt:lpwstr>
  </property>
  <property fmtid="{D5CDD505-2E9C-101B-9397-08002B2CF9AE}" pid="8" name="_new_ms_pID_725432">
    <vt:lpwstr>nQWu2vqa8qQgkzWaIlPHeRTXlXVESk0CZtQj
TDR3P43mY6wtoRSu00px5Wvzs2/uQ46qlskKVa3qN1K2L/UbjqmW7xRYkNOqqXgDZyPVEPp0
5u9vElhisHqgikUkqWfNvQqUVCqjQjfv7x2S59f1cW3HusQjGp822jmIOkOLJhq/XkGFSwz0
mJ4ECIZN4vmZcUSKwGbG2hxH/RQgoDyJx3IqMvPJstAjkAnmymPksH</vt:lpwstr>
  </property>
  <property fmtid="{D5CDD505-2E9C-101B-9397-08002B2CF9AE}" pid="9" name="_new_ms_pID_725433">
    <vt:lpwstr>/MFPS8s5615+AVDMpW
6G8LCA==</vt:lpwstr>
  </property>
  <property fmtid="{D5CDD505-2E9C-101B-9397-08002B2CF9AE}" pid="10" name="_2015_ms_pID_725343">
    <vt:lpwstr>(3)zMsu/D25T2549d4QwE/oB6Z3XT7Unuaugg9BbDn5SnyEftC7v3E9spTa1olQkAXsJ9oT7h2Z
Jt8YNy5B9OKOHsrp28hovBtFwQzGWnvf+nShjaUK66j1hVLwD8UGIpbL0t54/PLP6pmQTNl7
2AFreNXTUy4ADSEZkjM3+KP0iSp5FOg2DEt6ChWCxV2UD3ha78Wlic5m4ZrgUGFu2gxAVNyC
JNXz8rGA/UHsXeZLey</vt:lpwstr>
  </property>
  <property fmtid="{D5CDD505-2E9C-101B-9397-08002B2CF9AE}" pid="11" name="_2015_ms_pID_7253431">
    <vt:lpwstr>vw3TuZxZ2fdgMi8rilaYZ7yzdKxXjyfqpdLzw8KTF661sk0erWWMKK
/U4ZcB2Acg/VLjCtxWaPIOEI7zDD3AL8ihu4Z9IOGLXbTzB7eo8CO28VAwtZlTG2MdnkKGRA
3Sfz3JlXufjSwBr3HhN+ss+9pzDdjdMlli8VnecsMywf8v0d5noa2fsX1ZOzNNjp9mvfXS+G
ro6le3DgV0YYx7/s1z9EupudmxnZcgJ4EiqW</vt:lpwstr>
  </property>
  <property fmtid="{D5CDD505-2E9C-101B-9397-08002B2CF9AE}" pid="12" name="_2015_ms_pID_7253432">
    <vt:lpwstr>569ERqO/0SOjte7AUc5Ky+HfaoCatQdKNFLv
JmoHm1l4UzSAh5FH05nwEWqwSArKcrCn3FK4iHe+e/HPJp5DnnQ=</vt:lpwstr>
  </property>
  <property fmtid="{D5CDD505-2E9C-101B-9397-08002B2CF9AE}" pid="13" name="_readonly">
    <vt:lpwstr/>
  </property>
  <property fmtid="{D5CDD505-2E9C-101B-9397-08002B2CF9AE}" pid="14" name="_change">
    <vt:lpwstr/>
  </property>
  <property fmtid="{D5CDD505-2E9C-101B-9397-08002B2CF9AE}" pid="15" name="_full-control">
    <vt:lpwstr/>
  </property>
  <property fmtid="{D5CDD505-2E9C-101B-9397-08002B2CF9AE}" pid="16" name="sflag">
    <vt:lpwstr>1582504316</vt:lpwstr>
  </property>
</Properties>
</file>