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32" r:id="rId3"/>
    <p:sldId id="536" r:id="rId4"/>
    <p:sldId id="672" r:id="rId6"/>
    <p:sldId id="673" r:id="rId7"/>
    <p:sldId id="584" r:id="rId8"/>
    <p:sldId id="671" r:id="rId9"/>
    <p:sldId id="586" r:id="rId10"/>
    <p:sldId id="587" r:id="rId11"/>
    <p:sldId id="647" r:id="rId12"/>
    <p:sldId id="663" r:id="rId13"/>
    <p:sldId id="664" r:id="rId14"/>
    <p:sldId id="665" r:id="rId15"/>
    <p:sldId id="666" r:id="rId16"/>
    <p:sldId id="633" r:id="rId17"/>
    <p:sldId id="67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B9FC7DE-695F-4935-A6DF-21AC5034952C}">
          <p14:sldIdLst>
            <p14:sldId id="632"/>
            <p14:sldId id="536"/>
            <p14:sldId id="672"/>
            <p14:sldId id="673"/>
            <p14:sldId id="584"/>
            <p14:sldId id="671"/>
            <p14:sldId id="586"/>
            <p14:sldId id="647"/>
            <p14:sldId id="663"/>
            <p14:sldId id="664"/>
            <p14:sldId id="665"/>
            <p14:sldId id="666"/>
            <p14:sldId id="633"/>
            <p14:sldId id="674"/>
            <p14:sldId id="5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99"/>
    <a:srgbClr val="000066"/>
    <a:srgbClr val="F8F8F8"/>
    <a:srgbClr val="FFFFCC"/>
    <a:srgbClr val="FFFF99"/>
    <a:srgbClr val="33CC33"/>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103" autoAdjust="0"/>
    <p:restoredTop sz="83784" autoAdjust="0"/>
  </p:normalViewPr>
  <p:slideViewPr>
    <p:cSldViewPr>
      <p:cViewPr varScale="1">
        <p:scale>
          <a:sx n="86" d="100"/>
          <a:sy n="86" d="100"/>
        </p:scale>
        <p:origin x="636" y="84"/>
      </p:cViewPr>
      <p:guideLst>
        <p:guide orient="horz" pos="2160"/>
        <p:guide pos="3840"/>
      </p:guideLst>
    </p:cSldViewPr>
  </p:slideViewPr>
  <p:outlineViewPr>
    <p:cViewPr>
      <p:scale>
        <a:sx n="33" d="100"/>
        <a:sy n="33" d="100"/>
      </p:scale>
      <p:origin x="0" y="-810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FD6514E4-3D17-4CE0-8A1F-1080DDF7D3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B498B6DB-54A5-4927-BB91-E158BF74A3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98B6DB-54A5-4927-BB91-E158BF74A38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714356"/>
            <a:ext cx="10972800" cy="1143000"/>
          </a:xfrm>
        </p:spPr>
        <p:txBody>
          <a:bodyPr>
            <a:normAutofit/>
          </a:bodyPr>
          <a:lstStyle>
            <a:lvl1pPr>
              <a:defRPr sz="3600">
                <a:latin typeface="微软雅黑" panose="020B0503020204020204" pitchFamily="34" charset="-122"/>
                <a:ea typeface="微软雅黑" panose="020B0503020204020204" pitchFamily="34" charset="-122"/>
                <a:cs typeface="Arial Unicode MS" panose="020B0604020202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2039921"/>
            <a:ext cx="10972800" cy="4525963"/>
          </a:xfrm>
        </p:spPr>
        <p:txBody>
          <a:bodyPr>
            <a:normAutofit/>
          </a:bodyPr>
          <a:lstStyle>
            <a:lvl1pPr>
              <a:defRPr sz="2800">
                <a:latin typeface="微软雅黑" panose="020B0503020204020204" pitchFamily="34" charset="-122"/>
                <a:ea typeface="微软雅黑" panose="020B0503020204020204" pitchFamily="34" charset="-122"/>
                <a:cs typeface="Arial Unicode MS" panose="020B0604020202020204" pitchFamily="34" charset="-122"/>
              </a:defRPr>
            </a:lvl1pPr>
            <a:lvl2pPr>
              <a:defRPr sz="2400">
                <a:latin typeface="微软雅黑" panose="020B0503020204020204" pitchFamily="34" charset="-122"/>
                <a:ea typeface="微软雅黑" panose="020B0503020204020204" pitchFamily="34" charset="-122"/>
                <a:cs typeface="Arial Unicode MS" panose="020B0604020202020204" pitchFamily="34" charset="-122"/>
              </a:defRPr>
            </a:lvl2pPr>
            <a:lvl3pPr>
              <a:defRPr sz="2000">
                <a:latin typeface="微软雅黑" panose="020B0503020204020204" pitchFamily="34" charset="-122"/>
                <a:ea typeface="微软雅黑" panose="020B0503020204020204" pitchFamily="34" charset="-122"/>
                <a:cs typeface="Arial Unicode MS" panose="020B0604020202020204" pitchFamily="34" charset="-122"/>
              </a:defRPr>
            </a:lvl3pPr>
            <a:lvl4pPr>
              <a:defRPr sz="1800">
                <a:latin typeface="微软雅黑" panose="020B0503020204020204" pitchFamily="34" charset="-122"/>
                <a:ea typeface="微软雅黑" panose="020B0503020204020204" pitchFamily="34" charset="-122"/>
                <a:cs typeface="Arial Unicode MS" panose="020B0604020202020204" pitchFamily="34" charset="-122"/>
              </a:defRPr>
            </a:lvl4pPr>
            <a:lvl5pPr>
              <a:defRPr sz="1800">
                <a:latin typeface="微软雅黑" panose="020B0503020204020204" pitchFamily="34" charset="-122"/>
                <a:ea typeface="微软雅黑" panose="020B0503020204020204" pitchFamily="34" charset="-122"/>
                <a:cs typeface="Arial Unicode MS" panose="020B0604020202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mtClean="0"/>
              <a:t>Spring </a:t>
            </a:r>
            <a:r>
              <a:rPr lang="en-US" altLang="zh-CN"/>
              <a:t>Boot</a:t>
            </a:r>
            <a:r>
              <a:rPr lang="zh-CN" altLang="en-US" smtClean="0"/>
              <a:t>与消息</a:t>
            </a:r>
            <a:endParaRPr lang="zh-CN" altLang="en-US"/>
          </a:p>
        </p:txBody>
      </p:sp>
      <p:sp>
        <p:nvSpPr>
          <p:cNvPr id="6" name="副标题 5"/>
          <p:cNvSpPr>
            <a:spLocks noGrp="1"/>
          </p:cNvSpPr>
          <p:nvPr>
            <p:ph type="subTitle" idx="1"/>
          </p:nvPr>
        </p:nvSpPr>
        <p:spPr/>
        <p:txBody>
          <a:bodyPr/>
          <a:lstStyle/>
          <a:p>
            <a:pPr algn="r"/>
            <a:r>
              <a:rPr lang="en-US" altLang="zh-CN" smtClean="0"/>
              <a:t>JMS</a:t>
            </a:r>
            <a:r>
              <a:rPr lang="zh-CN" altLang="en-US" smtClean="0"/>
              <a:t>、</a:t>
            </a:r>
            <a:r>
              <a:rPr lang="en-US" altLang="zh-CN" smtClean="0"/>
              <a:t>AMQP</a:t>
            </a:r>
            <a:r>
              <a:rPr lang="zh-CN" altLang="en-US" smtClean="0"/>
              <a:t>、</a:t>
            </a:r>
            <a:r>
              <a:rPr lang="en-US" altLang="zh-CN" smtClean="0"/>
              <a:t>RabbitMQ</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images.jianshu.io/upload_images/5015984-367dd717d89ae5db.png?imageMogr2/auto-orient/strip%7CimageView2/2/w/5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776" y="4365104"/>
            <a:ext cx="7653657" cy="21828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67408" y="1124744"/>
            <a:ext cx="10801200" cy="3554819"/>
          </a:xfrm>
          <a:prstGeom prst="rect">
            <a:avLst/>
          </a:prstGeom>
        </p:spPr>
        <p:txBody>
          <a:bodyPr wrap="square">
            <a:spAutoFit/>
          </a:bodyPr>
          <a:lstStyle/>
          <a:p>
            <a:r>
              <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rPr>
              <a:t>Consumer</a:t>
            </a:r>
            <a:endPar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endParaRPr>
          </a:p>
          <a:p>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消息的消费者，表示一个从消息队列中取得消息的客户端应用程序。</a:t>
            </a:r>
            <a:endParaRPr lang="en-US" altLang="zh-CN" sz="2100">
              <a:latin typeface="微软雅黑" panose="020B0503020204020204" pitchFamily="34" charset="-122"/>
              <a:ea typeface="微软雅黑" panose="020B0503020204020204" pitchFamily="34" charset="-122"/>
              <a:cs typeface="Arial Unicode MS" panose="020B0604020202020204"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rPr>
              <a:t>Virtual Host</a:t>
            </a:r>
            <a:endPar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endParaRPr>
          </a:p>
          <a:p>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虚拟主机，表示一批交换器、消息队列和相关对象。虚拟主机是共享相同的身份认证和加密环境的独立服务器域。每个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vhost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本质上就是一个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mini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版的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RabbitMQ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服务器，拥有自己的队列、交换器、绑定和权限机制。</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vhost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是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AMQP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概念的基础，必须在连接时指定，</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RabbitMQ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默认的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vhost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是 </a:t>
            </a:r>
            <a:r>
              <a:rPr lang="en-US" altLang="zh-CN" sz="2100">
                <a:latin typeface="微软雅黑" panose="020B0503020204020204" pitchFamily="34" charset="-122"/>
                <a:ea typeface="微软雅黑" panose="020B0503020204020204" pitchFamily="34" charset="-122"/>
                <a:cs typeface="Arial Unicode MS" panose="020B0604020202020204" pitchFamily="34" charset="-122"/>
              </a:rPr>
              <a:t>/ </a:t>
            </a:r>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a:t>
            </a:r>
            <a:endParaRPr lang="en-US" altLang="zh-CN" sz="2100">
              <a:latin typeface="微软雅黑" panose="020B0503020204020204" pitchFamily="34" charset="-122"/>
              <a:ea typeface="微软雅黑" panose="020B0503020204020204" pitchFamily="34" charset="-122"/>
              <a:cs typeface="Arial Unicode MS" panose="020B0604020202020204" pitchFamily="34" charset="-122"/>
            </a:endParaRPr>
          </a:p>
          <a:p>
            <a:endParaRPr lang="en-US" altLang="zh-CN"/>
          </a:p>
          <a:p>
            <a:r>
              <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rPr>
              <a:t>Broker</a:t>
            </a:r>
            <a:endParaRPr lang="en-US" altLang="zh-CN" sz="2100" b="1">
              <a:solidFill>
                <a:srgbClr val="0000FF"/>
              </a:solidFill>
              <a:latin typeface="微软雅黑" panose="020B0503020204020204" pitchFamily="34" charset="-122"/>
              <a:ea typeface="微软雅黑" panose="020B0503020204020204" pitchFamily="34" charset="-122"/>
              <a:cs typeface="Arial Unicode MS" panose="020B0604020202020204" pitchFamily="34" charset="-122"/>
            </a:endParaRPr>
          </a:p>
          <a:p>
            <a:r>
              <a:rPr lang="zh-CN" altLang="en-US" sz="2100">
                <a:latin typeface="微软雅黑" panose="020B0503020204020204" pitchFamily="34" charset="-122"/>
                <a:ea typeface="微软雅黑" panose="020B0503020204020204" pitchFamily="34" charset="-122"/>
                <a:cs typeface="Arial Unicode MS" panose="020B0604020202020204" pitchFamily="34" charset="-122"/>
              </a:rPr>
              <a:t>表示消息队列服务器实体</a:t>
            </a:r>
            <a:endParaRPr lang="zh-CN" altLang="en-US" sz="2100">
              <a:latin typeface="微软雅黑" panose="020B0503020204020204" pitchFamily="34" charset="-122"/>
              <a:ea typeface="微软雅黑" panose="020B0503020204020204" pitchFamily="34" charset="-122"/>
              <a:cs typeface="Arial Unicode MS" panose="020B0604020202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三、</a:t>
            </a:r>
            <a:r>
              <a:rPr lang="en-US" altLang="zh-CN" smtClean="0"/>
              <a:t>RabbitMQ</a:t>
            </a:r>
            <a:r>
              <a:rPr lang="zh-CN" altLang="en-US"/>
              <a:t>运行</a:t>
            </a:r>
            <a:r>
              <a:rPr lang="zh-CN" altLang="en-US" smtClean="0"/>
              <a:t>机制</a:t>
            </a:r>
            <a:endParaRPr lang="zh-CN" altLang="en-US"/>
          </a:p>
        </p:txBody>
      </p:sp>
      <p:sp>
        <p:nvSpPr>
          <p:cNvPr id="3" name="内容占位符 2"/>
          <p:cNvSpPr>
            <a:spLocks noGrp="1"/>
          </p:cNvSpPr>
          <p:nvPr>
            <p:ph idx="1"/>
          </p:nvPr>
        </p:nvSpPr>
        <p:spPr>
          <a:xfrm>
            <a:off x="609084" y="1888682"/>
            <a:ext cx="10972800" cy="1173055"/>
          </a:xfrm>
        </p:spPr>
        <p:txBody>
          <a:bodyPr>
            <a:normAutofit fontScale="70000" lnSpcReduction="20000"/>
          </a:bodyPr>
          <a:lstStyle/>
          <a:p>
            <a:pPr marL="0" indent="0">
              <a:buNone/>
            </a:pPr>
            <a:r>
              <a:rPr lang="en-US" altLang="zh-CN" smtClean="0"/>
              <a:t>AMQP </a:t>
            </a:r>
            <a:r>
              <a:rPr lang="zh-CN" altLang="en-US"/>
              <a:t>中的消息路由</a:t>
            </a:r>
            <a:endParaRPr lang="en-US" altLang="zh-CN" smtClean="0"/>
          </a:p>
          <a:p>
            <a:r>
              <a:rPr lang="en-US" altLang="zh-CN" smtClean="0"/>
              <a:t>AMQP </a:t>
            </a:r>
            <a:r>
              <a:rPr lang="zh-CN" altLang="en-US"/>
              <a:t>中消息的路由过程和 </a:t>
            </a:r>
            <a:r>
              <a:rPr lang="en-US" altLang="zh-CN"/>
              <a:t>Java </a:t>
            </a:r>
            <a:r>
              <a:rPr lang="zh-CN" altLang="en-US"/>
              <a:t>开发者熟悉的 </a:t>
            </a:r>
            <a:r>
              <a:rPr lang="en-US" altLang="zh-CN"/>
              <a:t>JMS </a:t>
            </a:r>
            <a:r>
              <a:rPr lang="zh-CN" altLang="en-US"/>
              <a:t>存在一些差别，</a:t>
            </a:r>
            <a:r>
              <a:rPr lang="en-US" altLang="zh-CN"/>
              <a:t>AMQP </a:t>
            </a:r>
            <a:r>
              <a:rPr lang="zh-CN" altLang="en-US"/>
              <a:t>中增加了 </a:t>
            </a:r>
            <a:r>
              <a:rPr lang="en-US" altLang="zh-CN" b="1">
                <a:solidFill>
                  <a:srgbClr val="FF0000"/>
                </a:solidFill>
              </a:rPr>
              <a:t>Exchange</a:t>
            </a:r>
            <a:r>
              <a:rPr lang="en-US" altLang="zh-CN">
                <a:solidFill>
                  <a:srgbClr val="FF0000"/>
                </a:solidFill>
              </a:rPr>
              <a:t> </a:t>
            </a:r>
            <a:r>
              <a:rPr lang="zh-CN" altLang="en-US"/>
              <a:t>和 </a:t>
            </a:r>
            <a:r>
              <a:rPr lang="en-US" altLang="zh-CN" b="1">
                <a:solidFill>
                  <a:srgbClr val="FF0000"/>
                </a:solidFill>
              </a:rPr>
              <a:t>Binding</a:t>
            </a:r>
            <a:r>
              <a:rPr lang="en-US" altLang="zh-CN">
                <a:solidFill>
                  <a:srgbClr val="FF0000"/>
                </a:solidFill>
              </a:rPr>
              <a:t> </a:t>
            </a:r>
            <a:r>
              <a:rPr lang="zh-CN" altLang="en-US"/>
              <a:t>的角色。生产者把消息发布到 </a:t>
            </a:r>
            <a:r>
              <a:rPr lang="en-US" altLang="zh-CN"/>
              <a:t>Exchange </a:t>
            </a:r>
            <a:r>
              <a:rPr lang="zh-CN" altLang="en-US"/>
              <a:t>上，消息最终到达队列并被消费者接收，而 </a:t>
            </a:r>
            <a:r>
              <a:rPr lang="en-US" altLang="zh-CN"/>
              <a:t>Binding </a:t>
            </a:r>
            <a:r>
              <a:rPr lang="zh-CN" altLang="en-US"/>
              <a:t>决定交换器的消息应该发送到那个队列。</a:t>
            </a:r>
            <a:endParaRPr lang="zh-CN" altLang="en-US"/>
          </a:p>
        </p:txBody>
      </p:sp>
      <p:pic>
        <p:nvPicPr>
          <p:cNvPr id="3074" name="Picture 2" descr="https://upload-images.jianshu.io/upload_images/5015984-7fd73af768f28704.png?imageMogr2/auto-orient/strip%7CimageView2/2/w/48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7728" y="2977727"/>
            <a:ext cx="4610100" cy="3714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a:t>Exchange </a:t>
            </a:r>
            <a:r>
              <a:rPr lang="zh-CN" altLang="en-US" sz="3200" smtClean="0"/>
              <a:t>类型</a:t>
            </a:r>
            <a:endParaRPr lang="zh-CN" altLang="en-US" sz="3200"/>
          </a:p>
        </p:txBody>
      </p:sp>
      <p:sp>
        <p:nvSpPr>
          <p:cNvPr id="3" name="内容占位符 2"/>
          <p:cNvSpPr>
            <a:spLocks noGrp="1"/>
          </p:cNvSpPr>
          <p:nvPr>
            <p:ph idx="1"/>
          </p:nvPr>
        </p:nvSpPr>
        <p:spPr>
          <a:xfrm>
            <a:off x="609600" y="2039921"/>
            <a:ext cx="10814992" cy="1317071"/>
          </a:xfrm>
        </p:spPr>
        <p:txBody>
          <a:bodyPr>
            <a:normAutofit fontScale="85000" lnSpcReduction="20000"/>
          </a:bodyPr>
          <a:lstStyle/>
          <a:p>
            <a:r>
              <a:rPr lang="en-US" altLang="zh-CN" b="1"/>
              <a:t>Exchange</a:t>
            </a:r>
            <a:r>
              <a:rPr lang="zh-CN" altLang="en-US"/>
              <a:t>分发消息时根据类型的不同分发策略有区别，目前共四种类型：</a:t>
            </a:r>
            <a:r>
              <a:rPr lang="en-US" altLang="zh-CN" b="1">
                <a:solidFill>
                  <a:srgbClr val="FF0000"/>
                </a:solidFill>
              </a:rPr>
              <a:t>direct</a:t>
            </a:r>
            <a:r>
              <a:rPr lang="zh-CN" altLang="en-US" b="1">
                <a:solidFill>
                  <a:srgbClr val="FF0000"/>
                </a:solidFill>
              </a:rPr>
              <a:t>、</a:t>
            </a:r>
            <a:r>
              <a:rPr lang="en-US" altLang="zh-CN" b="1">
                <a:solidFill>
                  <a:srgbClr val="FF0000"/>
                </a:solidFill>
              </a:rPr>
              <a:t>fanout</a:t>
            </a:r>
            <a:r>
              <a:rPr lang="zh-CN" altLang="en-US" b="1">
                <a:solidFill>
                  <a:srgbClr val="FF0000"/>
                </a:solidFill>
              </a:rPr>
              <a:t>、</a:t>
            </a:r>
            <a:r>
              <a:rPr lang="en-US" altLang="zh-CN" b="1">
                <a:solidFill>
                  <a:srgbClr val="FF0000"/>
                </a:solidFill>
              </a:rPr>
              <a:t>topic</a:t>
            </a:r>
            <a:r>
              <a:rPr lang="zh-CN" altLang="en-US" b="1">
                <a:solidFill>
                  <a:srgbClr val="FF0000"/>
                </a:solidFill>
              </a:rPr>
              <a:t>、</a:t>
            </a:r>
            <a:r>
              <a:rPr lang="en-US" altLang="zh-CN" b="1">
                <a:solidFill>
                  <a:srgbClr val="FF0000"/>
                </a:solidFill>
              </a:rPr>
              <a:t>headers </a:t>
            </a:r>
            <a:r>
              <a:rPr lang="zh-CN" altLang="en-US"/>
              <a:t>。</a:t>
            </a:r>
            <a:r>
              <a:rPr lang="en-US" altLang="zh-CN"/>
              <a:t>headers </a:t>
            </a:r>
            <a:r>
              <a:rPr lang="zh-CN" altLang="en-US"/>
              <a:t>匹配 </a:t>
            </a:r>
            <a:r>
              <a:rPr lang="en-US" altLang="zh-CN"/>
              <a:t>AMQP </a:t>
            </a:r>
            <a:r>
              <a:rPr lang="zh-CN" altLang="en-US"/>
              <a:t>消息的 </a:t>
            </a:r>
            <a:r>
              <a:rPr lang="en-US" altLang="zh-CN"/>
              <a:t>header </a:t>
            </a:r>
            <a:r>
              <a:rPr lang="zh-CN" altLang="en-US"/>
              <a:t>而不是路由键</a:t>
            </a:r>
            <a:r>
              <a:rPr lang="zh-CN" altLang="en-US" smtClean="0"/>
              <a:t>， </a:t>
            </a:r>
            <a:r>
              <a:rPr lang="en-US" altLang="zh-CN"/>
              <a:t>headers </a:t>
            </a:r>
            <a:r>
              <a:rPr lang="zh-CN" altLang="en-US"/>
              <a:t>交换器和 </a:t>
            </a:r>
            <a:r>
              <a:rPr lang="en-US" altLang="zh-CN"/>
              <a:t>direct </a:t>
            </a:r>
            <a:r>
              <a:rPr lang="zh-CN" altLang="en-US"/>
              <a:t>交换器完全一致，但性能差很多，目前几乎用不到了，所以直接看另外三种类型</a:t>
            </a:r>
            <a:r>
              <a:rPr lang="zh-CN" altLang="en-US" smtClean="0"/>
              <a:t>：</a:t>
            </a:r>
            <a:endParaRPr lang="zh-CN" altLang="en-US"/>
          </a:p>
        </p:txBody>
      </p:sp>
      <p:sp>
        <p:nvSpPr>
          <p:cNvPr id="4" name="文本框 3"/>
          <p:cNvSpPr txBox="1"/>
          <p:nvPr/>
        </p:nvSpPr>
        <p:spPr>
          <a:xfrm>
            <a:off x="5225816" y="3963670"/>
            <a:ext cx="6199666" cy="1754326"/>
          </a:xfrm>
          <a:prstGeom prst="rect">
            <a:avLst/>
          </a:prstGeom>
          <a:noFill/>
        </p:spPr>
        <p:txBody>
          <a:bodyPr wrap="square" rtlCol="0">
            <a:spAutoFit/>
          </a:bodyPr>
          <a:lstStyle/>
          <a:p>
            <a:r>
              <a:rPr lang="zh-CN" altLang="en-US"/>
              <a:t>消息中的路由键（</a:t>
            </a:r>
            <a:r>
              <a:rPr lang="en-US" altLang="zh-CN"/>
              <a:t>routing key</a:t>
            </a:r>
            <a:r>
              <a:rPr lang="zh-CN" altLang="en-US"/>
              <a:t>）如果和 </a:t>
            </a:r>
            <a:r>
              <a:rPr lang="en-US" altLang="zh-CN"/>
              <a:t>Binding </a:t>
            </a:r>
            <a:r>
              <a:rPr lang="zh-CN" altLang="en-US"/>
              <a:t>中的 </a:t>
            </a:r>
            <a:r>
              <a:rPr lang="en-US" altLang="zh-CN"/>
              <a:t>binding key </a:t>
            </a:r>
            <a:r>
              <a:rPr lang="zh-CN" altLang="en-US"/>
              <a:t>一致， 交换器就将消息发到对应的队列中。路由键与队列名完全匹配，如果一个队列绑定到交换机要求路由键为“</a:t>
            </a:r>
            <a:r>
              <a:rPr lang="en-US" altLang="zh-CN"/>
              <a:t>dog”</a:t>
            </a:r>
            <a:r>
              <a:rPr lang="zh-CN" altLang="en-US"/>
              <a:t>，则只转发 </a:t>
            </a:r>
            <a:r>
              <a:rPr lang="en-US" altLang="zh-CN"/>
              <a:t>routing key </a:t>
            </a:r>
            <a:r>
              <a:rPr lang="zh-CN" altLang="en-US"/>
              <a:t>标记为“</a:t>
            </a:r>
            <a:r>
              <a:rPr lang="en-US" altLang="zh-CN"/>
              <a:t>dog”</a:t>
            </a:r>
            <a:r>
              <a:rPr lang="zh-CN" altLang="en-US"/>
              <a:t>的消息，不会转发“</a:t>
            </a:r>
            <a:r>
              <a:rPr lang="en-US" altLang="zh-CN"/>
              <a:t>dog.puppy”</a:t>
            </a:r>
            <a:r>
              <a:rPr lang="zh-CN" altLang="en-US"/>
              <a:t>，也不会转发“</a:t>
            </a:r>
            <a:r>
              <a:rPr lang="en-US" altLang="zh-CN"/>
              <a:t>dog.guard”</a:t>
            </a:r>
            <a:r>
              <a:rPr lang="zh-CN" altLang="en-US"/>
              <a:t>等等。它是完全匹配、单播的模式</a:t>
            </a:r>
            <a:r>
              <a:rPr lang="zh-CN" altLang="en-US" smtClean="0"/>
              <a:t>。</a:t>
            </a:r>
            <a:endParaRPr lang="zh-CN" altLang="en-US"/>
          </a:p>
        </p:txBody>
      </p:sp>
      <p:pic>
        <p:nvPicPr>
          <p:cNvPr id="5126" name="Picture 6" descr="https://img-blog.csdn.net/2017060211345192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3554957"/>
            <a:ext cx="4314825" cy="25717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47928" y="1268760"/>
            <a:ext cx="4968552" cy="2031325"/>
          </a:xfrm>
          <a:prstGeom prst="rect">
            <a:avLst/>
          </a:prstGeom>
          <a:noFill/>
        </p:spPr>
        <p:txBody>
          <a:bodyPr wrap="square" rtlCol="0">
            <a:spAutoFit/>
          </a:bodyPr>
          <a:lstStyle/>
          <a:p>
            <a:r>
              <a:rPr lang="zh-CN" altLang="en-US"/>
              <a:t>每个发到 </a:t>
            </a:r>
            <a:r>
              <a:rPr lang="en-US" altLang="zh-CN"/>
              <a:t>fanout </a:t>
            </a:r>
            <a:r>
              <a:rPr lang="zh-CN" altLang="en-US"/>
              <a:t>类型交换器的消息都会分到所有绑定的队列上去。</a:t>
            </a:r>
            <a:r>
              <a:rPr lang="en-US" altLang="zh-CN"/>
              <a:t>fanout </a:t>
            </a:r>
            <a:r>
              <a:rPr lang="zh-CN" altLang="en-US"/>
              <a:t>交换器不处理路由键，只是简单的将队列绑定到交换器上，每个发送到交换器的消息都会被转发到与该交换器绑定的所有队列上。很像子网广播，每台子网内的主机都获得了一份复制的消息。</a:t>
            </a:r>
            <a:r>
              <a:rPr lang="en-US" altLang="zh-CN"/>
              <a:t>fanout </a:t>
            </a:r>
            <a:r>
              <a:rPr lang="zh-CN" altLang="en-US"/>
              <a:t>类型转发消息是最快的</a:t>
            </a:r>
            <a:r>
              <a:rPr lang="zh-CN" altLang="en-US" smtClean="0"/>
              <a:t>。</a:t>
            </a:r>
            <a:endParaRPr lang="zh-CN" altLang="en-US"/>
          </a:p>
        </p:txBody>
      </p:sp>
      <p:sp>
        <p:nvSpPr>
          <p:cNvPr id="5" name="文本框 4"/>
          <p:cNvSpPr txBox="1"/>
          <p:nvPr/>
        </p:nvSpPr>
        <p:spPr>
          <a:xfrm>
            <a:off x="6312024" y="4287579"/>
            <a:ext cx="4896544" cy="1754326"/>
          </a:xfrm>
          <a:prstGeom prst="rect">
            <a:avLst/>
          </a:prstGeom>
          <a:noFill/>
        </p:spPr>
        <p:txBody>
          <a:bodyPr wrap="square" rtlCol="0">
            <a:spAutoFit/>
          </a:bodyPr>
          <a:lstStyle/>
          <a:p>
            <a:r>
              <a:rPr lang="en-US" altLang="zh-CN"/>
              <a:t>topic </a:t>
            </a:r>
            <a:r>
              <a:rPr lang="zh-CN" altLang="en-US"/>
              <a:t>交换器通过模式匹配分配消息的路由键属性，将路由键和某个模式进行匹配，此时队列需要绑定到一个模式上。它将路由键和绑定键的字符串切分成单词，这些</a:t>
            </a:r>
            <a:r>
              <a:rPr lang="zh-CN" altLang="en-US" b="1"/>
              <a:t>单词之间用点隔开</a:t>
            </a:r>
            <a:r>
              <a:rPr lang="zh-CN" altLang="en-US"/>
              <a:t>。它同样也会识别两个通配符：符号“</a:t>
            </a:r>
            <a:r>
              <a:rPr lang="en-US" altLang="zh-CN"/>
              <a:t>#”</a:t>
            </a:r>
            <a:r>
              <a:rPr lang="zh-CN" altLang="en-US"/>
              <a:t>和符号</a:t>
            </a:r>
            <a:r>
              <a:rPr lang="zh-CN" altLang="en-US" smtClean="0"/>
              <a:t>“</a:t>
            </a:r>
            <a:r>
              <a:rPr lang="en-US" altLang="zh-CN" smtClean="0"/>
              <a:t>*</a:t>
            </a:r>
            <a:r>
              <a:rPr lang="zh-CN" altLang="en-US" i="1" smtClean="0"/>
              <a:t>”</a:t>
            </a:r>
            <a:r>
              <a:rPr lang="zh-CN" altLang="en-US" i="1"/>
              <a:t>。</a:t>
            </a:r>
            <a:r>
              <a:rPr lang="en-US" altLang="zh-CN" i="1"/>
              <a:t>#</a:t>
            </a:r>
            <a:r>
              <a:rPr lang="zh-CN" altLang="en-US" i="1"/>
              <a:t>匹配</a:t>
            </a:r>
            <a:r>
              <a:rPr lang="en-US" altLang="zh-CN" i="1"/>
              <a:t>0</a:t>
            </a:r>
            <a:r>
              <a:rPr lang="zh-CN" altLang="en-US" i="1"/>
              <a:t>个或多个单词</a:t>
            </a:r>
            <a:r>
              <a:rPr lang="zh-CN" altLang="en-US" i="1" smtClean="0"/>
              <a:t>，</a:t>
            </a:r>
            <a:r>
              <a:rPr lang="en-US" altLang="zh-CN" i="1" smtClean="0"/>
              <a:t>*</a:t>
            </a:r>
            <a:r>
              <a:rPr lang="zh-CN" altLang="en-US" smtClean="0"/>
              <a:t>匹配一</a:t>
            </a:r>
            <a:r>
              <a:rPr lang="zh-CN" altLang="en-US"/>
              <a:t>个单词。</a:t>
            </a:r>
            <a:endParaRPr lang="zh-CN" altLang="en-US"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6152" name="Picture 8" descr="https://img-blog.csdn.net/201706021057126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399" y="808046"/>
            <a:ext cx="4314825" cy="2952751"/>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img-blog.csdn.net/201706021147558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99" y="3759804"/>
            <a:ext cx="5229225" cy="2809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四</a:t>
            </a:r>
            <a:r>
              <a:rPr lang="zh-CN" altLang="en-US" smtClean="0"/>
              <a:t>、</a:t>
            </a:r>
            <a:r>
              <a:rPr lang="en-US" altLang="zh-CN" smtClean="0"/>
              <a:t>RabbitMQ</a:t>
            </a:r>
            <a:r>
              <a:rPr lang="zh-CN" altLang="en-US" smtClean="0"/>
              <a:t>整合</a:t>
            </a:r>
            <a:endParaRPr lang="zh-CN" altLang="en-US"/>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b="1" smtClean="0"/>
              <a:t>引入 </a:t>
            </a:r>
            <a:r>
              <a:rPr lang="en-US" altLang="zh-CN" smtClean="0"/>
              <a:t>spring-boot-starter-amqp</a:t>
            </a:r>
            <a:endParaRPr lang="en-US" altLang="zh-CN" b="1" smtClean="0"/>
          </a:p>
          <a:p>
            <a:pPr marL="514350" indent="-514350">
              <a:buFont typeface="+mj-lt"/>
              <a:buAutoNum type="arabicPeriod"/>
            </a:pPr>
            <a:r>
              <a:rPr lang="en-US" altLang="zh-CN" b="1" smtClean="0"/>
              <a:t>application.yml</a:t>
            </a:r>
            <a:r>
              <a:rPr lang="zh-CN" altLang="en-US" b="1" smtClean="0"/>
              <a:t>配置</a:t>
            </a:r>
            <a:endParaRPr lang="en-US" altLang="zh-CN" b="1" smtClean="0"/>
          </a:p>
          <a:p>
            <a:pPr marL="514350" indent="-514350">
              <a:buFont typeface="+mj-lt"/>
              <a:buAutoNum type="arabicPeriod"/>
            </a:pPr>
            <a:r>
              <a:rPr lang="zh-CN" altLang="en-US" b="1" smtClean="0"/>
              <a:t>测试</a:t>
            </a:r>
            <a:r>
              <a:rPr lang="en-US" altLang="zh-CN" b="1" smtClean="0"/>
              <a:t>RabbitMQ</a:t>
            </a:r>
            <a:endParaRPr lang="en-US" altLang="zh-CN" b="1" smtClean="0"/>
          </a:p>
          <a:p>
            <a:pPr marL="914400" lvl="1" indent="-514350">
              <a:buFont typeface="+mj-lt"/>
              <a:buAutoNum type="arabicPeriod"/>
            </a:pPr>
            <a:r>
              <a:rPr lang="en-US" altLang="zh-CN" b="1" smtClean="0"/>
              <a:t>AmqpAdmin</a:t>
            </a:r>
            <a:r>
              <a:rPr lang="zh-CN" altLang="en-US" b="1" smtClean="0"/>
              <a:t>：管理组件</a:t>
            </a:r>
            <a:endParaRPr lang="en-US" altLang="zh-CN" b="1" smtClean="0"/>
          </a:p>
          <a:p>
            <a:pPr marL="914400" lvl="1" indent="-514350">
              <a:buFont typeface="+mj-lt"/>
              <a:buAutoNum type="arabicPeriod"/>
            </a:pPr>
            <a:r>
              <a:rPr lang="en-US" altLang="zh-CN" b="1" smtClean="0"/>
              <a:t>RabbitTemplate</a:t>
            </a:r>
            <a:r>
              <a:rPr lang="zh-CN" altLang="en-US" b="1" smtClean="0"/>
              <a:t>：消息发送处理组件</a:t>
            </a:r>
            <a:endParaRPr lang="en-US" altLang="zh-CN" b="1" smtClean="0"/>
          </a:p>
          <a:p>
            <a:pPr marL="514350" indent="-514350">
              <a:buFont typeface="+mj-lt"/>
              <a:buAutoNum type="arabicPeriod"/>
            </a:pPr>
            <a:endParaRPr lang="en-US" altLang="zh-CN" b="1"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p:cNvGrpSpPr/>
          <p:nvPr/>
        </p:nvGrpSpPr>
        <p:grpSpPr>
          <a:xfrm>
            <a:off x="119336" y="1844824"/>
            <a:ext cx="11866805" cy="3219217"/>
            <a:chOff x="133851" y="876769"/>
            <a:chExt cx="11866805" cy="3219217"/>
          </a:xfrm>
        </p:grpSpPr>
        <p:sp>
          <p:nvSpPr>
            <p:cNvPr id="4" name="矩形 3"/>
            <p:cNvSpPr/>
            <p:nvPr/>
          </p:nvSpPr>
          <p:spPr>
            <a:xfrm>
              <a:off x="1631503" y="1772277"/>
              <a:ext cx="1728192" cy="72115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mtClean="0"/>
                <a:t>exchange.direct</a:t>
              </a:r>
              <a:endParaRPr lang="zh-CN" altLang="en-US"/>
            </a:p>
          </p:txBody>
        </p:sp>
        <p:sp>
          <p:nvSpPr>
            <p:cNvPr id="5" name="矩形 4"/>
            <p:cNvSpPr/>
            <p:nvPr/>
          </p:nvSpPr>
          <p:spPr>
            <a:xfrm>
              <a:off x="4007768" y="162880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atguigu.news</a:t>
              </a:r>
              <a:endParaRPr lang="zh-CN" altLang="en-US"/>
            </a:p>
          </p:txBody>
        </p:sp>
        <p:sp>
          <p:nvSpPr>
            <p:cNvPr id="6" name="矩形 5"/>
            <p:cNvSpPr/>
            <p:nvPr/>
          </p:nvSpPr>
          <p:spPr>
            <a:xfrm>
              <a:off x="4007768" y="2628806"/>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atguigu.emps</a:t>
              </a:r>
              <a:endParaRPr lang="zh-CN" altLang="en-US"/>
            </a:p>
          </p:txBody>
        </p:sp>
        <p:sp>
          <p:nvSpPr>
            <p:cNvPr id="7" name="矩形 6"/>
            <p:cNvSpPr/>
            <p:nvPr/>
          </p:nvSpPr>
          <p:spPr>
            <a:xfrm>
              <a:off x="4007768" y="3591930"/>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gulixueyuan.news</a:t>
              </a:r>
              <a:endParaRPr lang="zh-CN" altLang="en-US"/>
            </a:p>
          </p:txBody>
        </p:sp>
        <p:cxnSp>
          <p:nvCxnSpPr>
            <p:cNvPr id="9" name="直接箭头连接符 8"/>
            <p:cNvCxnSpPr>
              <a:stCxn id="4" idx="3"/>
              <a:endCxn id="5" idx="1"/>
            </p:cNvCxnSpPr>
            <p:nvPr/>
          </p:nvCxnSpPr>
          <p:spPr>
            <a:xfrm flipV="1">
              <a:off x="3359695" y="1880828"/>
              <a:ext cx="648073" cy="2520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接箭头连接符 10"/>
            <p:cNvCxnSpPr>
              <a:stCxn id="4" idx="3"/>
              <a:endCxn id="6" idx="1"/>
            </p:cNvCxnSpPr>
            <p:nvPr/>
          </p:nvCxnSpPr>
          <p:spPr>
            <a:xfrm>
              <a:off x="3359695" y="2132856"/>
              <a:ext cx="648073" cy="74797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直接箭头连接符 12"/>
            <p:cNvCxnSpPr>
              <a:stCxn id="4" idx="3"/>
              <a:endCxn id="7" idx="1"/>
            </p:cNvCxnSpPr>
            <p:nvPr/>
          </p:nvCxnSpPr>
          <p:spPr>
            <a:xfrm>
              <a:off x="3359695" y="2132856"/>
              <a:ext cx="648073" cy="1711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矩形 15"/>
            <p:cNvSpPr/>
            <p:nvPr/>
          </p:nvSpPr>
          <p:spPr>
            <a:xfrm>
              <a:off x="8904312" y="1836718"/>
              <a:ext cx="1728192" cy="208823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mtClean="0"/>
                <a:t>exchange.topic</a:t>
              </a:r>
              <a:endParaRPr lang="zh-CN" altLang="en-US"/>
            </a:p>
          </p:txBody>
        </p:sp>
        <p:cxnSp>
          <p:nvCxnSpPr>
            <p:cNvPr id="18" name="肘形连接符 17"/>
            <p:cNvCxnSpPr>
              <a:stCxn id="16" idx="1"/>
              <a:endCxn id="5" idx="3"/>
            </p:cNvCxnSpPr>
            <p:nvPr/>
          </p:nvCxnSpPr>
          <p:spPr>
            <a:xfrm rot="10800000">
              <a:off x="7392144" y="1880828"/>
              <a:ext cx="1512168" cy="10000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肘形连接符 20"/>
            <p:cNvCxnSpPr>
              <a:stCxn id="16" idx="1"/>
              <a:endCxn id="6" idx="3"/>
            </p:cNvCxnSpPr>
            <p:nvPr/>
          </p:nvCxnSpPr>
          <p:spPr>
            <a:xfrm rot="10800000">
              <a:off x="7392144" y="2880834"/>
              <a:ext cx="1512168" cy="1270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肘形连接符 24"/>
            <p:cNvCxnSpPr/>
            <p:nvPr/>
          </p:nvCxnSpPr>
          <p:spPr>
            <a:xfrm rot="10800000">
              <a:off x="7392144" y="1988840"/>
              <a:ext cx="1512168" cy="1224136"/>
            </a:xfrm>
            <a:prstGeom prst="bentConnector3">
              <a:avLst>
                <a:gd name="adj1" fmla="val 60324"/>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肘形连接符 28"/>
            <p:cNvCxnSpPr>
              <a:endCxn id="7" idx="3"/>
            </p:cNvCxnSpPr>
            <p:nvPr/>
          </p:nvCxnSpPr>
          <p:spPr>
            <a:xfrm rot="10800000" flipV="1">
              <a:off x="7392144" y="3212976"/>
              <a:ext cx="1512168" cy="630982"/>
            </a:xfrm>
            <a:prstGeom prst="bentConnector3">
              <a:avLst>
                <a:gd name="adj1" fmla="val 6106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文本框 26"/>
            <p:cNvSpPr txBox="1"/>
            <p:nvPr/>
          </p:nvSpPr>
          <p:spPr>
            <a:xfrm>
              <a:off x="8112224" y="3055898"/>
              <a:ext cx="720080" cy="2462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news</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1" name="矩形 30"/>
            <p:cNvSpPr/>
            <p:nvPr/>
          </p:nvSpPr>
          <p:spPr>
            <a:xfrm>
              <a:off x="3993251" y="876769"/>
              <a:ext cx="3384376" cy="50405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mtClean="0"/>
                <a:t>atguigu</a:t>
              </a:r>
              <a:endParaRPr lang="zh-CN" altLang="en-US"/>
            </a:p>
          </p:txBody>
        </p:sp>
        <p:cxnSp>
          <p:nvCxnSpPr>
            <p:cNvPr id="33" name="直接箭头连接符 32"/>
            <p:cNvCxnSpPr>
              <a:stCxn id="4" idx="3"/>
              <a:endCxn id="31" idx="1"/>
            </p:cNvCxnSpPr>
            <p:nvPr/>
          </p:nvCxnSpPr>
          <p:spPr>
            <a:xfrm flipV="1">
              <a:off x="3359695" y="1128797"/>
              <a:ext cx="633556" cy="10040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肘形连接符 35"/>
            <p:cNvCxnSpPr>
              <a:stCxn id="16" idx="1"/>
              <a:endCxn id="31" idx="3"/>
            </p:cNvCxnSpPr>
            <p:nvPr/>
          </p:nvCxnSpPr>
          <p:spPr>
            <a:xfrm rot="10800000">
              <a:off x="7377628" y="1128798"/>
              <a:ext cx="1526685" cy="175203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p:cNvSpPr txBox="1"/>
            <p:nvPr/>
          </p:nvSpPr>
          <p:spPr>
            <a:xfrm>
              <a:off x="8112224" y="2706601"/>
              <a:ext cx="720080" cy="24622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ltLang="zh-CN" sz="1000" b="1" smtClean="0">
                  <a:latin typeface="Arial Unicode MS" panose="020B0604020202020204" pitchFamily="34" charset="-122"/>
                  <a:ea typeface="Arial Unicode MS" panose="020B0604020202020204" pitchFamily="34" charset="-122"/>
                  <a:cs typeface="Arial Unicode MS" panose="020B0604020202020204" pitchFamily="34" charset="-122"/>
                </a:rPr>
                <a:t>atguigu.#</a:t>
              </a:r>
              <a:endParaRPr lang="zh-CN" altLang="en-US" sz="10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9" name="矩形 48"/>
            <p:cNvSpPr/>
            <p:nvPr/>
          </p:nvSpPr>
          <p:spPr>
            <a:xfrm>
              <a:off x="1631503" y="2627828"/>
              <a:ext cx="1728192" cy="721157"/>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mtClean="0"/>
                <a:t>exchange.fanout</a:t>
              </a:r>
              <a:endParaRPr lang="zh-CN" altLang="en-US"/>
            </a:p>
          </p:txBody>
        </p:sp>
        <p:cxnSp>
          <p:nvCxnSpPr>
            <p:cNvPr id="51" name="直接箭头连接符 50"/>
            <p:cNvCxnSpPr>
              <a:stCxn id="49" idx="3"/>
            </p:cNvCxnSpPr>
            <p:nvPr/>
          </p:nvCxnSpPr>
          <p:spPr>
            <a:xfrm flipV="1">
              <a:off x="3359695" y="1268760"/>
              <a:ext cx="633556" cy="171964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直接箭头连接符 55"/>
            <p:cNvCxnSpPr>
              <a:stCxn id="49" idx="3"/>
            </p:cNvCxnSpPr>
            <p:nvPr/>
          </p:nvCxnSpPr>
          <p:spPr>
            <a:xfrm flipV="1">
              <a:off x="3359695" y="2004816"/>
              <a:ext cx="633556" cy="98359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直接箭头连接符 57"/>
            <p:cNvCxnSpPr>
              <a:stCxn id="49" idx="3"/>
              <a:endCxn id="6" idx="1"/>
            </p:cNvCxnSpPr>
            <p:nvPr/>
          </p:nvCxnSpPr>
          <p:spPr>
            <a:xfrm flipV="1">
              <a:off x="3359695" y="2880834"/>
              <a:ext cx="648073" cy="10757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直接箭头连接符 59"/>
            <p:cNvCxnSpPr>
              <a:stCxn id="49" idx="3"/>
              <a:endCxn id="7" idx="1"/>
            </p:cNvCxnSpPr>
            <p:nvPr/>
          </p:nvCxnSpPr>
          <p:spPr>
            <a:xfrm>
              <a:off x="3359695" y="2988407"/>
              <a:ext cx="648073" cy="85555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1" name="椭圆 60"/>
            <p:cNvSpPr/>
            <p:nvPr/>
          </p:nvSpPr>
          <p:spPr>
            <a:xfrm>
              <a:off x="11136560" y="2664011"/>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3" name="直接箭头连接符 62"/>
            <p:cNvCxnSpPr>
              <a:stCxn id="61" idx="2"/>
              <a:endCxn id="16" idx="3"/>
            </p:cNvCxnSpPr>
            <p:nvPr/>
          </p:nvCxnSpPr>
          <p:spPr>
            <a:xfrm flipH="1">
              <a:off x="10632504" y="2880834"/>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133851" y="2290022"/>
              <a:ext cx="864096" cy="433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msg</a:t>
              </a:r>
              <a:endParaRPr lang="zh-CN" altLang="en-US"/>
            </a:p>
          </p:txBody>
        </p:sp>
        <p:cxnSp>
          <p:nvCxnSpPr>
            <p:cNvPr id="67" name="直接箭头连接符 66"/>
            <p:cNvCxnSpPr>
              <a:stCxn id="65" idx="6"/>
              <a:endCxn id="4" idx="1"/>
            </p:cNvCxnSpPr>
            <p:nvPr/>
          </p:nvCxnSpPr>
          <p:spPr>
            <a:xfrm flipV="1">
              <a:off x="997947" y="2132856"/>
              <a:ext cx="633556" cy="373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5" idx="6"/>
              <a:endCxn id="49" idx="1"/>
            </p:cNvCxnSpPr>
            <p:nvPr/>
          </p:nvCxnSpPr>
          <p:spPr>
            <a:xfrm>
              <a:off x="997947" y="2506845"/>
              <a:ext cx="633556" cy="48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olidFill>
                  <a:srgbClr val="0000FF"/>
                </a:solidFill>
              </a:rPr>
              <a:t>一、</a:t>
            </a:r>
            <a:r>
              <a:rPr lang="zh-CN" altLang="en-US" smtClean="0">
                <a:solidFill>
                  <a:srgbClr val="0000FF"/>
                </a:solidFill>
              </a:rPr>
              <a:t>概述</a:t>
            </a:r>
            <a:endParaRPr lang="zh-CN" altLang="en-US"/>
          </a:p>
        </p:txBody>
      </p:sp>
      <p:sp>
        <p:nvSpPr>
          <p:cNvPr id="3" name="内容占位符 2"/>
          <p:cNvSpPr>
            <a:spLocks noGrp="1"/>
          </p:cNvSpPr>
          <p:nvPr>
            <p:ph idx="1"/>
          </p:nvPr>
        </p:nvSpPr>
        <p:spPr>
          <a:xfrm>
            <a:off x="479376" y="2039921"/>
            <a:ext cx="11233248" cy="4525963"/>
          </a:xfrm>
        </p:spPr>
        <p:txBody>
          <a:bodyPr/>
          <a:lstStyle/>
          <a:p>
            <a:pPr marL="457200" indent="-457200">
              <a:buFont typeface="+mj-lt"/>
              <a:buAutoNum type="arabicPeriod"/>
            </a:pPr>
            <a:r>
              <a:rPr lang="zh-CN" altLang="en-US" sz="2400" smtClean="0"/>
              <a:t>大多</a:t>
            </a:r>
            <a:r>
              <a:rPr lang="zh-CN" altLang="en-US" sz="2400"/>
              <a:t>应用中</a:t>
            </a:r>
            <a:r>
              <a:rPr lang="zh-CN" altLang="en-US" sz="2400" smtClean="0"/>
              <a:t>，可通过消息服务中间件来提升系统异步通信、扩展解耦能力</a:t>
            </a:r>
            <a:endParaRPr lang="en-US" altLang="zh-CN" sz="2400"/>
          </a:p>
          <a:p>
            <a:pPr marL="457200" indent="-457200">
              <a:buFont typeface="+mj-lt"/>
              <a:buAutoNum type="arabicPeriod"/>
            </a:pPr>
            <a:r>
              <a:rPr lang="zh-CN" altLang="en-US" sz="2400" smtClean="0"/>
              <a:t>消息服务中</a:t>
            </a:r>
            <a:r>
              <a:rPr lang="zh-CN" altLang="en-US" sz="2400"/>
              <a:t>两个重要概念：</a:t>
            </a:r>
            <a:endParaRPr lang="en-US" altLang="zh-CN" sz="2400"/>
          </a:p>
          <a:p>
            <a:pPr marL="0" indent="0">
              <a:buNone/>
            </a:pPr>
            <a:r>
              <a:rPr lang="en-US" altLang="zh-CN" sz="2400"/>
              <a:t>       </a:t>
            </a:r>
            <a:r>
              <a:rPr lang="zh-CN" altLang="en-US" sz="2400">
                <a:solidFill>
                  <a:srgbClr val="FF0000"/>
                </a:solidFill>
              </a:rPr>
              <a:t>消息代理（</a:t>
            </a:r>
            <a:r>
              <a:rPr lang="en-US" altLang="zh-CN" sz="2400">
                <a:solidFill>
                  <a:srgbClr val="FF0000"/>
                </a:solidFill>
              </a:rPr>
              <a:t>message broker</a:t>
            </a:r>
            <a:r>
              <a:rPr lang="zh-CN" altLang="en-US" sz="2400">
                <a:solidFill>
                  <a:srgbClr val="FF0000"/>
                </a:solidFill>
              </a:rPr>
              <a:t>）</a:t>
            </a:r>
            <a:r>
              <a:rPr lang="zh-CN" altLang="en-US" sz="2400"/>
              <a:t>和</a:t>
            </a:r>
            <a:r>
              <a:rPr lang="zh-CN" altLang="en-US" sz="2400">
                <a:solidFill>
                  <a:srgbClr val="FF0000"/>
                </a:solidFill>
              </a:rPr>
              <a:t>目的地（</a:t>
            </a:r>
            <a:r>
              <a:rPr lang="en-US" altLang="zh-CN" sz="2400">
                <a:solidFill>
                  <a:srgbClr val="FF0000"/>
                </a:solidFill>
              </a:rPr>
              <a:t>destination</a:t>
            </a:r>
            <a:r>
              <a:rPr lang="zh-CN" altLang="en-US" sz="2400">
                <a:solidFill>
                  <a:srgbClr val="FF0000"/>
                </a:solidFill>
              </a:rPr>
              <a:t>）</a:t>
            </a:r>
            <a:endParaRPr lang="en-US" altLang="zh-CN" sz="2400">
              <a:solidFill>
                <a:srgbClr val="FF0000"/>
              </a:solidFill>
            </a:endParaRPr>
          </a:p>
          <a:p>
            <a:pPr marL="0" indent="0">
              <a:buNone/>
            </a:pPr>
            <a:r>
              <a:rPr lang="zh-CN" altLang="en-US" sz="2400"/>
              <a:t>当消息发送者发送消息以后，将由消息代理接管，消息代理保证消息传递到指定目的地。</a:t>
            </a:r>
            <a:endParaRPr lang="en-US" altLang="zh-CN" sz="2400"/>
          </a:p>
          <a:p>
            <a:pPr marL="457200" indent="-457200">
              <a:buFont typeface="+mj-lt"/>
              <a:buAutoNum type="arabicPeriod" startAt="3"/>
            </a:pPr>
            <a:r>
              <a:rPr lang="zh-CN" altLang="en-US" sz="2400" smtClean="0"/>
              <a:t>消息队列主要</a:t>
            </a:r>
            <a:r>
              <a:rPr lang="zh-CN" altLang="en-US" sz="2400"/>
              <a:t>有两种形式的目的地</a:t>
            </a:r>
            <a:endParaRPr lang="en-US" altLang="zh-CN" sz="2400"/>
          </a:p>
          <a:p>
            <a:pPr marL="857250" lvl="1" indent="-457200">
              <a:buFont typeface="+mj-lt"/>
              <a:buAutoNum type="arabicPeriod"/>
            </a:pPr>
            <a:r>
              <a:rPr lang="zh-CN" altLang="en-US" sz="2000">
                <a:solidFill>
                  <a:srgbClr val="FF0000"/>
                </a:solidFill>
              </a:rPr>
              <a:t>队列（</a:t>
            </a:r>
            <a:r>
              <a:rPr lang="en-US" altLang="zh-CN" sz="2000">
                <a:solidFill>
                  <a:srgbClr val="FF0000"/>
                </a:solidFill>
              </a:rPr>
              <a:t>queue</a:t>
            </a:r>
            <a:r>
              <a:rPr lang="zh-CN" altLang="en-US" sz="2000">
                <a:solidFill>
                  <a:srgbClr val="FF0000"/>
                </a:solidFill>
              </a:rPr>
              <a:t>）</a:t>
            </a:r>
            <a:r>
              <a:rPr lang="zh-CN" altLang="en-US" sz="2000"/>
              <a:t>：点对点消息通信（</a:t>
            </a:r>
            <a:r>
              <a:rPr lang="en-US" altLang="zh-CN" sz="2000"/>
              <a:t>point-to-point</a:t>
            </a:r>
            <a:r>
              <a:rPr lang="zh-CN" altLang="en-US" sz="2000"/>
              <a:t>）</a:t>
            </a:r>
            <a:endParaRPr lang="en-US" altLang="zh-CN" sz="2000"/>
          </a:p>
          <a:p>
            <a:pPr marL="857250" lvl="1" indent="-457200">
              <a:buFont typeface="+mj-lt"/>
              <a:buAutoNum type="arabicPeriod"/>
            </a:pPr>
            <a:r>
              <a:rPr lang="zh-CN" altLang="en-US" sz="2000">
                <a:solidFill>
                  <a:srgbClr val="FF0000"/>
                </a:solidFill>
              </a:rPr>
              <a:t>主题（</a:t>
            </a:r>
            <a:r>
              <a:rPr lang="en-US" altLang="zh-CN" sz="2000">
                <a:solidFill>
                  <a:srgbClr val="FF0000"/>
                </a:solidFill>
              </a:rPr>
              <a:t>topic</a:t>
            </a:r>
            <a:r>
              <a:rPr lang="zh-CN" altLang="en-US" sz="2000">
                <a:solidFill>
                  <a:srgbClr val="FF0000"/>
                </a:solidFill>
              </a:rPr>
              <a:t>）</a:t>
            </a:r>
            <a:r>
              <a:rPr lang="zh-CN" altLang="en-US" sz="2000"/>
              <a:t>：发布（</a:t>
            </a:r>
            <a:r>
              <a:rPr lang="en-US" altLang="zh-CN" sz="2000"/>
              <a:t>publish</a:t>
            </a:r>
            <a:r>
              <a:rPr lang="zh-CN" altLang="en-US" sz="2000"/>
              <a:t>）</a:t>
            </a:r>
            <a:r>
              <a:rPr lang="en-US" altLang="zh-CN" sz="2000"/>
              <a:t>/</a:t>
            </a:r>
            <a:r>
              <a:rPr lang="zh-CN" altLang="en-US" sz="2000"/>
              <a:t>订阅（</a:t>
            </a:r>
            <a:r>
              <a:rPr lang="en-US" altLang="zh-CN" sz="2000"/>
              <a:t>subscribe</a:t>
            </a:r>
            <a:r>
              <a:rPr lang="zh-CN" altLang="en-US" sz="2000"/>
              <a:t>）消息通信</a:t>
            </a:r>
            <a:endParaRPr lang="zh-CN"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87688" y="936129"/>
            <a:ext cx="4943475" cy="12573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688" y="2376289"/>
            <a:ext cx="3800475" cy="20193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688" y="4509120"/>
            <a:ext cx="5429250" cy="1800225"/>
          </a:xfrm>
          <a:prstGeom prst="rect">
            <a:avLst/>
          </a:prstGeom>
        </p:spPr>
      </p:pic>
      <p:sp>
        <p:nvSpPr>
          <p:cNvPr id="9" name="文本框 8"/>
          <p:cNvSpPr txBox="1"/>
          <p:nvPr/>
        </p:nvSpPr>
        <p:spPr>
          <a:xfrm>
            <a:off x="839416" y="2895346"/>
            <a:ext cx="2203598"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异步处理</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55440" y="2141106"/>
            <a:ext cx="3456384" cy="1317293"/>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40" y="3573016"/>
            <a:ext cx="3479716" cy="18002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2171981"/>
            <a:ext cx="5001051" cy="1296144"/>
          </a:xfrm>
          <a:prstGeom prst="rect">
            <a:avLst/>
          </a:prstGeom>
        </p:spPr>
      </p:pic>
      <p:cxnSp>
        <p:nvCxnSpPr>
          <p:cNvPr id="9" name="直接连接符 8"/>
          <p:cNvCxnSpPr/>
          <p:nvPr/>
        </p:nvCxnSpPr>
        <p:spPr>
          <a:xfrm>
            <a:off x="5663952" y="908720"/>
            <a:ext cx="0" cy="540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703512" y="1263985"/>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应用解耦</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11" name="文本框 10"/>
          <p:cNvSpPr txBox="1"/>
          <p:nvPr/>
        </p:nvSpPr>
        <p:spPr>
          <a:xfrm>
            <a:off x="8112224" y="1282859"/>
            <a:ext cx="2160240" cy="523220"/>
          </a:xfrm>
          <a:prstGeom prst="rect">
            <a:avLst/>
          </a:prstGeom>
          <a:noFill/>
        </p:spPr>
        <p:txBody>
          <a:bodyPr wrap="square" rtlCol="0">
            <a:spAutoFit/>
          </a:bodyPr>
          <a:lstStyle/>
          <a:p>
            <a:r>
              <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rPr>
              <a:t>流量削峰</a:t>
            </a:r>
            <a:endParaRPr lang="zh-CN" altLang="en-US" sz="2800" b="1"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400" y="980729"/>
            <a:ext cx="11233248" cy="5585155"/>
          </a:xfrm>
        </p:spPr>
        <p:txBody>
          <a:bodyPr>
            <a:normAutofit lnSpcReduction="10000"/>
          </a:bodyPr>
          <a:lstStyle/>
          <a:p>
            <a:pPr marL="514350" indent="-514350">
              <a:buFont typeface="+mj-lt"/>
              <a:buAutoNum type="arabicPeriod" startAt="4"/>
            </a:pPr>
            <a:r>
              <a:rPr lang="zh-CN" altLang="en-US" sz="2400"/>
              <a:t>点对点式：</a:t>
            </a:r>
            <a:endParaRPr lang="en-US" altLang="zh-CN" sz="2400"/>
          </a:p>
          <a:p>
            <a:pPr marL="914400" lvl="1" indent="-514350"/>
            <a:r>
              <a:rPr lang="zh-CN" altLang="en-US" sz="2000"/>
              <a:t>消息发送者发送消息，消息代理将其放入一个队列中，消息接收者从队列中获取消息内容，消息读取后被移出队列</a:t>
            </a:r>
            <a:endParaRPr lang="en-US" altLang="zh-CN" sz="2000"/>
          </a:p>
          <a:p>
            <a:pPr marL="914400" lvl="1" indent="-514350"/>
            <a:r>
              <a:rPr lang="zh-CN" altLang="en-US" sz="2000"/>
              <a:t>消息只有唯一的发送者和接受者，但并不是说只能有一个接收者</a:t>
            </a:r>
            <a:endParaRPr lang="en-US" altLang="zh-CN" sz="2000"/>
          </a:p>
          <a:p>
            <a:pPr marL="914400" lvl="1" indent="-514350"/>
            <a:endParaRPr lang="en-US" altLang="zh-CN" sz="2000"/>
          </a:p>
          <a:p>
            <a:pPr marL="514350" indent="-514350">
              <a:buFont typeface="+mj-lt"/>
              <a:buAutoNum type="arabicPeriod" startAt="4"/>
            </a:pPr>
            <a:r>
              <a:rPr lang="zh-CN" altLang="en-US" sz="2400"/>
              <a:t>发布订阅式：</a:t>
            </a:r>
            <a:endParaRPr lang="en-US" altLang="zh-CN" sz="2400"/>
          </a:p>
          <a:p>
            <a:pPr marL="914400" lvl="1" indent="-514350"/>
            <a:r>
              <a:rPr lang="zh-CN" altLang="en-US" sz="2000"/>
              <a:t>发送者（发布者）发送消息到主题，多个接收者（订阅者）监听（订阅）这个主题，那么就会在消息到达时同时收到消息</a:t>
            </a:r>
            <a:endParaRPr lang="en-US" altLang="zh-CN" sz="2000"/>
          </a:p>
          <a:p>
            <a:pPr marL="914400" lvl="1" indent="-514350"/>
            <a:endParaRPr lang="en-US" altLang="zh-CN" sz="2000"/>
          </a:p>
          <a:p>
            <a:pPr marL="514350" indent="-514350">
              <a:buFont typeface="+mj-lt"/>
              <a:buAutoNum type="arabicPeriod" startAt="4"/>
            </a:pPr>
            <a:r>
              <a:rPr lang="en-US" altLang="zh-CN" sz="2400"/>
              <a:t>JMS</a:t>
            </a:r>
            <a:r>
              <a:rPr lang="zh-CN" altLang="en-US" sz="2400"/>
              <a:t>（</a:t>
            </a:r>
            <a:r>
              <a:rPr lang="en-US" altLang="zh-CN" sz="2400"/>
              <a:t>Java Message Service</a:t>
            </a:r>
            <a:r>
              <a:rPr lang="zh-CN" altLang="en-US" sz="2400" smtClean="0"/>
              <a:t>）</a:t>
            </a:r>
            <a:r>
              <a:rPr lang="en-US" altLang="zh-CN" sz="2400" smtClean="0"/>
              <a:t>JAVA</a:t>
            </a:r>
            <a:r>
              <a:rPr lang="zh-CN" altLang="en-US" sz="2400" smtClean="0"/>
              <a:t>消息</a:t>
            </a:r>
            <a:r>
              <a:rPr lang="zh-CN" altLang="en-US" sz="2400"/>
              <a:t>服务：</a:t>
            </a:r>
            <a:endParaRPr lang="en-US" altLang="zh-CN" sz="2400"/>
          </a:p>
          <a:p>
            <a:pPr marL="914400" lvl="1" indent="-514350"/>
            <a:r>
              <a:rPr lang="zh-CN" altLang="en-US" sz="2000"/>
              <a:t>基于</a:t>
            </a:r>
            <a:r>
              <a:rPr lang="en-US" altLang="zh-CN" sz="2000"/>
              <a:t>JVM</a:t>
            </a:r>
            <a:r>
              <a:rPr lang="zh-CN" altLang="en-US" sz="2000"/>
              <a:t>消息代理的规范。</a:t>
            </a:r>
            <a:r>
              <a:rPr lang="en-US" altLang="zh-CN" sz="2000"/>
              <a:t>ActiveMQ</a:t>
            </a:r>
            <a:r>
              <a:rPr lang="zh-CN" altLang="en-US" sz="2000"/>
              <a:t>、</a:t>
            </a:r>
            <a:r>
              <a:rPr lang="en-US" altLang="zh-CN" sz="2000"/>
              <a:t>HornetMQ</a:t>
            </a:r>
            <a:r>
              <a:rPr lang="zh-CN" altLang="en-US" sz="2000"/>
              <a:t>是</a:t>
            </a:r>
            <a:r>
              <a:rPr lang="en-US" altLang="zh-CN" sz="2000"/>
              <a:t>JMS</a:t>
            </a:r>
            <a:r>
              <a:rPr lang="zh-CN" altLang="en-US" sz="2000"/>
              <a:t>实现</a:t>
            </a:r>
            <a:endParaRPr lang="en-US" altLang="zh-CN" sz="2000"/>
          </a:p>
          <a:p>
            <a:pPr marL="914400" lvl="1" indent="-514350"/>
            <a:endParaRPr lang="en-US" altLang="zh-CN" sz="2000"/>
          </a:p>
          <a:p>
            <a:pPr marL="514350" indent="-514350">
              <a:buFont typeface="+mj-lt"/>
              <a:buAutoNum type="arabicPeriod" startAt="4"/>
            </a:pPr>
            <a:r>
              <a:rPr lang="en-US" altLang="zh-CN" sz="2400"/>
              <a:t>AMQP</a:t>
            </a:r>
            <a:r>
              <a:rPr lang="zh-CN" altLang="en-US" sz="2400"/>
              <a:t>（</a:t>
            </a:r>
            <a:r>
              <a:rPr lang="en-US" altLang="zh-CN" sz="2400"/>
              <a:t>Advanced Message Queuing Protocol</a:t>
            </a:r>
            <a:r>
              <a:rPr lang="zh-CN" altLang="en-US" sz="2400"/>
              <a:t>）</a:t>
            </a:r>
            <a:endParaRPr lang="en-US" altLang="zh-CN" sz="2400"/>
          </a:p>
          <a:p>
            <a:pPr marL="914400" lvl="1" indent="-514350"/>
            <a:r>
              <a:rPr lang="zh-CN" altLang="en-US" sz="2000"/>
              <a:t>高级消息队列协议，也是一个消息代理的规范，兼容</a:t>
            </a:r>
            <a:r>
              <a:rPr lang="en-US" altLang="zh-CN" sz="2000"/>
              <a:t>JMS</a:t>
            </a:r>
            <a:endParaRPr lang="en-US" altLang="zh-CN" sz="2000"/>
          </a:p>
          <a:p>
            <a:pPr marL="914400" lvl="1" indent="-514350"/>
            <a:r>
              <a:rPr lang="en-US" altLang="zh-CN" sz="2000"/>
              <a:t>RabbitMQ</a:t>
            </a:r>
            <a:r>
              <a:rPr lang="zh-CN" altLang="en-US" sz="2000"/>
              <a:t>是</a:t>
            </a:r>
            <a:r>
              <a:rPr lang="en-US" altLang="zh-CN" sz="2000"/>
              <a:t>AMQP</a:t>
            </a:r>
            <a:r>
              <a:rPr lang="zh-CN" altLang="en-US" sz="2000"/>
              <a:t>的实现</a:t>
            </a:r>
            <a:endParaRPr lang="en-US" altLang="zh-CN" sz="2000"/>
          </a:p>
          <a:p>
            <a:pPr marL="0" indent="0">
              <a:buNone/>
            </a:pPr>
            <a:endParaRPr lang="en-US" altLang="zh-CN"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p:cNvGraphicFramePr>
            <a:graphicFrameLocks noGrp="1"/>
          </p:cNvGraphicFramePr>
          <p:nvPr>
            <p:ph idx="1"/>
          </p:nvPr>
        </p:nvGraphicFramePr>
        <p:xfrm>
          <a:off x="551384" y="908720"/>
          <a:ext cx="11305257" cy="5372728"/>
        </p:xfrm>
        <a:graphic>
          <a:graphicData uri="http://schemas.openxmlformats.org/drawingml/2006/table">
            <a:tbl>
              <a:tblPr/>
              <a:tblGrid>
                <a:gridCol w="1224136"/>
                <a:gridCol w="4896544"/>
                <a:gridCol w="5184577"/>
              </a:tblGrid>
              <a:tr h="360040">
                <a:tc>
                  <a:txBody>
                    <a:bodyPr/>
                    <a:lstStyle/>
                    <a:p>
                      <a:pPr algn="l" latinLnBrk="1"/>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kern="1200" smtClean="0">
                          <a:solidFill>
                            <a:srgbClr val="4F4F4F"/>
                          </a:solidFill>
                          <a:effectLst/>
                          <a:latin typeface="微软雅黑" panose="020B0503020204020204" pitchFamily="34" charset="-122"/>
                          <a:ea typeface="微软雅黑" panose="020B0503020204020204" pitchFamily="34" charset="-122"/>
                          <a:cs typeface="+mn-cs"/>
                        </a:rPr>
                        <a:t>JMS</a:t>
                      </a:r>
                      <a:endParaRPr lang="en-US" sz="1400" b="0" kern="1200">
                        <a:solidFill>
                          <a:srgbClr val="4F4F4F"/>
                        </a:solidFill>
                        <a:effectLst/>
                        <a:latin typeface="微软雅黑" panose="020B0503020204020204" pitchFamily="34" charset="-122"/>
                        <a:ea typeface="微软雅黑" panose="020B0503020204020204" pitchFamily="34" charset="-122"/>
                        <a:cs typeface="+mn-cs"/>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altLang="zh-CN" sz="1400" b="0" kern="1200" smtClean="0">
                          <a:solidFill>
                            <a:srgbClr val="4F4F4F"/>
                          </a:solidFill>
                          <a:effectLst/>
                          <a:latin typeface="微软雅黑" panose="020B0503020204020204" pitchFamily="34" charset="-122"/>
                          <a:ea typeface="微软雅黑" panose="020B0503020204020204" pitchFamily="34" charset="-122"/>
                          <a:cs typeface="+mn-cs"/>
                        </a:rPr>
                        <a:t>AMQP</a:t>
                      </a:r>
                      <a:endParaRPr lang="zh-CN" altLang="en-US" sz="1400" b="0" kern="1200">
                        <a:solidFill>
                          <a:srgbClr val="4F4F4F"/>
                        </a:solidFill>
                        <a:effectLst/>
                        <a:latin typeface="微软雅黑" panose="020B0503020204020204" pitchFamily="34" charset="-122"/>
                        <a:ea typeface="微软雅黑" panose="020B0503020204020204" pitchFamily="34" charset="-122"/>
                        <a:cs typeface="+mn-cs"/>
                      </a:endParaRPr>
                    </a:p>
                  </a:txBody>
                  <a:tcPr marL="53213" marR="53213" marT="26607" marB="26607">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243445">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定义</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sz="1400" b="0">
                          <a:solidFill>
                            <a:srgbClr val="4F4F4F"/>
                          </a:solidFill>
                          <a:effectLst/>
                          <a:latin typeface="微软雅黑" panose="020B0503020204020204" pitchFamily="34" charset="-122"/>
                          <a:ea typeface="微软雅黑" panose="020B0503020204020204" pitchFamily="34" charset="-122"/>
                        </a:rPr>
                        <a:t>Java api</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smtClean="0">
                          <a:solidFill>
                            <a:srgbClr val="4F4F4F"/>
                          </a:solidFill>
                          <a:effectLst/>
                        </a:rPr>
                        <a:t>网络线级协议</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243445">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跨语言</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43445">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跨平台</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否</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是</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1462007">
                <a:tc>
                  <a:txBody>
                    <a:bodyPr/>
                    <a:lstStyle/>
                    <a:p>
                      <a:pPr algn="l" latinLnBrk="1"/>
                      <a:r>
                        <a:rPr lang="en-US" sz="1400" b="0">
                          <a:solidFill>
                            <a:srgbClr val="4F4F4F"/>
                          </a:solidFill>
                          <a:effectLst/>
                          <a:latin typeface="微软雅黑" panose="020B0503020204020204" pitchFamily="34" charset="-122"/>
                          <a:ea typeface="微软雅黑" panose="020B0503020204020204" pitchFamily="34" charset="-122"/>
                        </a:rPr>
                        <a:t>Model</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提供两种消息模型：</a:t>
                      </a:r>
                      <a:endParaRPr lang="zh-CN" alt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a:t>
                      </a:r>
                      <a:r>
                        <a:rPr lang="en-US" altLang="zh-CN" sz="1400" b="0">
                          <a:solidFill>
                            <a:srgbClr val="4F4F4F"/>
                          </a:solidFill>
                          <a:effectLst/>
                          <a:latin typeface="微软雅黑" panose="020B0503020204020204" pitchFamily="34" charset="-122"/>
                          <a:ea typeface="微软雅黑" panose="020B0503020204020204" pitchFamily="34" charset="-122"/>
                        </a:rPr>
                        <a:t>1</a:t>
                      </a:r>
                      <a:r>
                        <a:rPr lang="zh-CN" altLang="en-US" sz="1400" b="0">
                          <a:solidFill>
                            <a:srgbClr val="4F4F4F"/>
                          </a:solidFill>
                          <a:effectLst/>
                          <a:latin typeface="微软雅黑" panose="020B0503020204020204" pitchFamily="34" charset="-122"/>
                          <a:ea typeface="微软雅黑" panose="020B0503020204020204" pitchFamily="34" charset="-122"/>
                        </a:rPr>
                        <a:t>）、</a:t>
                      </a:r>
                      <a:r>
                        <a:rPr lang="en-US" sz="1400" b="0">
                          <a:solidFill>
                            <a:srgbClr val="4F4F4F"/>
                          </a:solidFill>
                          <a:effectLst/>
                          <a:latin typeface="微软雅黑" panose="020B0503020204020204" pitchFamily="34" charset="-122"/>
                          <a:ea typeface="微软雅黑" panose="020B0503020204020204" pitchFamily="34" charset="-122"/>
                        </a:rPr>
                        <a:t>Peer-2-Peer</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（2）、Pub/sub</a:t>
                      </a:r>
                      <a:endParaRPr 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提供了五种消息模型：</a:t>
                      </a:r>
                      <a:endParaRPr lang="zh-CN" alt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a:t>
                      </a:r>
                      <a:r>
                        <a:rPr lang="en-US" altLang="zh-CN" sz="1400" b="0">
                          <a:solidFill>
                            <a:srgbClr val="4F4F4F"/>
                          </a:solidFill>
                          <a:effectLst/>
                          <a:latin typeface="微软雅黑" panose="020B0503020204020204" pitchFamily="34" charset="-122"/>
                          <a:ea typeface="微软雅黑" panose="020B0503020204020204" pitchFamily="34" charset="-122"/>
                        </a:rPr>
                        <a:t>1</a:t>
                      </a:r>
                      <a:r>
                        <a:rPr lang="zh-CN" altLang="en-US" sz="1400" b="0">
                          <a:solidFill>
                            <a:srgbClr val="4F4F4F"/>
                          </a:solidFill>
                          <a:effectLst/>
                          <a:latin typeface="微软雅黑" panose="020B0503020204020204" pitchFamily="34" charset="-122"/>
                          <a:ea typeface="微软雅黑" panose="020B0503020204020204" pitchFamily="34" charset="-122"/>
                        </a:rPr>
                        <a:t>）、</a:t>
                      </a:r>
                      <a:r>
                        <a:rPr lang="en-US" sz="1400" b="0">
                          <a:solidFill>
                            <a:srgbClr val="4F4F4F"/>
                          </a:solidFill>
                          <a:effectLst/>
                          <a:latin typeface="微软雅黑" panose="020B0503020204020204" pitchFamily="34" charset="-122"/>
                          <a:ea typeface="微软雅黑" panose="020B0503020204020204" pitchFamily="34" charset="-122"/>
                        </a:rPr>
                        <a:t>direct exchange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（2）、fanout exchange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（3）、topic 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（4）、headers exchange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（5）、system exchange</a:t>
                      </a:r>
                      <a:endParaRPr 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本质来讲，后四种和</a:t>
                      </a:r>
                      <a:r>
                        <a:rPr lang="en-US" sz="1400" b="0">
                          <a:solidFill>
                            <a:srgbClr val="4F4F4F"/>
                          </a:solidFill>
                          <a:effectLst/>
                          <a:latin typeface="微软雅黑" panose="020B0503020204020204" pitchFamily="34" charset="-122"/>
                          <a:ea typeface="微软雅黑" panose="020B0503020204020204" pitchFamily="34" charset="-122"/>
                        </a:rPr>
                        <a:t>JMS</a:t>
                      </a:r>
                      <a:r>
                        <a:rPr lang="zh-CN" altLang="en-US" sz="1400" b="0">
                          <a:solidFill>
                            <a:srgbClr val="4F4F4F"/>
                          </a:solidFill>
                          <a:effectLst/>
                          <a:latin typeface="微软雅黑" panose="020B0503020204020204" pitchFamily="34" charset="-122"/>
                          <a:ea typeface="微软雅黑" panose="020B0503020204020204" pitchFamily="34" charset="-122"/>
                        </a:rPr>
                        <a:t>的</a:t>
                      </a:r>
                      <a:r>
                        <a:rPr lang="en-US" sz="1400" b="0">
                          <a:solidFill>
                            <a:srgbClr val="4F4F4F"/>
                          </a:solidFill>
                          <a:effectLst/>
                          <a:latin typeface="微软雅黑" panose="020B0503020204020204" pitchFamily="34" charset="-122"/>
                          <a:ea typeface="微软雅黑" panose="020B0503020204020204" pitchFamily="34" charset="-122"/>
                        </a:rPr>
                        <a:t>pub/sub</a:t>
                      </a:r>
                      <a:r>
                        <a:rPr lang="zh-CN" altLang="en-US" sz="1400" b="0">
                          <a:solidFill>
                            <a:srgbClr val="4F4F4F"/>
                          </a:solidFill>
                          <a:effectLst/>
                          <a:latin typeface="微软雅黑" panose="020B0503020204020204" pitchFamily="34" charset="-122"/>
                          <a:ea typeface="微软雅黑" panose="020B0503020204020204" pitchFamily="34" charset="-122"/>
                        </a:rPr>
                        <a:t>模型没有太大差别，仅是在路由机制上做了更详细的划分；</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1338947">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支持消息类型</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多种消息类型：</a:t>
                      </a:r>
                      <a:endParaRPr lang="zh-CN" alt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TextMessage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MapMessage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BytesMessage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StreamMessage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ObjectMessage</a:t>
                      </a:r>
                      <a:endParaRPr lang="en-US" sz="1400" b="0">
                        <a:solidFill>
                          <a:srgbClr val="4F4F4F"/>
                        </a:solidFill>
                        <a:effectLst/>
                      </a:endParaRPr>
                    </a:p>
                    <a:p>
                      <a:pPr algn="l" latinLnBrk="1"/>
                      <a:r>
                        <a:rPr lang="en-US" sz="1400" b="0">
                          <a:solidFill>
                            <a:srgbClr val="4F4F4F"/>
                          </a:solidFill>
                          <a:effectLst/>
                          <a:latin typeface="微软雅黑" panose="020B0503020204020204" pitchFamily="34" charset="-122"/>
                          <a:ea typeface="微软雅黑" panose="020B0503020204020204" pitchFamily="34" charset="-122"/>
                        </a:rPr>
                        <a:t>Message （</a:t>
                      </a:r>
                      <a:r>
                        <a:rPr lang="zh-CN" altLang="en-US" sz="1400" b="0">
                          <a:solidFill>
                            <a:srgbClr val="4F4F4F"/>
                          </a:solidFill>
                          <a:effectLst/>
                          <a:latin typeface="微软雅黑" panose="020B0503020204020204" pitchFamily="34" charset="-122"/>
                          <a:ea typeface="微软雅黑" panose="020B0503020204020204" pitchFamily="34" charset="-122"/>
                        </a:rPr>
                        <a:t>只有消息头和属性）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latinLnBrk="1"/>
                      <a:r>
                        <a:rPr lang="en-US" altLang="zh-CN" sz="1400" b="0">
                          <a:solidFill>
                            <a:srgbClr val="4F4F4F"/>
                          </a:solidFill>
                          <a:effectLst/>
                          <a:latin typeface="微软雅黑" panose="020B0503020204020204" pitchFamily="34" charset="-122"/>
                          <a:ea typeface="微软雅黑" panose="020B0503020204020204" pitchFamily="34" charset="-122"/>
                        </a:rPr>
                        <a:t>byte[]</a:t>
                      </a:r>
                      <a:endParaRPr lang="zh-CN" altLang="en-US" sz="1400" b="0">
                        <a:solidFill>
                          <a:srgbClr val="4F4F4F"/>
                        </a:solidFill>
                        <a:effectLst/>
                      </a:endParaRPr>
                    </a:p>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当实际应用时，有复杂的消息，可以将消息序列化后发送。</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r>
              <a:tr h="605269">
                <a:tc>
                  <a:txBody>
                    <a:bodyPr/>
                    <a:lstStyle/>
                    <a:p>
                      <a:pPr algn="l" latinLnBrk="1"/>
                      <a:r>
                        <a:rPr lang="zh-CN" altLang="en-US" sz="1400" b="0">
                          <a:solidFill>
                            <a:srgbClr val="4F4F4F"/>
                          </a:solidFill>
                          <a:effectLst/>
                          <a:latin typeface="微软雅黑" panose="020B0503020204020204" pitchFamily="34" charset="-122"/>
                          <a:ea typeface="微软雅黑" panose="020B0503020204020204" pitchFamily="34" charset="-122"/>
                        </a:rPr>
                        <a:t>综合评价</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微软雅黑" panose="020B0503020204020204" pitchFamily="34" charset="-122"/>
                          <a:ea typeface="微软雅黑" panose="020B0503020204020204" pitchFamily="34" charset="-122"/>
                        </a:rPr>
                        <a:t>JMS </a:t>
                      </a:r>
                      <a:r>
                        <a:rPr lang="zh-CN" altLang="en-US" sz="1400" b="0">
                          <a:solidFill>
                            <a:srgbClr val="4F4F4F"/>
                          </a:solidFill>
                          <a:effectLst/>
                          <a:latin typeface="微软雅黑" panose="020B0503020204020204" pitchFamily="34" charset="-122"/>
                          <a:ea typeface="微软雅黑" panose="020B0503020204020204" pitchFamily="34" charset="-122"/>
                        </a:rPr>
                        <a:t>定义了</a:t>
                      </a:r>
                      <a:r>
                        <a:rPr lang="en-US" altLang="zh-CN" sz="1400" b="0">
                          <a:solidFill>
                            <a:srgbClr val="4F4F4F"/>
                          </a:solidFill>
                          <a:effectLst/>
                          <a:latin typeface="微软雅黑" panose="020B0503020204020204" pitchFamily="34" charset="-122"/>
                          <a:ea typeface="微软雅黑" panose="020B0503020204020204" pitchFamily="34" charset="-122"/>
                        </a:rPr>
                        <a:t>JAVA API</a:t>
                      </a:r>
                      <a:r>
                        <a:rPr lang="zh-CN" altLang="en-US" sz="1400" b="0">
                          <a:solidFill>
                            <a:srgbClr val="4F4F4F"/>
                          </a:solidFill>
                          <a:effectLst/>
                          <a:latin typeface="微软雅黑" panose="020B0503020204020204" pitchFamily="34" charset="-122"/>
                          <a:ea typeface="微软雅黑" panose="020B0503020204020204" pitchFamily="34" charset="-122"/>
                        </a:rPr>
                        <a:t>层面的标准；在</a:t>
                      </a:r>
                      <a:r>
                        <a:rPr lang="en-US" altLang="zh-CN" sz="1400" b="0">
                          <a:solidFill>
                            <a:srgbClr val="4F4F4F"/>
                          </a:solidFill>
                          <a:effectLst/>
                          <a:latin typeface="微软雅黑" panose="020B0503020204020204" pitchFamily="34" charset="-122"/>
                          <a:ea typeface="微软雅黑" panose="020B0503020204020204" pitchFamily="34" charset="-122"/>
                        </a:rPr>
                        <a:t>java</a:t>
                      </a:r>
                      <a:r>
                        <a:rPr lang="zh-CN" altLang="en-US" sz="1400" b="0">
                          <a:solidFill>
                            <a:srgbClr val="4F4F4F"/>
                          </a:solidFill>
                          <a:effectLst/>
                          <a:latin typeface="微软雅黑" panose="020B0503020204020204" pitchFamily="34" charset="-122"/>
                          <a:ea typeface="微软雅黑" panose="020B0503020204020204" pitchFamily="34" charset="-122"/>
                        </a:rPr>
                        <a:t>体系中，多个</a:t>
                      </a:r>
                      <a:r>
                        <a:rPr lang="en-US" altLang="zh-CN" sz="1400" b="0">
                          <a:solidFill>
                            <a:srgbClr val="4F4F4F"/>
                          </a:solidFill>
                          <a:effectLst/>
                          <a:latin typeface="微软雅黑" panose="020B0503020204020204" pitchFamily="34" charset="-122"/>
                          <a:ea typeface="微软雅黑" panose="020B0503020204020204" pitchFamily="34" charset="-122"/>
                        </a:rPr>
                        <a:t>client</a:t>
                      </a:r>
                      <a:r>
                        <a:rPr lang="zh-CN" altLang="en-US" sz="1400" b="0">
                          <a:solidFill>
                            <a:srgbClr val="4F4F4F"/>
                          </a:solidFill>
                          <a:effectLst/>
                          <a:latin typeface="微软雅黑" panose="020B0503020204020204" pitchFamily="34" charset="-122"/>
                          <a:ea typeface="微软雅黑" panose="020B0503020204020204" pitchFamily="34" charset="-122"/>
                        </a:rPr>
                        <a:t>均可以通过</a:t>
                      </a:r>
                      <a:r>
                        <a:rPr lang="en-US" altLang="zh-CN" sz="1400" b="0">
                          <a:solidFill>
                            <a:srgbClr val="4F4F4F"/>
                          </a:solidFill>
                          <a:effectLst/>
                          <a:latin typeface="微软雅黑" panose="020B0503020204020204" pitchFamily="34" charset="-122"/>
                          <a:ea typeface="微软雅黑" panose="020B0503020204020204" pitchFamily="34" charset="-122"/>
                        </a:rPr>
                        <a:t>JMS</a:t>
                      </a:r>
                      <a:r>
                        <a:rPr lang="zh-CN" altLang="en-US" sz="1400" b="0">
                          <a:solidFill>
                            <a:srgbClr val="4F4F4F"/>
                          </a:solidFill>
                          <a:effectLst/>
                          <a:latin typeface="微软雅黑" panose="020B0503020204020204" pitchFamily="34" charset="-122"/>
                          <a:ea typeface="微软雅黑" panose="020B0503020204020204" pitchFamily="34" charset="-122"/>
                        </a:rPr>
                        <a:t>进行交互，不需要应用修改代码，但是其对跨平台的支持较差；</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latinLnBrk="1"/>
                      <a:r>
                        <a:rPr lang="en-US" altLang="zh-CN" sz="1400" b="0">
                          <a:solidFill>
                            <a:srgbClr val="4F4F4F"/>
                          </a:solidFill>
                          <a:effectLst/>
                          <a:latin typeface="微软雅黑" panose="020B0503020204020204" pitchFamily="34" charset="-122"/>
                          <a:ea typeface="微软雅黑" panose="020B0503020204020204" pitchFamily="34" charset="-122"/>
                        </a:rPr>
                        <a:t>AMQP</a:t>
                      </a:r>
                      <a:r>
                        <a:rPr lang="zh-CN" altLang="en-US" sz="1400" b="0">
                          <a:solidFill>
                            <a:srgbClr val="4F4F4F"/>
                          </a:solidFill>
                          <a:effectLst/>
                          <a:latin typeface="微软雅黑" panose="020B0503020204020204" pitchFamily="34" charset="-122"/>
                          <a:ea typeface="微软雅黑" panose="020B0503020204020204" pitchFamily="34" charset="-122"/>
                        </a:rPr>
                        <a:t>定义了</a:t>
                      </a:r>
                      <a:r>
                        <a:rPr lang="en-US" altLang="zh-CN" sz="1400" b="0">
                          <a:solidFill>
                            <a:srgbClr val="4F4F4F"/>
                          </a:solidFill>
                          <a:effectLst/>
                          <a:latin typeface="微软雅黑" panose="020B0503020204020204" pitchFamily="34" charset="-122"/>
                          <a:ea typeface="微软雅黑" panose="020B0503020204020204" pitchFamily="34" charset="-122"/>
                        </a:rPr>
                        <a:t>wire-level</a:t>
                      </a:r>
                      <a:r>
                        <a:rPr lang="zh-CN" altLang="en-US" sz="1400" b="0">
                          <a:solidFill>
                            <a:srgbClr val="4F4F4F"/>
                          </a:solidFill>
                          <a:effectLst/>
                          <a:latin typeface="微软雅黑" panose="020B0503020204020204" pitchFamily="34" charset="-122"/>
                          <a:ea typeface="微软雅黑" panose="020B0503020204020204" pitchFamily="34" charset="-122"/>
                        </a:rPr>
                        <a:t>层的协议标准；天然具有跨平台、跨语言特性。</a:t>
                      </a:r>
                      <a:endParaRPr lang="zh-CN" altLang="en-US" sz="1400" b="0">
                        <a:solidFill>
                          <a:srgbClr val="4F4F4F"/>
                        </a:solidFill>
                        <a:effectLst/>
                      </a:endParaRPr>
                    </a:p>
                  </a:txBody>
                  <a:tcPr marL="44344" marR="44344" marT="44344" marB="443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980729"/>
            <a:ext cx="11161240" cy="5585155"/>
          </a:xfrm>
        </p:spPr>
        <p:txBody>
          <a:bodyPr>
            <a:normAutofit/>
          </a:bodyPr>
          <a:lstStyle/>
          <a:p>
            <a:pPr marL="514350" indent="-514350">
              <a:buFont typeface="+mj-lt"/>
              <a:buAutoNum type="arabicPeriod" startAt="8"/>
            </a:pPr>
            <a:r>
              <a:rPr lang="en-US" altLang="zh-CN" sz="2400"/>
              <a:t>Spring</a:t>
            </a:r>
            <a:r>
              <a:rPr lang="zh-CN" altLang="en-US" sz="2400"/>
              <a:t>支持</a:t>
            </a:r>
            <a:endParaRPr lang="en-US" altLang="zh-CN" b="1" smtClean="0"/>
          </a:p>
          <a:p>
            <a:pPr marL="914400" lvl="1" indent="-514350"/>
            <a:r>
              <a:rPr lang="en-US" altLang="zh-CN" sz="2000" b="1"/>
              <a:t>spring-jms</a:t>
            </a:r>
            <a:r>
              <a:rPr lang="zh-CN" altLang="en-US" sz="2000" b="1"/>
              <a:t>提供了对</a:t>
            </a:r>
            <a:r>
              <a:rPr lang="en-US" altLang="zh-CN" sz="2000" b="1"/>
              <a:t>JMS</a:t>
            </a:r>
            <a:r>
              <a:rPr lang="zh-CN" altLang="en-US" sz="2000" b="1"/>
              <a:t>的支持</a:t>
            </a:r>
            <a:endParaRPr lang="en-US" altLang="zh-CN" sz="2000" b="1"/>
          </a:p>
          <a:p>
            <a:pPr marL="914400" lvl="1" indent="-514350"/>
            <a:r>
              <a:rPr lang="en-US" altLang="zh-CN" sz="2000" b="1"/>
              <a:t>spring-rabbit</a:t>
            </a:r>
            <a:r>
              <a:rPr lang="zh-CN" altLang="en-US" sz="2000" b="1"/>
              <a:t>提供了对</a:t>
            </a:r>
            <a:r>
              <a:rPr lang="en-US" altLang="zh-CN" sz="2000" b="1"/>
              <a:t>AMQP</a:t>
            </a:r>
            <a:r>
              <a:rPr lang="zh-CN" altLang="en-US" sz="2000" b="1"/>
              <a:t>的支持</a:t>
            </a:r>
            <a:endParaRPr lang="en-US" altLang="zh-CN" sz="2000" b="1"/>
          </a:p>
          <a:p>
            <a:pPr marL="914400" lvl="1" indent="-514350"/>
            <a:r>
              <a:rPr lang="zh-CN" altLang="en-US" sz="2000" b="1"/>
              <a:t>需要</a:t>
            </a:r>
            <a:r>
              <a:rPr lang="en-US" altLang="zh-CN" sz="2000" b="1"/>
              <a:t>ConnectionFactory</a:t>
            </a:r>
            <a:r>
              <a:rPr lang="zh-CN" altLang="en-US" sz="2000" b="1"/>
              <a:t>的实现来连接消息代理</a:t>
            </a:r>
            <a:endParaRPr lang="en-US" altLang="zh-CN" sz="2000" b="1"/>
          </a:p>
          <a:p>
            <a:pPr marL="914400" lvl="1" indent="-514350"/>
            <a:r>
              <a:rPr lang="zh-CN" altLang="en-US" sz="2000" b="1"/>
              <a:t>提供</a:t>
            </a:r>
            <a:r>
              <a:rPr lang="en-US" altLang="zh-CN" sz="2000" b="1"/>
              <a:t>JmsTemplate</a:t>
            </a:r>
            <a:r>
              <a:rPr lang="zh-CN" altLang="en-US" sz="2000" b="1"/>
              <a:t>、</a:t>
            </a:r>
            <a:r>
              <a:rPr lang="en-US" altLang="zh-CN" sz="2000" b="1"/>
              <a:t>RabbitTemplate</a:t>
            </a:r>
            <a:r>
              <a:rPr lang="zh-CN" altLang="en-US" sz="2000" b="1"/>
              <a:t>来发送消息</a:t>
            </a:r>
            <a:endParaRPr lang="en-US" altLang="zh-CN" sz="2000" b="1"/>
          </a:p>
          <a:p>
            <a:pPr marL="914400" lvl="1" indent="-514350"/>
            <a:r>
              <a:rPr lang="en-US" altLang="zh-CN" sz="2000" b="1"/>
              <a:t>@JmsListener</a:t>
            </a:r>
            <a:r>
              <a:rPr lang="zh-CN" altLang="en-US" sz="2000" b="1"/>
              <a:t>（</a:t>
            </a:r>
            <a:r>
              <a:rPr lang="en-US" altLang="zh-CN" sz="2000" b="1"/>
              <a:t>JMS</a:t>
            </a:r>
            <a:r>
              <a:rPr lang="zh-CN" altLang="en-US" sz="2000" b="1"/>
              <a:t>）、</a:t>
            </a:r>
            <a:r>
              <a:rPr lang="en-US" altLang="zh-CN" sz="2000" b="1"/>
              <a:t>@RabbitListener</a:t>
            </a:r>
            <a:r>
              <a:rPr lang="zh-CN" altLang="en-US" sz="2000" b="1"/>
              <a:t>（</a:t>
            </a:r>
            <a:r>
              <a:rPr lang="en-US" altLang="zh-CN" sz="2000" b="1"/>
              <a:t>AMQP</a:t>
            </a:r>
            <a:r>
              <a:rPr lang="zh-CN" altLang="en-US" sz="2000" b="1"/>
              <a:t>）注解在方法上监听消息代理发布的消息</a:t>
            </a:r>
            <a:endParaRPr lang="en-US" altLang="zh-CN" sz="2000" b="1"/>
          </a:p>
          <a:p>
            <a:pPr marL="914400" lvl="1" indent="-514350"/>
            <a:r>
              <a:rPr lang="en-US" altLang="zh-CN" sz="2000" b="1"/>
              <a:t>@EnableJms</a:t>
            </a:r>
            <a:r>
              <a:rPr lang="zh-CN" altLang="en-US" sz="2000" b="1"/>
              <a:t>、</a:t>
            </a:r>
            <a:r>
              <a:rPr lang="en-US" altLang="zh-CN" sz="2000" b="1"/>
              <a:t>@EnableRabbit</a:t>
            </a:r>
            <a:r>
              <a:rPr lang="zh-CN" altLang="en-US" sz="2000" b="1"/>
              <a:t>开启支持</a:t>
            </a:r>
            <a:endParaRPr lang="en-US" altLang="zh-CN" sz="2000" b="1"/>
          </a:p>
          <a:p>
            <a:pPr marL="914400" lvl="1" indent="-514350"/>
            <a:endParaRPr lang="en-US" altLang="zh-CN" sz="2000" b="1"/>
          </a:p>
          <a:p>
            <a:pPr marL="514350" indent="-514350">
              <a:buFont typeface="+mj-lt"/>
              <a:buAutoNum type="arabicPeriod" startAt="8"/>
            </a:pPr>
            <a:r>
              <a:rPr lang="en-US" altLang="zh-CN" sz="2400"/>
              <a:t>Spring Boot</a:t>
            </a:r>
            <a:r>
              <a:rPr lang="zh-CN" altLang="en-US" sz="2400"/>
              <a:t>自动配置</a:t>
            </a:r>
            <a:endParaRPr lang="en-US" altLang="zh-CN" b="1"/>
          </a:p>
          <a:p>
            <a:pPr marL="914400" lvl="1" indent="-514350"/>
            <a:r>
              <a:rPr lang="en-US" altLang="zh-CN" sz="2000" b="1"/>
              <a:t>JmsAutoConfiguration</a:t>
            </a:r>
            <a:endParaRPr lang="en-US" altLang="zh-CN" sz="2000" b="1"/>
          </a:p>
          <a:p>
            <a:pPr marL="914400" lvl="1" indent="-514350"/>
            <a:r>
              <a:rPr lang="en-US" altLang="zh-CN" sz="2000" b="1"/>
              <a:t>RabbitAutoConfiguration</a:t>
            </a:r>
            <a:endParaRPr lang="en-US" altLang="zh-CN" sz="2000" b="1"/>
          </a:p>
          <a:p>
            <a:pPr marL="0" indent="0">
              <a:buNone/>
            </a:pPr>
            <a:endParaRPr lang="en-US" altLang="zh-CN"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二</a:t>
            </a:r>
            <a:r>
              <a:rPr lang="zh-CN" altLang="en-US" smtClean="0"/>
              <a:t>、</a:t>
            </a:r>
            <a:r>
              <a:rPr lang="en-US" altLang="zh-CN" smtClean="0"/>
              <a:t>RabbitMQ</a:t>
            </a:r>
            <a:r>
              <a:rPr lang="zh-CN" altLang="en-US" smtClean="0"/>
              <a:t>简介</a:t>
            </a:r>
            <a:endParaRPr lang="zh-CN" altLang="en-US"/>
          </a:p>
        </p:txBody>
      </p:sp>
      <p:sp>
        <p:nvSpPr>
          <p:cNvPr id="3" name="内容占位符 2"/>
          <p:cNvSpPr>
            <a:spLocks noGrp="1"/>
          </p:cNvSpPr>
          <p:nvPr>
            <p:ph idx="1"/>
          </p:nvPr>
        </p:nvSpPr>
        <p:spPr>
          <a:xfrm>
            <a:off x="618590" y="1883342"/>
            <a:ext cx="10972800" cy="4525963"/>
          </a:xfrm>
        </p:spPr>
        <p:txBody>
          <a:bodyPr>
            <a:normAutofit fontScale="62500" lnSpcReduction="20000"/>
          </a:bodyPr>
          <a:lstStyle/>
          <a:p>
            <a:pPr marL="0" indent="0">
              <a:buNone/>
            </a:pPr>
            <a:r>
              <a:rPr lang="en-US" altLang="zh-CN" b="1" smtClean="0"/>
              <a:t>RabbitMQ</a:t>
            </a:r>
            <a:r>
              <a:rPr lang="zh-CN" altLang="en-US" b="1" smtClean="0"/>
              <a:t>简介：</a:t>
            </a:r>
            <a:endParaRPr lang="en-US" altLang="zh-CN" b="1" smtClean="0"/>
          </a:p>
          <a:p>
            <a:pPr marL="0" indent="0">
              <a:buNone/>
            </a:pPr>
            <a:r>
              <a:rPr lang="en-US" altLang="zh-CN"/>
              <a:t>RabbitMQ</a:t>
            </a:r>
            <a:r>
              <a:rPr lang="zh-CN" altLang="en-US"/>
              <a:t>是一个由</a:t>
            </a:r>
            <a:r>
              <a:rPr lang="en-US" altLang="zh-CN"/>
              <a:t>erlang</a:t>
            </a:r>
            <a:r>
              <a:rPr lang="zh-CN" altLang="en-US"/>
              <a:t>开发的</a:t>
            </a:r>
            <a:r>
              <a:rPr lang="en-US" altLang="zh-CN"/>
              <a:t>AMQP(Advanved Message </a:t>
            </a:r>
            <a:r>
              <a:rPr lang="en-US" altLang="zh-CN" smtClean="0"/>
              <a:t>Queue </a:t>
            </a:r>
            <a:r>
              <a:rPr lang="en-US" altLang="zh-CN"/>
              <a:t>Protocol</a:t>
            </a:r>
            <a:r>
              <a:rPr lang="en-US" altLang="zh-CN" smtClean="0"/>
              <a:t>)</a:t>
            </a:r>
            <a:r>
              <a:rPr lang="zh-CN" altLang="en-US" smtClean="0"/>
              <a:t>的开源实现。</a:t>
            </a:r>
            <a:endParaRPr lang="en-US" altLang="zh-CN" smtClean="0"/>
          </a:p>
          <a:p>
            <a:pPr marL="0" indent="0">
              <a:buNone/>
            </a:pPr>
            <a:endParaRPr lang="en-US" altLang="zh-CN" smtClean="0"/>
          </a:p>
          <a:p>
            <a:pPr marL="0" indent="0">
              <a:buNone/>
            </a:pPr>
            <a:r>
              <a:rPr lang="zh-CN" altLang="en-US" b="1"/>
              <a:t>核心</a:t>
            </a:r>
            <a:r>
              <a:rPr lang="zh-CN" altLang="en-US" b="1" smtClean="0"/>
              <a:t>概念</a:t>
            </a:r>
            <a:endParaRPr lang="en-US" altLang="zh-CN" b="1" smtClean="0"/>
          </a:p>
          <a:p>
            <a:pPr marL="0" indent="0">
              <a:buNone/>
            </a:pPr>
            <a:r>
              <a:rPr lang="en-US" altLang="zh-CN" b="1" smtClean="0">
                <a:solidFill>
                  <a:srgbClr val="0000FF"/>
                </a:solidFill>
              </a:rPr>
              <a:t>Message</a:t>
            </a:r>
            <a:endParaRPr lang="en-US" altLang="zh-CN" b="1" smtClean="0">
              <a:solidFill>
                <a:srgbClr val="0000FF"/>
              </a:solidFill>
            </a:endParaRPr>
          </a:p>
          <a:p>
            <a:pPr marL="0" indent="0">
              <a:buNone/>
            </a:pPr>
            <a:r>
              <a:rPr lang="zh-CN" altLang="en-US"/>
              <a:t>消息，消息是不具名的，它由消息头和消息体组成。消息体是不透明的，而消息头则由一系列的可选属性组成，这些属性包括</a:t>
            </a:r>
            <a:r>
              <a:rPr lang="en-US" altLang="zh-CN"/>
              <a:t>routing-key</a:t>
            </a:r>
            <a:r>
              <a:rPr lang="zh-CN" altLang="en-US"/>
              <a:t>（路由键）、</a:t>
            </a:r>
            <a:r>
              <a:rPr lang="en-US" altLang="zh-CN"/>
              <a:t>priority</a:t>
            </a:r>
            <a:r>
              <a:rPr lang="zh-CN" altLang="en-US"/>
              <a:t>（相对于其他消息的优先权）、</a:t>
            </a:r>
            <a:r>
              <a:rPr lang="en-US" altLang="zh-CN"/>
              <a:t>delivery-mode</a:t>
            </a:r>
            <a:r>
              <a:rPr lang="zh-CN" altLang="en-US"/>
              <a:t>（指出该消息可能需要持久性存储）等。</a:t>
            </a:r>
            <a:endParaRPr lang="en-US" altLang="zh-CN"/>
          </a:p>
          <a:p>
            <a:pPr marL="0" indent="0">
              <a:buNone/>
            </a:pPr>
            <a:endParaRPr lang="en-US" altLang="zh-CN" b="1" smtClean="0"/>
          </a:p>
          <a:p>
            <a:pPr marL="0" indent="0">
              <a:buNone/>
            </a:pPr>
            <a:r>
              <a:rPr lang="en-US" altLang="zh-CN" sz="2900" b="1" smtClean="0">
                <a:solidFill>
                  <a:srgbClr val="0000FF"/>
                </a:solidFill>
              </a:rPr>
              <a:t>Publisher</a:t>
            </a:r>
            <a:endParaRPr lang="en-US" altLang="zh-CN" sz="2900" b="1">
              <a:solidFill>
                <a:srgbClr val="0000FF"/>
              </a:solidFill>
            </a:endParaRPr>
          </a:p>
          <a:p>
            <a:pPr marL="0" indent="0">
              <a:buNone/>
            </a:pPr>
            <a:r>
              <a:rPr lang="zh-CN" altLang="en-US"/>
              <a:t>消息的生产者，也是一个向交换器发布消息的客户端应用程序</a:t>
            </a:r>
            <a:r>
              <a:rPr lang="zh-CN" altLang="en-US" smtClean="0"/>
              <a:t>。</a:t>
            </a:r>
            <a:endParaRPr lang="en-US" altLang="zh-CN" smtClean="0"/>
          </a:p>
          <a:p>
            <a:pPr marL="0" indent="0">
              <a:buNone/>
            </a:pPr>
            <a:endParaRPr lang="en-US" altLang="zh-CN" b="1"/>
          </a:p>
          <a:p>
            <a:pPr marL="0" indent="0">
              <a:buNone/>
            </a:pPr>
            <a:r>
              <a:rPr lang="en-US" altLang="zh-CN" sz="2900" b="1">
                <a:solidFill>
                  <a:srgbClr val="0000FF"/>
                </a:solidFill>
              </a:rPr>
              <a:t>Exchange</a:t>
            </a:r>
            <a:endParaRPr lang="en-US" altLang="zh-CN" sz="2900" b="1">
              <a:solidFill>
                <a:srgbClr val="0000FF"/>
              </a:solidFill>
            </a:endParaRPr>
          </a:p>
          <a:p>
            <a:pPr marL="0" indent="0">
              <a:buNone/>
            </a:pPr>
            <a:r>
              <a:rPr lang="zh-CN" altLang="en-US"/>
              <a:t>交换器，用来接收生产者发送的消息并将这些消息路由给服务器中的队列</a:t>
            </a:r>
            <a:r>
              <a:rPr lang="zh-CN" altLang="en-US" smtClean="0"/>
              <a:t>。</a:t>
            </a:r>
            <a:endParaRPr lang="en-US" altLang="zh-CN" smtClean="0"/>
          </a:p>
          <a:p>
            <a:pPr marL="0" lvl="1" indent="0">
              <a:buNone/>
            </a:pPr>
            <a:r>
              <a:rPr lang="en-US" altLang="zh-CN" sz="2900"/>
              <a:t>Exchange</a:t>
            </a:r>
            <a:r>
              <a:rPr lang="zh-CN" altLang="en-US" sz="2900"/>
              <a:t>有</a:t>
            </a:r>
            <a:r>
              <a:rPr lang="en-US" altLang="zh-CN" sz="2900"/>
              <a:t>4</a:t>
            </a:r>
            <a:r>
              <a:rPr lang="zh-CN" altLang="en-US" sz="2900"/>
              <a:t>种类型：</a:t>
            </a:r>
            <a:r>
              <a:rPr lang="en-US" altLang="zh-CN" sz="2900"/>
              <a:t>direct(</a:t>
            </a:r>
            <a:r>
              <a:rPr lang="zh-CN" altLang="en-US" sz="2900"/>
              <a:t>默认</a:t>
            </a:r>
            <a:r>
              <a:rPr lang="en-US" altLang="zh-CN" sz="2900"/>
              <a:t>)</a:t>
            </a:r>
            <a:r>
              <a:rPr lang="zh-CN" altLang="en-US" sz="2900"/>
              <a:t>，</a:t>
            </a:r>
            <a:r>
              <a:rPr lang="en-US" altLang="zh-CN" sz="2900"/>
              <a:t>fanout, topic, </a:t>
            </a:r>
            <a:r>
              <a:rPr lang="zh-CN" altLang="en-US" sz="2900"/>
              <a:t>和</a:t>
            </a:r>
            <a:r>
              <a:rPr lang="en-US" altLang="zh-CN" sz="2900"/>
              <a:t>headers</a:t>
            </a:r>
            <a:r>
              <a:rPr lang="zh-CN" altLang="en-US" sz="2900"/>
              <a:t>，不同类型的</a:t>
            </a:r>
            <a:r>
              <a:rPr lang="en-US" altLang="zh-CN" sz="2900"/>
              <a:t>Exchange</a:t>
            </a:r>
            <a:r>
              <a:rPr lang="zh-CN" altLang="en-US" sz="2900"/>
              <a:t>转发消息的策略有所</a:t>
            </a:r>
            <a:r>
              <a:rPr lang="zh-CN" altLang="en-US" sz="2900" smtClean="0"/>
              <a:t>区别</a:t>
            </a:r>
            <a:endParaRPr lang="en-US" altLang="zh-CN" b="1">
              <a:solidFill>
                <a:srgbClr val="0000FF"/>
              </a:solidFill>
            </a:endParaRPr>
          </a:p>
          <a:p>
            <a:pPr marL="0" indent="0">
              <a:buNone/>
            </a:pPr>
            <a:endParaRPr lang="en-US" altLang="zh-CN" b="1"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980729"/>
            <a:ext cx="10972800" cy="5585156"/>
          </a:xfrm>
        </p:spPr>
        <p:txBody>
          <a:bodyPr>
            <a:normAutofit fontScale="55000" lnSpcReduction="20000"/>
          </a:bodyPr>
          <a:lstStyle/>
          <a:p>
            <a:pPr marL="0" indent="0">
              <a:buNone/>
            </a:pPr>
            <a:r>
              <a:rPr lang="en-US" altLang="zh-CN" sz="3800" b="1" smtClean="0">
                <a:solidFill>
                  <a:srgbClr val="0000FF"/>
                </a:solidFill>
              </a:rPr>
              <a:t>Queue</a:t>
            </a:r>
            <a:endParaRPr lang="en-US" altLang="zh-CN" sz="3800" b="1">
              <a:solidFill>
                <a:srgbClr val="0000FF"/>
              </a:solidFill>
            </a:endParaRPr>
          </a:p>
          <a:p>
            <a:pPr marL="0" indent="0">
              <a:buNone/>
            </a:pPr>
            <a:r>
              <a:rPr lang="zh-CN" altLang="en-US" sz="3800"/>
              <a:t>消息队列，用来保存消息直到发送给消费者。它是消息的容器，也是消息的终点。一个消息可投入一个或多个队列。消息一直在队列里面，等待消费者连接到这个队列将其取走。</a:t>
            </a:r>
            <a:endParaRPr lang="en-US" altLang="zh-CN" sz="3800"/>
          </a:p>
          <a:p>
            <a:pPr marL="0" indent="0">
              <a:buNone/>
            </a:pPr>
            <a:endParaRPr lang="en-US" altLang="zh-CN" sz="3800" b="1" smtClean="0">
              <a:solidFill>
                <a:srgbClr val="0000FF"/>
              </a:solidFill>
            </a:endParaRPr>
          </a:p>
          <a:p>
            <a:pPr marL="0" indent="0">
              <a:buNone/>
            </a:pPr>
            <a:r>
              <a:rPr lang="en-US" altLang="zh-CN" sz="3800" b="1" smtClean="0">
                <a:solidFill>
                  <a:srgbClr val="0000FF"/>
                </a:solidFill>
              </a:rPr>
              <a:t>Binding</a:t>
            </a:r>
            <a:endParaRPr lang="en-US" altLang="zh-CN" sz="3800" b="1">
              <a:solidFill>
                <a:srgbClr val="0000FF"/>
              </a:solidFill>
            </a:endParaRPr>
          </a:p>
          <a:p>
            <a:pPr marL="0" indent="0">
              <a:buNone/>
            </a:pPr>
            <a:r>
              <a:rPr lang="zh-CN" altLang="en-US" sz="3800"/>
              <a:t>绑定，用于消息队列和交换器之间的关联。一个绑定就是基于路由键将交换器和消息队列连接起来的路由规则，所以可以将交换器理解成一个由绑定构成的路由表。</a:t>
            </a:r>
            <a:endParaRPr lang="en-US" altLang="zh-CN" sz="3800"/>
          </a:p>
          <a:p>
            <a:pPr marL="0" lvl="1" indent="0">
              <a:buNone/>
            </a:pPr>
            <a:r>
              <a:rPr lang="en-US" altLang="zh-CN" sz="3800"/>
              <a:t>Exchange </a:t>
            </a:r>
            <a:r>
              <a:rPr lang="zh-CN" altLang="en-US" sz="3800"/>
              <a:t>和</a:t>
            </a:r>
            <a:r>
              <a:rPr lang="en-US" altLang="zh-CN" sz="3800"/>
              <a:t>Queue</a:t>
            </a:r>
            <a:r>
              <a:rPr lang="zh-CN" altLang="en-US" sz="3800"/>
              <a:t>的绑定可以是多对多的关系。</a:t>
            </a:r>
            <a:endParaRPr lang="en-US" altLang="zh-CN" sz="3800"/>
          </a:p>
          <a:p>
            <a:pPr marL="0" indent="0">
              <a:buNone/>
            </a:pPr>
            <a:endParaRPr lang="en-US" altLang="zh-CN" sz="3800"/>
          </a:p>
          <a:p>
            <a:pPr marL="0" indent="0">
              <a:buNone/>
            </a:pPr>
            <a:r>
              <a:rPr lang="en-US" altLang="zh-CN" sz="3800" b="1">
                <a:solidFill>
                  <a:srgbClr val="0000FF"/>
                </a:solidFill>
              </a:rPr>
              <a:t>Connection</a:t>
            </a:r>
            <a:endParaRPr lang="en-US" altLang="zh-CN" sz="3800" b="1">
              <a:solidFill>
                <a:srgbClr val="0000FF"/>
              </a:solidFill>
            </a:endParaRPr>
          </a:p>
          <a:p>
            <a:pPr marL="0" indent="0">
              <a:buNone/>
            </a:pPr>
            <a:r>
              <a:rPr lang="zh-CN" altLang="en-US" sz="3800"/>
              <a:t>网络连接，比如一个</a:t>
            </a:r>
            <a:r>
              <a:rPr lang="en-US" altLang="zh-CN" sz="3800"/>
              <a:t>TCP</a:t>
            </a:r>
            <a:r>
              <a:rPr lang="zh-CN" altLang="en-US" sz="3800"/>
              <a:t>连接。</a:t>
            </a:r>
            <a:endParaRPr lang="en-US" altLang="zh-CN" sz="3800"/>
          </a:p>
          <a:p>
            <a:pPr marL="0" indent="0">
              <a:buNone/>
            </a:pPr>
            <a:endParaRPr lang="en-US" altLang="zh-CN" smtClean="0"/>
          </a:p>
          <a:p>
            <a:pPr marL="0" indent="0">
              <a:buNone/>
            </a:pPr>
            <a:r>
              <a:rPr lang="en-US" altLang="zh-CN" sz="3800" b="1">
                <a:solidFill>
                  <a:srgbClr val="0000FF"/>
                </a:solidFill>
              </a:rPr>
              <a:t>Channel</a:t>
            </a:r>
            <a:endParaRPr lang="en-US" altLang="zh-CN" sz="3800" b="1">
              <a:solidFill>
                <a:srgbClr val="0000FF"/>
              </a:solidFill>
            </a:endParaRPr>
          </a:p>
          <a:p>
            <a:pPr marL="0" indent="0">
              <a:buNone/>
            </a:pPr>
            <a:r>
              <a:rPr lang="zh-CN" altLang="en-US" sz="3800"/>
              <a:t>信道，多路复用连接中的一条独立的双向数据流通道。信道是建立在真实的</a:t>
            </a:r>
            <a:r>
              <a:rPr lang="en-US" altLang="zh-CN" sz="3800"/>
              <a:t>TCP</a:t>
            </a:r>
            <a:r>
              <a:rPr lang="zh-CN" altLang="en-US" sz="3800"/>
              <a:t>连接内的虚拟连接，</a:t>
            </a:r>
            <a:r>
              <a:rPr lang="en-US" altLang="zh-CN" sz="3800"/>
              <a:t>AMQP </a:t>
            </a:r>
            <a:r>
              <a:rPr lang="zh-CN" altLang="en-US" sz="3800"/>
              <a:t>命令都是通过信道发出去的，不管是发布消息、订阅队列还是接收消息，这些动作都是通过信道完成。因为对于操作系统来说建立和销毁 </a:t>
            </a:r>
            <a:r>
              <a:rPr lang="en-US" altLang="zh-CN" sz="3800"/>
              <a:t>TCP </a:t>
            </a:r>
            <a:r>
              <a:rPr lang="zh-CN" altLang="en-US" sz="3800"/>
              <a:t>都是非常昂贵的开销，所以引入了信道的概念，以复用一条 </a:t>
            </a:r>
            <a:r>
              <a:rPr lang="en-US" altLang="zh-CN" sz="3800"/>
              <a:t>TCP </a:t>
            </a:r>
            <a:r>
              <a:rPr lang="zh-CN" altLang="en-US" sz="3800"/>
              <a:t>连接</a:t>
            </a:r>
            <a:r>
              <a:rPr lang="zh-CN" altLang="en-US" sz="3800" smtClean="0"/>
              <a:t>。</a:t>
            </a:r>
            <a:endParaRPr lang="en-US" altLang="zh-CN" sz="38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smtClean="0">
            <a:latin typeface="Arial Unicode MS" panose="020B0604020202020204" pitchFamily="34" charset="-122"/>
            <a:ea typeface="Arial Unicode MS" panose="020B0604020202020204" pitchFamily="34" charset="-122"/>
            <a:cs typeface="Arial Unicode MS" panose="020B0604020202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0</TotalTime>
  <Words>3237</Words>
  <Application>WPS 演示</Application>
  <PresentationFormat>宽屏</PresentationFormat>
  <Paragraphs>188</Paragraphs>
  <Slides>15</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Arial Unicode MS</vt:lpstr>
      <vt:lpstr>微软雅黑</vt:lpstr>
      <vt:lpstr>Calibri</vt:lpstr>
      <vt:lpstr>Arial Unicode MS</vt:lpstr>
      <vt:lpstr>Office 主题</vt:lpstr>
      <vt:lpstr>Spring Boot与消息</vt:lpstr>
      <vt:lpstr>一、概述</vt:lpstr>
      <vt:lpstr>PowerPoint 演示文稿</vt:lpstr>
      <vt:lpstr>PowerPoint 演示文稿</vt:lpstr>
      <vt:lpstr>PowerPoint 演示文稿</vt:lpstr>
      <vt:lpstr>PowerPoint 演示文稿</vt:lpstr>
      <vt:lpstr>PowerPoint 演示文稿</vt:lpstr>
      <vt:lpstr>二、RabbitMQ简介</vt:lpstr>
      <vt:lpstr>PowerPoint 演示文稿</vt:lpstr>
      <vt:lpstr>PowerPoint 演示文稿</vt:lpstr>
      <vt:lpstr>三、RabbitMQ运行机制</vt:lpstr>
      <vt:lpstr>Exchange 类型</vt:lpstr>
      <vt:lpstr>PowerPoint 演示文稿</vt:lpstr>
      <vt:lpstr>四、RabbitMQ整合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无限循环</cp:lastModifiedBy>
  <cp:revision>7601</cp:revision>
  <dcterms:created xsi:type="dcterms:W3CDTF">2013-03-04T07:19:00Z</dcterms:created>
  <dcterms:modified xsi:type="dcterms:W3CDTF">2021-01-28T02:43:44Z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