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29" r:id="rId3"/>
    <p:sldId id="535" r:id="rId4"/>
    <p:sldId id="670" r:id="rId6"/>
    <p:sldId id="669" r:id="rId7"/>
    <p:sldId id="660" r:id="rId8"/>
    <p:sldId id="580" r:id="rId9"/>
    <p:sldId id="583" r:id="rId10"/>
    <p:sldId id="668" r:id="rId11"/>
    <p:sldId id="661" r:id="rId12"/>
    <p:sldId id="58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B9FC7DE-695F-4935-A6DF-21AC5034952C}">
          <p14:sldIdLst>
            <p14:sldId id="629"/>
            <p14:sldId id="535"/>
            <p14:sldId id="670"/>
            <p14:sldId id="669"/>
            <p14:sldId id="660"/>
            <p14:sldId id="580"/>
            <p14:sldId id="583"/>
            <p14:sldId id="668"/>
            <p14:sldId id="661"/>
            <p14:sldId id="5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99"/>
    <a:srgbClr val="000066"/>
    <a:srgbClr val="F8F8F8"/>
    <a:srgbClr val="FFFFCC"/>
    <a:srgbClr val="FFFF99"/>
    <a:srgbClr val="33CC33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103" autoAdjust="0"/>
    <p:restoredTop sz="83784" autoAdjust="0"/>
  </p:normalViewPr>
  <p:slideViewPr>
    <p:cSldViewPr>
      <p:cViewPr varScale="1">
        <p:scale>
          <a:sx n="86" d="100"/>
          <a:sy n="86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1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FD6514E4-3D17-4CE0-8A1F-1080DDF7D3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B498B6DB-54A5-4927-BB91-E158BF74A3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8B6DB-54A5-4927-BB91-E158BF74A3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14356"/>
            <a:ext cx="10972800" cy="1143000"/>
          </a:xfrm>
        </p:spPr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039921"/>
            <a:ext cx="10972800" cy="4525963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557780" y="2130425"/>
            <a:ext cx="8719820" cy="1470025"/>
          </a:xfrm>
        </p:spPr>
        <p:txBody>
          <a:bodyPr/>
          <a:lstStyle/>
          <a:p>
            <a:r>
              <a:rPr lang="en-US" altLang="zh-CN" smtClean="0"/>
              <a:t>Spring </a:t>
            </a:r>
            <a:r>
              <a:rPr lang="en-US" altLang="zh-CN"/>
              <a:t>Boot</a:t>
            </a:r>
            <a:r>
              <a:rPr lang="zh-CN" altLang="en-US"/>
              <a:t>与缓存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smtClean="0"/>
              <a:t>JSR-107</a:t>
            </a:r>
            <a:r>
              <a:rPr lang="zh-CN" altLang="en-US" smtClean="0"/>
              <a:t>、</a:t>
            </a:r>
            <a:r>
              <a:rPr lang="en-US" altLang="zh-CN" smtClean="0"/>
              <a:t>Spring</a:t>
            </a:r>
            <a:r>
              <a:rPr lang="zh-CN" altLang="en-US" smtClean="0"/>
              <a:t>缓存抽象、整合</a:t>
            </a:r>
            <a:r>
              <a:rPr lang="en-US" altLang="zh-CN" smtClean="0"/>
              <a:t>Redis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五</a:t>
            </a:r>
            <a:r>
              <a:rPr lang="zh-CN" altLang="en-US" smtClean="0"/>
              <a:t>、</a:t>
            </a:r>
            <a:r>
              <a:rPr lang="zh-CN" altLang="en-US"/>
              <a:t>整合</a:t>
            </a:r>
            <a:r>
              <a:rPr lang="en-US" altLang="zh-CN"/>
              <a:t>redis</a:t>
            </a:r>
            <a:r>
              <a:rPr lang="zh-CN" altLang="en-US"/>
              <a:t>实现</a:t>
            </a:r>
            <a:r>
              <a:rPr lang="zh-CN" altLang="en-US" smtClean="0"/>
              <a:t>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引入</a:t>
            </a:r>
            <a:r>
              <a:rPr lang="en-US" altLang="zh-CN" smtClean="0"/>
              <a:t>spring-boot-starter-data-redis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mtClean="0"/>
              <a:t>application.yml</a:t>
            </a:r>
            <a:r>
              <a:rPr lang="zh-CN" altLang="en-US" smtClean="0"/>
              <a:t>配置</a:t>
            </a:r>
            <a:r>
              <a:rPr lang="en-US" altLang="zh-CN" smtClean="0"/>
              <a:t>redis</a:t>
            </a:r>
            <a:r>
              <a:rPr lang="zh-CN" altLang="en-US" smtClean="0"/>
              <a:t>连接地址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使用</a:t>
            </a:r>
            <a:r>
              <a:rPr lang="en-US" altLang="zh-CN" smtClean="0"/>
              <a:t>ReditTemplate</a:t>
            </a:r>
            <a:r>
              <a:rPr lang="zh-CN" altLang="en-US" smtClean="0"/>
              <a:t>操作</a:t>
            </a:r>
            <a:r>
              <a:rPr lang="en-US" altLang="zh-CN" smtClean="0"/>
              <a:t>redis</a:t>
            </a:r>
            <a:endParaRPr lang="en-US" altLang="zh-CN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/>
              <a:t>redisTemplate.opsForValue();//</a:t>
            </a:r>
            <a:r>
              <a:rPr lang="zh-CN" altLang="en-US"/>
              <a:t>操作</a:t>
            </a:r>
            <a:r>
              <a:rPr lang="zh-CN" altLang="en-US" smtClean="0"/>
              <a:t>字符串</a:t>
            </a:r>
            <a:endParaRPr lang="en-US" altLang="zh-CN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/>
              <a:t>redisTemplate.opsForHash();//</a:t>
            </a:r>
            <a:r>
              <a:rPr lang="zh-CN" altLang="en-US"/>
              <a:t>操作</a:t>
            </a:r>
            <a:r>
              <a:rPr lang="en-US" altLang="zh-CN" smtClean="0"/>
              <a:t>hash</a:t>
            </a:r>
            <a:endParaRPr lang="en-US" altLang="zh-CN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/>
              <a:t>redisTemplate.opsForList();//</a:t>
            </a:r>
            <a:r>
              <a:rPr lang="zh-CN" altLang="en-US"/>
              <a:t>操作</a:t>
            </a:r>
            <a:r>
              <a:rPr lang="en-US" altLang="zh-CN" smtClean="0"/>
              <a:t>list</a:t>
            </a:r>
            <a:endParaRPr lang="en-US" altLang="zh-CN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/>
              <a:t>redisTemplate.opsForSet();//</a:t>
            </a:r>
            <a:r>
              <a:rPr lang="zh-CN" altLang="en-US"/>
              <a:t>操作</a:t>
            </a:r>
            <a:r>
              <a:rPr lang="en-US" altLang="zh-CN" smtClean="0"/>
              <a:t>set</a:t>
            </a:r>
            <a:endParaRPr lang="en-US" altLang="zh-CN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/>
              <a:t>redisTemplate.opsForZSet();//</a:t>
            </a:r>
            <a:r>
              <a:rPr lang="zh-CN" altLang="en-US"/>
              <a:t>操作有序</a:t>
            </a:r>
            <a:r>
              <a:rPr lang="en-US" altLang="zh-CN" smtClean="0"/>
              <a:t>set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配置</a:t>
            </a:r>
            <a:r>
              <a:rPr lang="zh-CN" altLang="en-US" smtClean="0"/>
              <a:t>缓存</a:t>
            </a:r>
            <a:r>
              <a:rPr lang="zh-CN" altLang="en-US"/>
              <a:t>、</a:t>
            </a:r>
            <a:r>
              <a:rPr lang="en-US" altLang="zh-CN" smtClean="0"/>
              <a:t>CacheManagerCustomizers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测试</a:t>
            </a:r>
            <a:r>
              <a:rPr lang="zh-CN" altLang="en-US"/>
              <a:t>使用</a:t>
            </a:r>
            <a:r>
              <a:rPr lang="zh-CN" altLang="en-US" smtClean="0"/>
              <a:t>缓存</a:t>
            </a:r>
            <a:r>
              <a:rPr lang="zh-CN" altLang="en-US"/>
              <a:t>、</a:t>
            </a:r>
            <a:r>
              <a:rPr lang="zh-CN" altLang="en-US" smtClean="0"/>
              <a:t>切换缓存、</a:t>
            </a:r>
            <a:r>
              <a:rPr lang="en-US" altLang="zh-CN"/>
              <a:t> CompositeCacheManager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endParaRPr lang="en-US" altLang="zh-CN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一、</a:t>
            </a:r>
            <a:r>
              <a:rPr lang="en-US" altLang="zh-CN" smtClean="0"/>
              <a:t>JSR107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/>
              <a:t>Java Caching</a:t>
            </a:r>
            <a:r>
              <a:rPr lang="zh-CN" altLang="en-US" sz="2000"/>
              <a:t>定义了</a:t>
            </a:r>
            <a:r>
              <a:rPr lang="en-US" altLang="zh-CN" sz="2000"/>
              <a:t>5</a:t>
            </a:r>
            <a:r>
              <a:rPr lang="zh-CN" altLang="en-US" sz="2000"/>
              <a:t>个核心接口，分别是</a:t>
            </a:r>
            <a:r>
              <a:rPr lang="en-US" altLang="zh-CN" sz="2000" b="1">
                <a:solidFill>
                  <a:srgbClr val="FF0000"/>
                </a:solidFill>
              </a:rPr>
              <a:t>CachingProvider</a:t>
            </a:r>
            <a:r>
              <a:rPr lang="en-US" altLang="zh-CN" sz="2000"/>
              <a:t>, </a:t>
            </a:r>
            <a:r>
              <a:rPr lang="en-US" altLang="zh-CN" sz="2000" b="1">
                <a:solidFill>
                  <a:srgbClr val="FF0000"/>
                </a:solidFill>
              </a:rPr>
              <a:t>CacheManager</a:t>
            </a:r>
            <a:r>
              <a:rPr lang="en-US" altLang="zh-CN" sz="2000"/>
              <a:t>, </a:t>
            </a:r>
            <a:r>
              <a:rPr lang="en-US" altLang="zh-CN" sz="2000" b="1">
                <a:solidFill>
                  <a:srgbClr val="FF0000"/>
                </a:solidFill>
              </a:rPr>
              <a:t>Cache</a:t>
            </a:r>
            <a:r>
              <a:rPr lang="en-US" altLang="zh-CN" sz="2000"/>
              <a:t>, </a:t>
            </a:r>
            <a:r>
              <a:rPr lang="en-US" altLang="zh-CN" sz="2000" b="1">
                <a:solidFill>
                  <a:srgbClr val="FF0000"/>
                </a:solidFill>
              </a:rPr>
              <a:t>Entry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/>
              <a:t>和 </a:t>
            </a:r>
            <a:r>
              <a:rPr lang="en-US" altLang="zh-CN" sz="2000" b="1">
                <a:solidFill>
                  <a:srgbClr val="FF0000"/>
                </a:solidFill>
              </a:rPr>
              <a:t>Expiry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en-US" altLang="zh-CN" sz="2000" b="1">
                <a:solidFill>
                  <a:srgbClr val="0000FF"/>
                </a:solidFill>
              </a:rPr>
              <a:t>CachingProvider</a:t>
            </a:r>
            <a:r>
              <a:rPr lang="zh-CN" altLang="en-US" sz="2000"/>
              <a:t>定义了创建、配置、获取、管理和控制多个</a:t>
            </a:r>
            <a:r>
              <a:rPr lang="en-US" altLang="zh-CN" sz="2000" b="1"/>
              <a:t>CacheManager</a:t>
            </a:r>
            <a:r>
              <a:rPr lang="zh-CN" altLang="en-US" sz="2000"/>
              <a:t>。一个应用可以在运行期访问多个</a:t>
            </a:r>
            <a:r>
              <a:rPr lang="en-US" altLang="zh-CN" sz="2000"/>
              <a:t>CachingProvider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en-US" altLang="zh-CN" sz="2000" b="1">
                <a:solidFill>
                  <a:srgbClr val="0000FF"/>
                </a:solidFill>
              </a:rPr>
              <a:t>CacheManager</a:t>
            </a:r>
            <a:r>
              <a:rPr lang="zh-CN" altLang="en-US" sz="2000"/>
              <a:t>定义了创建、配置、获取、管理和控制多个唯一命名的</a:t>
            </a:r>
            <a:r>
              <a:rPr lang="en-US" altLang="zh-CN" sz="2000" b="1"/>
              <a:t>Cache</a:t>
            </a:r>
            <a:r>
              <a:rPr lang="zh-CN" altLang="en-US" sz="2000"/>
              <a:t>，这些</a:t>
            </a:r>
            <a:r>
              <a:rPr lang="en-US" altLang="zh-CN" sz="2000"/>
              <a:t>Cache</a:t>
            </a:r>
            <a:r>
              <a:rPr lang="zh-CN" altLang="en-US" sz="2000"/>
              <a:t>存在于</a:t>
            </a:r>
            <a:r>
              <a:rPr lang="en-US" altLang="zh-CN" sz="2000"/>
              <a:t>CacheManager</a:t>
            </a:r>
            <a:r>
              <a:rPr lang="zh-CN" altLang="en-US" sz="2000"/>
              <a:t>的上下文中。一个</a:t>
            </a:r>
            <a:r>
              <a:rPr lang="en-US" altLang="zh-CN" sz="2000"/>
              <a:t>CacheManager</a:t>
            </a:r>
            <a:r>
              <a:rPr lang="zh-CN" altLang="en-US" sz="2000"/>
              <a:t>仅被一个</a:t>
            </a:r>
            <a:r>
              <a:rPr lang="en-US" altLang="zh-CN" sz="2000"/>
              <a:t>CachingProvider</a:t>
            </a:r>
            <a:r>
              <a:rPr lang="zh-CN" altLang="en-US" sz="2000"/>
              <a:t>所拥有。</a:t>
            </a:r>
            <a:endParaRPr lang="en-US" altLang="zh-CN" sz="2000"/>
          </a:p>
          <a:p>
            <a:r>
              <a:rPr lang="en-US" altLang="zh-CN" sz="2000" b="1">
                <a:solidFill>
                  <a:srgbClr val="0000FF"/>
                </a:solidFill>
              </a:rPr>
              <a:t>Cache</a:t>
            </a:r>
            <a:r>
              <a:rPr lang="zh-CN" altLang="en-US" sz="2000"/>
              <a:t>是一个类似</a:t>
            </a:r>
            <a:r>
              <a:rPr lang="en-US" altLang="zh-CN" sz="2000"/>
              <a:t>Map</a:t>
            </a:r>
            <a:r>
              <a:rPr lang="zh-CN" altLang="en-US" sz="2000"/>
              <a:t>的数据结构并临时存储以</a:t>
            </a:r>
            <a:r>
              <a:rPr lang="en-US" altLang="zh-CN" sz="2000"/>
              <a:t>Key</a:t>
            </a:r>
            <a:r>
              <a:rPr lang="zh-CN" altLang="en-US" sz="2000"/>
              <a:t>为索引的值。一个</a:t>
            </a:r>
            <a:r>
              <a:rPr lang="en-US" altLang="zh-CN" sz="2000"/>
              <a:t>Cache</a:t>
            </a:r>
            <a:r>
              <a:rPr lang="zh-CN" altLang="en-US" sz="2000"/>
              <a:t>仅被一个</a:t>
            </a:r>
            <a:r>
              <a:rPr lang="en-US" altLang="zh-CN" sz="2000"/>
              <a:t>CacheManager</a:t>
            </a:r>
            <a:r>
              <a:rPr lang="zh-CN" altLang="en-US" sz="2000"/>
              <a:t>所拥有。</a:t>
            </a:r>
            <a:endParaRPr lang="en-US" altLang="zh-CN" sz="2000"/>
          </a:p>
          <a:p>
            <a:r>
              <a:rPr lang="en-US" altLang="zh-CN" sz="2000" b="1">
                <a:solidFill>
                  <a:srgbClr val="0000FF"/>
                </a:solidFill>
              </a:rPr>
              <a:t>Entry</a:t>
            </a:r>
            <a:r>
              <a:rPr lang="zh-CN" altLang="en-US" sz="2000"/>
              <a:t>是一个存储在</a:t>
            </a:r>
            <a:r>
              <a:rPr lang="en-US" altLang="zh-CN" sz="2000"/>
              <a:t>Cache</a:t>
            </a:r>
            <a:r>
              <a:rPr lang="zh-CN" altLang="en-US" sz="2000"/>
              <a:t>中的</a:t>
            </a:r>
            <a:r>
              <a:rPr lang="en-US" altLang="zh-CN" sz="2000"/>
              <a:t>key-value</a:t>
            </a:r>
            <a:r>
              <a:rPr lang="zh-CN" altLang="en-US" sz="2000"/>
              <a:t>对。</a:t>
            </a:r>
            <a:endParaRPr lang="en-US" altLang="zh-CN" sz="2000"/>
          </a:p>
          <a:p>
            <a:r>
              <a:rPr lang="en-US" altLang="zh-CN" sz="2000" b="1">
                <a:solidFill>
                  <a:srgbClr val="0000FF"/>
                </a:solidFill>
              </a:rPr>
              <a:t>Expiry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zh-CN" altLang="en-US" sz="2000"/>
              <a:t>每一个存储在</a:t>
            </a:r>
            <a:r>
              <a:rPr lang="en-US" altLang="zh-CN" sz="2000"/>
              <a:t>Cache</a:t>
            </a:r>
            <a:r>
              <a:rPr lang="zh-CN" altLang="en-US" sz="2000"/>
              <a:t>中的条目有一个定义的有效期。一旦超过这个时间，条目为过期的状态。一旦过期，条目将不可访问、更新和删除。缓存有效期可以通过</a:t>
            </a:r>
            <a:r>
              <a:rPr lang="en-US" altLang="zh-CN" sz="2000"/>
              <a:t>ExpiryPolicy</a:t>
            </a:r>
            <a:r>
              <a:rPr lang="zh-CN" altLang="en-US" sz="2000"/>
              <a:t>设置</a:t>
            </a:r>
            <a:r>
              <a:rPr lang="zh-CN" altLang="en-US" sz="2000" smtClean="0"/>
              <a:t>。</a:t>
            </a: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2284678" y="980728"/>
            <a:ext cx="7488832" cy="4753778"/>
            <a:chOff x="2284678" y="980728"/>
            <a:chExt cx="7488832" cy="4753778"/>
          </a:xfrm>
        </p:grpSpPr>
        <p:cxnSp>
          <p:nvCxnSpPr>
            <p:cNvPr id="45" name="直接箭头连接符 44"/>
            <p:cNvCxnSpPr/>
            <p:nvPr/>
          </p:nvCxnSpPr>
          <p:spPr>
            <a:xfrm>
              <a:off x="6391931" y="4158393"/>
              <a:ext cx="2736" cy="1197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5" idx="2"/>
              <a:endCxn id="31" idx="0"/>
            </p:cNvCxnSpPr>
            <p:nvPr/>
          </p:nvCxnSpPr>
          <p:spPr>
            <a:xfrm>
              <a:off x="2968754" y="4158394"/>
              <a:ext cx="2736" cy="1197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4943872" y="1926146"/>
              <a:ext cx="22322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CachingProvider</a:t>
              </a: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647728" y="2790242"/>
              <a:ext cx="22322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CacheManager</a:t>
              </a: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68008" y="2790242"/>
              <a:ext cx="22322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CacheManager</a:t>
              </a:r>
              <a:endParaRPr lang="zh-CN" altLang="en-US"/>
            </a:p>
          </p:txBody>
        </p:sp>
        <p:cxnSp>
          <p:nvCxnSpPr>
            <p:cNvPr id="12" name="直接箭头连接符 11"/>
            <p:cNvCxnSpPr>
              <a:stCxn id="6" idx="2"/>
              <a:endCxn id="9" idx="0"/>
            </p:cNvCxnSpPr>
            <p:nvPr/>
          </p:nvCxnSpPr>
          <p:spPr>
            <a:xfrm flipH="1">
              <a:off x="4763852" y="2358194"/>
              <a:ext cx="1296144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2"/>
              <a:endCxn id="10" idx="0"/>
            </p:cNvCxnSpPr>
            <p:nvPr/>
          </p:nvCxnSpPr>
          <p:spPr>
            <a:xfrm>
              <a:off x="6059996" y="2358194"/>
              <a:ext cx="1224136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2284678" y="3726346"/>
              <a:ext cx="1368152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Cache</a:t>
              </a: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082327" y="3726346"/>
              <a:ext cx="1368152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Cache</a:t>
              </a: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702507" y="3726346"/>
              <a:ext cx="1368152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Cache</a:t>
              </a:r>
              <a:endParaRPr lang="zh-CN" altLang="en-US"/>
            </a:p>
          </p:txBody>
        </p:sp>
        <p:cxnSp>
          <p:nvCxnSpPr>
            <p:cNvPr id="19" name="直接箭头连接符 18"/>
            <p:cNvCxnSpPr>
              <a:stCxn id="9" idx="2"/>
              <a:endCxn id="15" idx="0"/>
            </p:cNvCxnSpPr>
            <p:nvPr/>
          </p:nvCxnSpPr>
          <p:spPr>
            <a:xfrm flipH="1">
              <a:off x="2968754" y="3222290"/>
              <a:ext cx="1795098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2"/>
              <a:endCxn id="16" idx="0"/>
            </p:cNvCxnSpPr>
            <p:nvPr/>
          </p:nvCxnSpPr>
          <p:spPr>
            <a:xfrm>
              <a:off x="4763852" y="3222290"/>
              <a:ext cx="2551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9" idx="2"/>
              <a:endCxn id="17" idx="0"/>
            </p:cNvCxnSpPr>
            <p:nvPr/>
          </p:nvCxnSpPr>
          <p:spPr>
            <a:xfrm>
              <a:off x="4763852" y="3222290"/>
              <a:ext cx="1622731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2354135" y="4662450"/>
              <a:ext cx="1234710" cy="3786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Entry&lt;K,V&gt;</a:t>
              </a: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54135" y="5355839"/>
              <a:ext cx="1234710" cy="3786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Entry&lt;K,V&gt;</a:t>
              </a: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769228" y="4662450"/>
              <a:ext cx="1234710" cy="3786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Entry&lt;K,V&gt;</a:t>
              </a: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769228" y="5355839"/>
              <a:ext cx="1234710" cy="3786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Entry&lt;K,V&gt;</a:t>
              </a:r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897561" y="4662450"/>
              <a:ext cx="972108" cy="378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Expiry </a:t>
              </a: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896047" y="5355838"/>
              <a:ext cx="972108" cy="378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Expiry </a:t>
              </a:r>
              <a:endParaRPr lang="zh-CN" altLang="en-US"/>
            </a:p>
          </p:txBody>
        </p:sp>
        <p:cxnSp>
          <p:nvCxnSpPr>
            <p:cNvPr id="38" name="直接箭头连接符 37"/>
            <p:cNvCxnSpPr>
              <a:stCxn id="27" idx="3"/>
              <a:endCxn id="35" idx="1"/>
            </p:cNvCxnSpPr>
            <p:nvPr/>
          </p:nvCxnSpPr>
          <p:spPr>
            <a:xfrm>
              <a:off x="3588845" y="4851784"/>
              <a:ext cx="308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1" idx="3"/>
              <a:endCxn id="36" idx="1"/>
            </p:cNvCxnSpPr>
            <p:nvPr/>
          </p:nvCxnSpPr>
          <p:spPr>
            <a:xfrm flipV="1">
              <a:off x="3588845" y="5545172"/>
              <a:ext cx="3072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7303541" y="4662450"/>
              <a:ext cx="972108" cy="378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Expiry </a:t>
              </a:r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7302027" y="5355838"/>
              <a:ext cx="972108" cy="378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Expiry </a:t>
              </a:r>
              <a:endParaRPr lang="zh-CN" altLang="en-US"/>
            </a:p>
          </p:txBody>
        </p:sp>
        <p:cxnSp>
          <p:nvCxnSpPr>
            <p:cNvPr id="48" name="直接箭头连接符 47"/>
            <p:cNvCxnSpPr>
              <a:endCxn id="46" idx="1"/>
            </p:cNvCxnSpPr>
            <p:nvPr/>
          </p:nvCxnSpPr>
          <p:spPr>
            <a:xfrm>
              <a:off x="6994825" y="4851784"/>
              <a:ext cx="308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endCxn id="47" idx="1"/>
            </p:cNvCxnSpPr>
            <p:nvPr/>
          </p:nvCxnSpPr>
          <p:spPr>
            <a:xfrm flipV="1">
              <a:off x="6994825" y="5545172"/>
              <a:ext cx="3072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6096000" y="980728"/>
              <a:ext cx="2160240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Application</a:t>
              </a:r>
              <a:endParaRPr lang="zh-CN" altLang="en-US"/>
            </a:p>
          </p:txBody>
        </p:sp>
        <p:cxnSp>
          <p:nvCxnSpPr>
            <p:cNvPr id="53" name="直接箭头连接符 52"/>
            <p:cNvCxnSpPr>
              <a:stCxn id="51" idx="2"/>
              <a:endCxn id="6" idx="0"/>
            </p:cNvCxnSpPr>
            <p:nvPr/>
          </p:nvCxnSpPr>
          <p:spPr>
            <a:xfrm flipH="1">
              <a:off x="6059996" y="1340768"/>
              <a:ext cx="1116124" cy="58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7541262" y="1926146"/>
              <a:ext cx="22322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CachingProvider</a:t>
              </a:r>
              <a:endParaRPr lang="zh-CN" altLang="en-US"/>
            </a:p>
          </p:txBody>
        </p:sp>
        <p:cxnSp>
          <p:nvCxnSpPr>
            <p:cNvPr id="60" name="直接箭头连接符 59"/>
            <p:cNvCxnSpPr>
              <a:stCxn id="51" idx="2"/>
              <a:endCxn id="57" idx="0"/>
            </p:cNvCxnSpPr>
            <p:nvPr/>
          </p:nvCxnSpPr>
          <p:spPr>
            <a:xfrm>
              <a:off x="7176120" y="1340768"/>
              <a:ext cx="1481266" cy="58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</a:t>
            </a:r>
            <a:r>
              <a:rPr lang="en-US" altLang="zh-CN" smtClean="0"/>
              <a:t>Spring</a:t>
            </a:r>
            <a:r>
              <a:rPr lang="zh-CN" altLang="en-US" smtClean="0"/>
              <a:t>缓存抽象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400"/>
              <a:t>Spring</a:t>
            </a:r>
            <a:r>
              <a:rPr lang="zh-CN" altLang="en-US" sz="2400"/>
              <a:t>从</a:t>
            </a:r>
            <a:r>
              <a:rPr lang="en-US" altLang="zh-CN" sz="2400"/>
              <a:t>3.1</a:t>
            </a:r>
            <a:r>
              <a:rPr lang="zh-CN" altLang="en-US" sz="2400"/>
              <a:t>开始定义了</a:t>
            </a:r>
            <a:r>
              <a:rPr lang="en-US" altLang="zh-CN" sz="2400"/>
              <a:t>org.springframework.cache.</a:t>
            </a:r>
            <a:r>
              <a:rPr lang="en-US" altLang="zh-CN" sz="2400">
                <a:solidFill>
                  <a:srgbClr val="FF0000"/>
                </a:solidFill>
              </a:rPr>
              <a:t>Cache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/>
              <a:t>和</a:t>
            </a:r>
            <a:r>
              <a:rPr lang="en-US" altLang="zh-CN" sz="2400"/>
              <a:t>org.springframework.cache.</a:t>
            </a:r>
            <a:r>
              <a:rPr lang="en-US" altLang="zh-CN" sz="2400">
                <a:solidFill>
                  <a:srgbClr val="FF0000"/>
                </a:solidFill>
              </a:rPr>
              <a:t>CacheManager</a:t>
            </a:r>
            <a:r>
              <a:rPr lang="zh-CN" altLang="en-US" sz="2400"/>
              <a:t>接口来统一不同的缓存技术；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并支持使用</a:t>
            </a:r>
            <a:r>
              <a:rPr lang="en-US" altLang="zh-CN" sz="2400">
                <a:solidFill>
                  <a:srgbClr val="0000FF"/>
                </a:solidFill>
              </a:rPr>
              <a:t>JCache</a:t>
            </a:r>
            <a:r>
              <a:rPr lang="zh-CN" altLang="en-US" sz="2400">
                <a:solidFill>
                  <a:srgbClr val="0000FF"/>
                </a:solidFill>
              </a:rPr>
              <a:t>（</a:t>
            </a:r>
            <a:r>
              <a:rPr lang="en-US" altLang="zh-CN" sz="2400">
                <a:solidFill>
                  <a:srgbClr val="0000FF"/>
                </a:solidFill>
              </a:rPr>
              <a:t>JSR-107</a:t>
            </a:r>
            <a:r>
              <a:rPr lang="zh-CN" altLang="en-US" sz="2400">
                <a:solidFill>
                  <a:srgbClr val="0000FF"/>
                </a:solidFill>
              </a:rPr>
              <a:t>）注解</a:t>
            </a:r>
            <a:r>
              <a:rPr lang="zh-CN" altLang="en-US" sz="2400"/>
              <a:t>简化我们开发；</a:t>
            </a:r>
            <a:endParaRPr lang="en-US" altLang="zh-CN" sz="2400"/>
          </a:p>
          <a:p>
            <a:pPr marL="0" indent="0">
              <a:buNone/>
            </a:pPr>
            <a:endParaRPr lang="zh-CN" altLang="en-US" sz="2400"/>
          </a:p>
          <a:p>
            <a:r>
              <a:rPr lang="en-US" altLang="zh-CN" sz="2400"/>
              <a:t>Cache</a:t>
            </a:r>
            <a:r>
              <a:rPr lang="zh-CN" altLang="en-US" sz="2400"/>
              <a:t>接口为缓存的组件规范定义，包含缓存的各种操作集合；</a:t>
            </a:r>
            <a:endParaRPr lang="zh-CN" altLang="en-US" sz="2400"/>
          </a:p>
          <a:p>
            <a:r>
              <a:rPr lang="en-US" altLang="zh-CN" sz="2400"/>
              <a:t>Cache</a:t>
            </a:r>
            <a:r>
              <a:rPr lang="zh-CN" altLang="en-US" sz="2400"/>
              <a:t>接口下</a:t>
            </a:r>
            <a:r>
              <a:rPr lang="en-US" altLang="zh-CN" sz="2400"/>
              <a:t>Spring</a:t>
            </a:r>
            <a:r>
              <a:rPr lang="zh-CN" altLang="en-US" sz="2400"/>
              <a:t>提供了各种</a:t>
            </a:r>
            <a:r>
              <a:rPr lang="en-US" altLang="zh-CN" sz="2400"/>
              <a:t>xxxCache</a:t>
            </a:r>
            <a:r>
              <a:rPr lang="zh-CN" altLang="en-US" sz="2400"/>
              <a:t>的实现；如</a:t>
            </a:r>
            <a:r>
              <a:rPr lang="en-US" altLang="zh-CN" sz="2400"/>
              <a:t>RedisCache</a:t>
            </a:r>
            <a:r>
              <a:rPr lang="zh-CN" altLang="en-US" sz="2400"/>
              <a:t>，</a:t>
            </a:r>
            <a:r>
              <a:rPr lang="en-US" altLang="zh-CN" sz="2400"/>
              <a:t>EhCacheCache , ConcurrentMapCache</a:t>
            </a:r>
            <a:r>
              <a:rPr lang="zh-CN" altLang="en-US" sz="2400"/>
              <a:t>等；</a:t>
            </a:r>
            <a:endParaRPr lang="en-US" altLang="zh-CN" sz="2400"/>
          </a:p>
          <a:p>
            <a:endParaRPr lang="zh-CN" altLang="en-US" sz="2400"/>
          </a:p>
          <a:p>
            <a:r>
              <a:rPr lang="zh-CN" altLang="en-US" sz="2400"/>
              <a:t>每次调用需要缓存功能的方法时，</a:t>
            </a:r>
            <a:r>
              <a:rPr lang="en-US" altLang="zh-CN" sz="2400"/>
              <a:t>Spring</a:t>
            </a:r>
            <a:r>
              <a:rPr lang="zh-CN" altLang="en-US" sz="2400"/>
              <a:t>会检查指定参数的指定的目标方法是否已经被调用过；如果有就直接从缓存中获取方法调用后的结果，如果没有就调用方法并缓存结果后返回给用户。下次调用直接从缓存中获取。</a:t>
            </a:r>
            <a:endParaRPr lang="zh-CN" altLang="en-US" sz="2400"/>
          </a:p>
          <a:p>
            <a:r>
              <a:rPr lang="zh-CN" altLang="en-US" sz="2400"/>
              <a:t>使用</a:t>
            </a:r>
            <a:r>
              <a:rPr lang="en-US" altLang="zh-CN" sz="2400"/>
              <a:t>Spring</a:t>
            </a:r>
            <a:r>
              <a:rPr lang="zh-CN" altLang="en-US" sz="2400"/>
              <a:t>缓存抽象时我们需要关注以下两点；</a:t>
            </a:r>
            <a:endParaRPr lang="zh-CN" altLang="en-US" sz="2400"/>
          </a:p>
          <a:p>
            <a:pPr marL="400050" lvl="1" indent="0">
              <a:buNone/>
            </a:pPr>
            <a:r>
              <a:rPr lang="en-US" altLang="zh-CN" sz="2000"/>
              <a:t>1</a:t>
            </a:r>
            <a:r>
              <a:rPr lang="zh-CN" altLang="en-US" sz="2000"/>
              <a:t>、确定方法需要被缓存以及他们的缓存策略</a:t>
            </a:r>
            <a:endParaRPr lang="zh-CN" altLang="en-US" sz="2000"/>
          </a:p>
          <a:p>
            <a:pPr marL="400050" lvl="1" indent="0">
              <a:buNone/>
            </a:pPr>
            <a:r>
              <a:rPr lang="en-US" altLang="zh-CN" sz="2000"/>
              <a:t>2</a:t>
            </a:r>
            <a:r>
              <a:rPr lang="zh-CN" altLang="en-US" sz="2000"/>
              <a:t>、从缓存中读取之前缓存存储的数据</a:t>
            </a:r>
            <a:endParaRPr lang="zh-CN" altLang="en-US" sz="200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CN" altLang="en-US" sz="2200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512" y="1052736"/>
            <a:ext cx="8496944" cy="50450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/>
              <a:t>三</a:t>
            </a:r>
            <a:r>
              <a:rPr lang="zh-CN" altLang="en-US" smtClean="0"/>
              <a:t>、几</a:t>
            </a:r>
            <a:r>
              <a:rPr lang="zh-CN" altLang="en-US"/>
              <a:t>个重要概念</a:t>
            </a:r>
            <a:r>
              <a:rPr lang="en-US" altLang="zh-CN"/>
              <a:t>&amp;</a:t>
            </a:r>
            <a:r>
              <a:rPr lang="zh-CN" altLang="en-US"/>
              <a:t>缓存</a:t>
            </a:r>
            <a:r>
              <a:rPr lang="zh-CN" altLang="en-US" smtClean="0"/>
              <a:t>注解</a:t>
            </a:r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83432" y="1857356"/>
          <a:ext cx="10225136" cy="4456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08052"/>
                <a:gridCol w="7717084"/>
              </a:tblGrid>
              <a:tr h="67458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ea typeface="微软雅黑" panose="020B0503020204020204" pitchFamily="34" charset="-122"/>
                        </a:rPr>
                        <a:t>Cache</a:t>
                      </a:r>
                      <a:endParaRPr lang="zh-CN" altLang="en-US" b="1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ea typeface="微软雅黑" panose="020B0503020204020204" pitchFamily="34" charset="-122"/>
                        </a:rPr>
                        <a:t>缓存接口，定义缓存操作。实现有：</a:t>
                      </a:r>
                      <a:r>
                        <a:rPr lang="en-US" altLang="zh-CN" b="1" smtClean="0">
                          <a:ea typeface="微软雅黑" panose="020B0503020204020204" pitchFamily="34" charset="-122"/>
                        </a:rPr>
                        <a:t>RedisCache</a:t>
                      </a:r>
                      <a:r>
                        <a:rPr lang="zh-CN" altLang="en-US" b="1" smtClean="0"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b="1" smtClean="0">
                          <a:ea typeface="微软雅黑" panose="020B0503020204020204" pitchFamily="34" charset="-122"/>
                        </a:rPr>
                        <a:t>EhCacheCache</a:t>
                      </a:r>
                      <a:r>
                        <a:rPr lang="zh-CN" altLang="en-US" b="1" smtClean="0"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b="1" smtClean="0">
                          <a:ea typeface="微软雅黑" panose="020B0503020204020204" pitchFamily="34" charset="-122"/>
                        </a:rPr>
                        <a:t>ConcurrentMapCache</a:t>
                      </a:r>
                      <a:r>
                        <a:rPr lang="zh-CN" altLang="en-US" b="1" smtClean="0">
                          <a:ea typeface="微软雅黑" panose="020B0503020204020204" pitchFamily="34" charset="-122"/>
                        </a:rPr>
                        <a:t>等</a:t>
                      </a:r>
                      <a:endParaRPr lang="zh-CN" altLang="en-US" b="1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31224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ea typeface="微软雅黑" panose="020B0503020204020204" pitchFamily="34" charset="-122"/>
                        </a:rPr>
                        <a:t>CacheManager</a:t>
                      </a:r>
                      <a:endParaRPr lang="zh-CN" altLang="en-US" b="1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ea typeface="微软雅黑" panose="020B0503020204020204" pitchFamily="34" charset="-122"/>
                        </a:rPr>
                        <a:t>缓存管理器，管理各种缓存（</a:t>
                      </a:r>
                      <a:r>
                        <a:rPr lang="en-US" altLang="zh-CN" b="1" smtClean="0">
                          <a:ea typeface="微软雅黑" panose="020B0503020204020204" pitchFamily="34" charset="-122"/>
                        </a:rPr>
                        <a:t>Cache</a:t>
                      </a:r>
                      <a:r>
                        <a:rPr lang="zh-CN" altLang="en-US" b="1" smtClean="0">
                          <a:ea typeface="微软雅黑" panose="020B0503020204020204" pitchFamily="34" charset="-122"/>
                        </a:rPr>
                        <a:t>）组件</a:t>
                      </a:r>
                      <a:endParaRPr lang="zh-CN" altLang="en-US" b="1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94396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ea typeface="微软雅黑" panose="020B0503020204020204" pitchFamily="34" charset="-122"/>
                        </a:rPr>
                        <a:t>@Cacheable</a:t>
                      </a:r>
                      <a:endParaRPr lang="zh-CN" altLang="en-US" b="1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主要针对方法配置，能够根据方法的请求参数对其结果进行缓存</a:t>
                      </a:r>
                      <a:endParaRPr lang="zh-CN" altLang="en-US" b="1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31224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ea typeface="微软雅黑" panose="020B0503020204020204" pitchFamily="34" charset="-122"/>
                        </a:rPr>
                        <a:t>@CacheEvict</a:t>
                      </a:r>
                      <a:endParaRPr lang="zh-CN" altLang="en-US" b="1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ea typeface="微软雅黑" panose="020B0503020204020204" pitchFamily="34" charset="-122"/>
                        </a:rPr>
                        <a:t>清空缓存</a:t>
                      </a:r>
                      <a:endParaRPr lang="zh-CN" altLang="en-US" b="1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31224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ea typeface="微软雅黑" panose="020B0503020204020204" pitchFamily="34" charset="-122"/>
                        </a:rPr>
                        <a:t>@CachePut</a:t>
                      </a:r>
                      <a:endParaRPr lang="zh-CN" altLang="en-US" b="1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ea typeface="微软雅黑" panose="020B0503020204020204" pitchFamily="34" charset="-122"/>
                        </a:rPr>
                        <a:t>保证方法被调用，又希望结果被缓存。</a:t>
                      </a:r>
                      <a:endParaRPr lang="zh-CN" altLang="en-US" b="1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31224">
                <a:tc>
                  <a:txBody>
                    <a:bodyPr/>
                    <a:lstStyle/>
                    <a:p>
                      <a:r>
                        <a:rPr lang="en-US" altLang="zh-CN" sz="1800" b="1" kern="1200" smtClean="0">
                          <a:ea typeface="微软雅黑" panose="020B0503020204020204" pitchFamily="34" charset="-122"/>
                        </a:rPr>
                        <a:t>@EnableCaching</a:t>
                      </a:r>
                      <a:endParaRPr lang="zh-CN" altLang="en-US" b="1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ea typeface="微软雅黑" panose="020B0503020204020204" pitchFamily="34" charset="-122"/>
                        </a:rPr>
                        <a:t>开启基于注解的缓存</a:t>
                      </a:r>
                      <a:endParaRPr lang="zh-CN" altLang="en-US" b="1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31224">
                <a:tc>
                  <a:txBody>
                    <a:bodyPr/>
                    <a:lstStyle/>
                    <a:p>
                      <a:r>
                        <a:rPr lang="en-US" altLang="zh-CN" sz="1800" b="1" kern="1200" smtClean="0">
                          <a:ea typeface="微软雅黑" panose="020B0503020204020204" pitchFamily="34" charset="-122"/>
                        </a:rPr>
                        <a:t>keyGenerator</a:t>
                      </a:r>
                      <a:endParaRPr lang="zh-CN" altLang="en-US" b="1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ea typeface="微软雅黑" panose="020B0503020204020204" pitchFamily="34" charset="-122"/>
                        </a:rPr>
                        <a:t>缓存数据时</a:t>
                      </a:r>
                      <a:r>
                        <a:rPr lang="en-US" altLang="zh-CN" b="1" smtClean="0">
                          <a:ea typeface="微软雅黑" panose="020B0503020204020204" pitchFamily="34" charset="-122"/>
                        </a:rPr>
                        <a:t>key</a:t>
                      </a:r>
                      <a:r>
                        <a:rPr lang="zh-CN" altLang="en-US" b="1" smtClean="0">
                          <a:ea typeface="微软雅黑" panose="020B0503020204020204" pitchFamily="34" charset="-122"/>
                        </a:rPr>
                        <a:t>生成策略</a:t>
                      </a:r>
                      <a:endParaRPr lang="zh-CN" altLang="en-US" b="1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31224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ea typeface="微软雅黑" panose="020B0503020204020204" pitchFamily="34" charset="-122"/>
                        </a:rPr>
                        <a:t>serialize</a:t>
                      </a:r>
                      <a:endParaRPr lang="zh-CN" altLang="en-US" b="1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ea typeface="微软雅黑" panose="020B0503020204020204" pitchFamily="34" charset="-122"/>
                        </a:rPr>
                        <a:t>缓存数据时</a:t>
                      </a:r>
                      <a:r>
                        <a:rPr lang="en-US" altLang="zh-CN" b="1" smtClean="0">
                          <a:ea typeface="微软雅黑" panose="020B0503020204020204" pitchFamily="34" charset="-122"/>
                        </a:rPr>
                        <a:t>value</a:t>
                      </a:r>
                      <a:r>
                        <a:rPr lang="zh-CN" altLang="en-US" b="1" smtClean="0">
                          <a:ea typeface="微软雅黑" panose="020B0503020204020204" pitchFamily="34" charset="-122"/>
                        </a:rPr>
                        <a:t>序列化策略</a:t>
                      </a:r>
                      <a:endParaRPr lang="zh-CN" altLang="en-US" b="1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11424" y="1052737"/>
          <a:ext cx="10585176" cy="5215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4745387"/>
                <a:gridCol w="4111597"/>
              </a:tblGrid>
              <a:tr h="324517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smtClean="0">
                          <a:effectLst/>
                          <a:ea typeface="微软雅黑" panose="020B0503020204020204" pitchFamily="34" charset="-122"/>
                        </a:rPr>
                        <a:t>@Cacheable/@CachePut/@CacheEvict </a:t>
                      </a:r>
                      <a:r>
                        <a:rPr lang="zh-CN" altLang="en-US" sz="1600" b="1" smtClean="0">
                          <a:effectLst/>
                          <a:ea typeface="微软雅黑" panose="020B0503020204020204" pitchFamily="34" charset="-122"/>
                        </a:rPr>
                        <a:t>主要的参数</a:t>
                      </a:r>
                      <a:endParaRPr lang="zh-CN" altLang="en-US" sz="1600" smtClean="0">
                        <a:effectLst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737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smtClean="0">
                          <a:effectLst/>
                          <a:ea typeface="微软雅黑" panose="020B0503020204020204" pitchFamily="34" charset="-122"/>
                        </a:rPr>
                        <a:t>value</a:t>
                      </a:r>
                      <a:endParaRPr lang="en-US" altLang="zh-CN" sz="1600" smtClean="0">
                        <a:effectLst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smtClean="0">
                          <a:effectLst/>
                          <a:ea typeface="微软雅黑" panose="020B0503020204020204" pitchFamily="34" charset="-122"/>
                        </a:rPr>
                        <a:t>缓存的名称，在 </a:t>
                      </a:r>
                      <a:r>
                        <a:rPr lang="en-US" altLang="zh-CN" sz="1600" smtClean="0">
                          <a:effectLst/>
                          <a:ea typeface="微软雅黑" panose="020B0503020204020204" pitchFamily="34" charset="-122"/>
                        </a:rPr>
                        <a:t>spring </a:t>
                      </a:r>
                      <a:r>
                        <a:rPr lang="zh-CN" altLang="en-US" sz="1600" smtClean="0">
                          <a:effectLst/>
                          <a:ea typeface="微软雅黑" panose="020B0503020204020204" pitchFamily="34" charset="-122"/>
                        </a:rPr>
                        <a:t>配置文件中定义，必须指定至少一个</a:t>
                      </a:r>
                      <a:endParaRPr lang="zh-CN" altLang="en-US" sz="1600" smtClean="0">
                        <a:effectLst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smtClean="0">
                          <a:effectLst/>
                          <a:ea typeface="微软雅黑" panose="020B0503020204020204" pitchFamily="34" charset="-122"/>
                        </a:rPr>
                        <a:t>例如：</a:t>
                      </a:r>
                      <a:br>
                        <a:rPr lang="zh-CN" altLang="en-US" sz="1600" smtClean="0">
                          <a:effectLst/>
                          <a:ea typeface="微软雅黑" panose="020B0503020204020204" pitchFamily="34" charset="-122"/>
                        </a:rPr>
                      </a:br>
                      <a:r>
                        <a:rPr lang="en-US" altLang="zh-CN" sz="1400" smtClean="0">
                          <a:effectLst/>
                          <a:ea typeface="微软雅黑" panose="020B0503020204020204" pitchFamily="34" charset="-122"/>
                        </a:rPr>
                        <a:t>@Cacheable(value=”mycache”) </a:t>
                      </a:r>
                      <a:r>
                        <a:rPr lang="zh-CN" altLang="en-US" sz="1400" smtClean="0">
                          <a:effectLst/>
                          <a:ea typeface="微软雅黑" panose="020B0503020204020204" pitchFamily="34" charset="-122"/>
                        </a:rPr>
                        <a:t>或者 </a:t>
                      </a:r>
                      <a:br>
                        <a:rPr lang="zh-CN" altLang="en-US" sz="1400" smtClean="0">
                          <a:effectLst/>
                          <a:ea typeface="微软雅黑" panose="020B0503020204020204" pitchFamily="34" charset="-122"/>
                        </a:rPr>
                      </a:br>
                      <a:r>
                        <a:rPr lang="en-US" altLang="zh-CN" sz="1400" smtClean="0">
                          <a:effectLst/>
                          <a:ea typeface="微软雅黑" panose="020B0503020204020204" pitchFamily="34" charset="-122"/>
                        </a:rPr>
                        <a:t>@Cacheable(value={”cache1”,”cache2”}</a:t>
                      </a:r>
                      <a:endParaRPr lang="en-US" altLang="zh-CN" sz="1400" smtClean="0">
                        <a:effectLst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9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smtClean="0">
                          <a:effectLst/>
                          <a:ea typeface="微软雅黑" panose="020B0503020204020204" pitchFamily="34" charset="-122"/>
                        </a:rPr>
                        <a:t>key</a:t>
                      </a:r>
                      <a:endParaRPr lang="en-US" altLang="zh-CN" sz="1600" smtClean="0">
                        <a:effectLst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6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smtClean="0">
                          <a:effectLst/>
                          <a:ea typeface="微软雅黑" panose="020B0503020204020204" pitchFamily="34" charset="-122"/>
                        </a:rPr>
                        <a:t>缓存的 </a:t>
                      </a:r>
                      <a:r>
                        <a:rPr lang="en-US" altLang="zh-CN" sz="1600" smtClean="0">
                          <a:effectLst/>
                          <a:ea typeface="微软雅黑" panose="020B0503020204020204" pitchFamily="34" charset="-122"/>
                        </a:rPr>
                        <a:t>key</a:t>
                      </a:r>
                      <a:r>
                        <a:rPr lang="zh-CN" altLang="en-US" sz="1600" smtClean="0">
                          <a:effectLst/>
                          <a:ea typeface="微软雅黑" panose="020B0503020204020204" pitchFamily="34" charset="-122"/>
                        </a:rPr>
                        <a:t>，可以为空，如果指定要按照 </a:t>
                      </a:r>
                      <a:r>
                        <a:rPr lang="en-US" altLang="zh-CN" sz="1600" smtClean="0">
                          <a:effectLst/>
                          <a:ea typeface="微软雅黑" panose="020B0503020204020204" pitchFamily="34" charset="-122"/>
                        </a:rPr>
                        <a:t>SpEL </a:t>
                      </a:r>
                      <a:r>
                        <a:rPr lang="zh-CN" altLang="en-US" sz="1600" smtClean="0">
                          <a:effectLst/>
                          <a:ea typeface="微软雅黑" panose="020B0503020204020204" pitchFamily="34" charset="-122"/>
                        </a:rPr>
                        <a:t>表达式编写，如果不指定，则缺省按照方法的所有参数进行组合</a:t>
                      </a:r>
                      <a:endParaRPr lang="zh-CN" altLang="en-US" sz="1600" smtClean="0">
                        <a:effectLst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smtClean="0">
                          <a:effectLst/>
                          <a:ea typeface="微软雅黑" panose="020B0503020204020204" pitchFamily="34" charset="-122"/>
                        </a:rPr>
                        <a:t>例如：</a:t>
                      </a:r>
                      <a:br>
                        <a:rPr lang="zh-CN" altLang="en-US" sz="1600" smtClean="0">
                          <a:effectLst/>
                          <a:ea typeface="微软雅黑" panose="020B0503020204020204" pitchFamily="34" charset="-122"/>
                        </a:rPr>
                      </a:br>
                      <a:r>
                        <a:rPr lang="en-US" altLang="zh-CN" sz="1400" smtClean="0">
                          <a:effectLst/>
                          <a:ea typeface="微软雅黑" panose="020B0503020204020204" pitchFamily="34" charset="-122"/>
                        </a:rPr>
                        <a:t>@Cacheable(value=”testcache”,key=”#userName”)</a:t>
                      </a:r>
                      <a:endParaRPr lang="en-US" altLang="zh-CN" sz="1400" smtClean="0">
                        <a:effectLst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37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smtClean="0">
                          <a:effectLst/>
                          <a:ea typeface="微软雅黑" panose="020B0503020204020204" pitchFamily="34" charset="-122"/>
                        </a:rPr>
                        <a:t>condition</a:t>
                      </a:r>
                      <a:endParaRPr lang="en-US" altLang="zh-CN" sz="1600" smtClean="0">
                        <a:effectLst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smtClean="0">
                          <a:effectLst/>
                          <a:ea typeface="微软雅黑" panose="020B0503020204020204" pitchFamily="34" charset="-122"/>
                        </a:rPr>
                        <a:t>缓存的条件，可以为空，使用 </a:t>
                      </a:r>
                      <a:r>
                        <a:rPr lang="en-US" altLang="zh-CN" sz="1600" smtClean="0">
                          <a:effectLst/>
                          <a:ea typeface="微软雅黑" panose="020B0503020204020204" pitchFamily="34" charset="-122"/>
                        </a:rPr>
                        <a:t>SpEL </a:t>
                      </a:r>
                      <a:r>
                        <a:rPr lang="zh-CN" altLang="en-US" sz="1600" smtClean="0">
                          <a:effectLst/>
                          <a:ea typeface="微软雅黑" panose="020B0503020204020204" pitchFamily="34" charset="-122"/>
                        </a:rPr>
                        <a:t>编写，返回 </a:t>
                      </a:r>
                      <a:r>
                        <a:rPr lang="en-US" altLang="zh-CN" sz="1600" smtClean="0">
                          <a:effectLst/>
                          <a:ea typeface="微软雅黑" panose="020B0503020204020204" pitchFamily="34" charset="-122"/>
                        </a:rPr>
                        <a:t>true </a:t>
                      </a:r>
                      <a:r>
                        <a:rPr lang="zh-CN" altLang="en-US" sz="1600" smtClean="0">
                          <a:effectLst/>
                          <a:ea typeface="微软雅黑" panose="020B0503020204020204" pitchFamily="34" charset="-122"/>
                        </a:rPr>
                        <a:t>或者 </a:t>
                      </a:r>
                      <a:r>
                        <a:rPr lang="en-US" altLang="zh-CN" sz="1600" smtClean="0">
                          <a:effectLst/>
                          <a:ea typeface="微软雅黑" panose="020B0503020204020204" pitchFamily="34" charset="-122"/>
                        </a:rPr>
                        <a:t>false</a:t>
                      </a:r>
                      <a:r>
                        <a:rPr lang="zh-CN" altLang="en-US" sz="1600" smtClean="0">
                          <a:effectLst/>
                          <a:ea typeface="微软雅黑" panose="020B0503020204020204" pitchFamily="34" charset="-122"/>
                        </a:rPr>
                        <a:t>，只有为 </a:t>
                      </a:r>
                      <a:r>
                        <a:rPr lang="en-US" altLang="zh-CN" sz="1600" smtClean="0">
                          <a:effectLst/>
                          <a:ea typeface="微软雅黑" panose="020B0503020204020204" pitchFamily="34" charset="-122"/>
                        </a:rPr>
                        <a:t>true </a:t>
                      </a:r>
                      <a:r>
                        <a:rPr lang="zh-CN" altLang="en-US" sz="1600" smtClean="0">
                          <a:effectLst/>
                          <a:ea typeface="微软雅黑" panose="020B0503020204020204" pitchFamily="34" charset="-122"/>
                        </a:rPr>
                        <a:t>才进行缓存</a:t>
                      </a:r>
                      <a:r>
                        <a:rPr lang="en-US" altLang="zh-CN" sz="1600" smtClean="0">
                          <a:effectLst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smtClean="0">
                          <a:effectLst/>
                          <a:ea typeface="微软雅黑" panose="020B0503020204020204" pitchFamily="34" charset="-122"/>
                        </a:rPr>
                        <a:t>清除缓存，在调用方法之前之后都能判断</a:t>
                      </a:r>
                      <a:endParaRPr lang="zh-CN" altLang="en-US" sz="1600" smtClean="0">
                        <a:effectLst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smtClean="0">
                          <a:effectLst/>
                          <a:ea typeface="微软雅黑" panose="020B0503020204020204" pitchFamily="34" charset="-122"/>
                        </a:rPr>
                        <a:t>例如：</a:t>
                      </a:r>
                      <a:br>
                        <a:rPr lang="zh-CN" altLang="en-US" sz="1600" smtClean="0">
                          <a:effectLst/>
                          <a:ea typeface="微软雅黑" panose="020B0503020204020204" pitchFamily="34" charset="-122"/>
                        </a:rPr>
                      </a:br>
                      <a:r>
                        <a:rPr lang="en-US" altLang="zh-CN" sz="1400" smtClean="0">
                          <a:effectLst/>
                          <a:ea typeface="微软雅黑" panose="020B0503020204020204" pitchFamily="34" charset="-122"/>
                        </a:rPr>
                        <a:t>@Cacheable(value=”testcache”,condition=”#userName.length()&gt;2”)</a:t>
                      </a:r>
                      <a:endParaRPr lang="zh-CN" altLang="en-US" sz="16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827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allEntries</a:t>
                      </a:r>
                      <a:endParaRPr lang="en-US" altLang="zh-CN" sz="1600" b="0" i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1600" b="1" smtClean="0">
                          <a:effectLst/>
                          <a:ea typeface="微软雅黑" panose="020B0503020204020204" pitchFamily="34" charset="-122"/>
                        </a:rPr>
                        <a:t>@CacheEvict </a:t>
                      </a:r>
                      <a:r>
                        <a:rPr lang="en-US" altLang="zh-C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en-US" altLang="zh-CN" sz="1600" smtClean="0">
                        <a:effectLst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是否清空所有缓存内容，缺省为 </a:t>
                      </a:r>
                      <a:r>
                        <a:rPr lang="en-US" altLang="zh-C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，如果指定为 </a:t>
                      </a:r>
                      <a:r>
                        <a:rPr lang="en-US" altLang="zh-C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，则方法调用后将立即清空所有缓存</a:t>
                      </a:r>
                      <a:endParaRPr lang="zh-CN" altLang="en-US" sz="1600" smtClean="0">
                        <a:effectLst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例如：</a:t>
                      </a:r>
                      <a:br>
                        <a:rPr lang="zh-CN" altLang="en-US" sz="1600" smtClean="0">
                          <a:ea typeface="微软雅黑" panose="020B0503020204020204" pitchFamily="34" charset="-122"/>
                        </a:rPr>
                      </a:br>
                      <a:r>
                        <a:rPr lang="en-US" altLang="zh-CN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@CachEvict(value=”testcache”,allEntries=true)</a:t>
                      </a:r>
                      <a:endParaRPr lang="zh-CN" altLang="en-US" sz="140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0325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beforeInvocation</a:t>
                      </a:r>
                      <a:endParaRPr lang="en-US" altLang="zh-CN" sz="1600" b="0" i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smtClean="0">
                          <a:effectLst/>
                          <a:ea typeface="微软雅黑" panose="020B0503020204020204" pitchFamily="34" charset="-122"/>
                        </a:rPr>
                        <a:t>(@CacheEvict)</a:t>
                      </a:r>
                      <a:endParaRPr lang="en-US" altLang="zh-CN" sz="1600" smtClean="0">
                        <a:effectLst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是否在方法执行前就清空，缺省为 </a:t>
                      </a:r>
                      <a:r>
                        <a:rPr lang="en-US" altLang="zh-C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，如果指定为 </a:t>
                      </a:r>
                      <a:r>
                        <a:rPr lang="en-US" altLang="zh-CN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en-US" sz="16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，则在方法还没有执行的时候就清空缓存，缺省情况下，如果方法执行抛出异常，则不会清空缓存</a:t>
                      </a:r>
                      <a:endParaRPr lang="zh-CN" altLang="en-US" sz="1600" smtClean="0">
                        <a:effectLst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>
                          <a:ea typeface="微软雅黑" panose="020B0503020204020204" pitchFamily="34" charset="-122"/>
                        </a:rPr>
                        <a:t>例如：</a:t>
                      </a:r>
                      <a:endParaRPr lang="zh-CN" altLang="en-US" sz="1600" smtClean="0"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@CachEvict(value=”testcache”</a:t>
                      </a:r>
                      <a:r>
                        <a:rPr lang="zh-CN" alt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beforeInvocation=true)</a:t>
                      </a:r>
                      <a:endParaRPr lang="zh-CN" altLang="en-US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7807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smtClean="0">
                          <a:effectLst/>
                          <a:ea typeface="微软雅黑" panose="020B0503020204020204" pitchFamily="34" charset="-122"/>
                        </a:rPr>
                        <a:t>unless</a:t>
                      </a:r>
                      <a:endParaRPr lang="en-US" altLang="zh-CN" sz="1600" smtClean="0">
                        <a:effectLst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(@CachePut)</a:t>
                      </a:r>
                      <a:endParaRPr lang="en-US" altLang="zh-CN" sz="1600" b="1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(@Cacheable)</a:t>
                      </a:r>
                      <a:endParaRPr lang="en-US" altLang="zh-CN" sz="1600" b="1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smtClean="0">
                          <a:effectLst/>
                          <a:ea typeface="微软雅黑" panose="020B0503020204020204" pitchFamily="34" charset="-122"/>
                        </a:rPr>
                        <a:t>用于否决缓存的，不像</a:t>
                      </a:r>
                      <a:r>
                        <a:rPr lang="en-US" altLang="zh-CN" sz="1600" smtClean="0">
                          <a:effectLst/>
                          <a:ea typeface="微软雅黑" panose="020B0503020204020204" pitchFamily="34" charset="-122"/>
                        </a:rPr>
                        <a:t>condition</a:t>
                      </a:r>
                      <a:r>
                        <a:rPr lang="zh-CN" altLang="en-US" sz="1600" smtClean="0">
                          <a:effectLst/>
                          <a:ea typeface="微软雅黑" panose="020B0503020204020204" pitchFamily="34" charset="-122"/>
                        </a:rPr>
                        <a:t>，该表达式只在方法执行之后判断，此时可以拿到返回值</a:t>
                      </a:r>
                      <a:r>
                        <a:rPr lang="en-US" altLang="zh-CN" sz="1600" smtClean="0">
                          <a:effectLst/>
                          <a:ea typeface="微软雅黑" panose="020B0503020204020204" pitchFamily="34" charset="-122"/>
                        </a:rPr>
                        <a:t>result</a:t>
                      </a:r>
                      <a:r>
                        <a:rPr lang="zh-CN" altLang="en-US" sz="1600" smtClean="0">
                          <a:effectLst/>
                          <a:ea typeface="微软雅黑" panose="020B0503020204020204" pitchFamily="34" charset="-122"/>
                        </a:rPr>
                        <a:t>进行判断。条件为</a:t>
                      </a:r>
                      <a:r>
                        <a:rPr lang="en-US" altLang="zh-CN" sz="1600" smtClean="0">
                          <a:effectLst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altLang="en-US" sz="1600" smtClean="0">
                          <a:effectLst/>
                          <a:ea typeface="微软雅黑" panose="020B0503020204020204" pitchFamily="34" charset="-122"/>
                        </a:rPr>
                        <a:t>不会缓存，</a:t>
                      </a:r>
                      <a:r>
                        <a:rPr lang="en-US" altLang="zh-CN" sz="1600" smtClean="0">
                          <a:effectLst/>
                          <a:ea typeface="微软雅黑" panose="020B0503020204020204" pitchFamily="34" charset="-122"/>
                        </a:rPr>
                        <a:t>fasle</a:t>
                      </a:r>
                      <a:r>
                        <a:rPr lang="zh-CN" altLang="en-US" sz="1600" smtClean="0">
                          <a:effectLst/>
                          <a:ea typeface="微软雅黑" panose="020B0503020204020204" pitchFamily="34" charset="-122"/>
                        </a:rPr>
                        <a:t>才缓存</a:t>
                      </a:r>
                      <a:endParaRPr lang="zh-CN" altLang="en-US" sz="1600" smtClean="0">
                        <a:effectLst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smtClean="0">
                          <a:effectLst/>
                          <a:ea typeface="微软雅黑" panose="020B0503020204020204" pitchFamily="34" charset="-122"/>
                        </a:rPr>
                        <a:t>例如：</a:t>
                      </a:r>
                      <a:br>
                        <a:rPr lang="zh-CN" altLang="en-US" sz="1600" smtClean="0">
                          <a:effectLst/>
                          <a:ea typeface="微软雅黑" panose="020B0503020204020204" pitchFamily="34" charset="-122"/>
                        </a:rPr>
                      </a:br>
                      <a:r>
                        <a:rPr lang="en-US" altLang="zh-CN" sz="1400" smtClean="0">
                          <a:effectLst/>
                          <a:ea typeface="微软雅黑" panose="020B0503020204020204" pitchFamily="34" charset="-122"/>
                        </a:rPr>
                        <a:t>@Cacheable(value=”testcache”,unless=”#result == null”)</a:t>
                      </a:r>
                      <a:endParaRPr lang="zh-CN" altLang="en-US" sz="1600" smtClean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32680" y="1700808"/>
          <a:ext cx="11151952" cy="4464499"/>
        </p:xfrm>
        <a:graphic>
          <a:graphicData uri="http://schemas.openxmlformats.org/drawingml/2006/table">
            <a:tbl>
              <a:tblPr/>
              <a:tblGrid>
                <a:gridCol w="1393994"/>
                <a:gridCol w="1834202"/>
                <a:gridCol w="5869449"/>
                <a:gridCol w="2054307"/>
              </a:tblGrid>
              <a:tr h="337937"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1600" b="1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名字</a:t>
                      </a:r>
                      <a:endParaRPr lang="en-US" sz="1600" b="1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1600" b="1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位置</a:t>
                      </a:r>
                      <a:endParaRPr lang="en-US" sz="1600" b="1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1600" b="1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描述</a:t>
                      </a:r>
                      <a:endParaRPr lang="en-US" sz="1600" b="1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1600" b="1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示例</a:t>
                      </a:r>
                      <a:endParaRPr lang="en-US" sz="1600" b="1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793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methodName</a:t>
                      </a:r>
                      <a:endParaRPr lang="en-US" sz="1600" b="0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root object</a:t>
                      </a:r>
                      <a:endParaRPr lang="en-US" sz="1600" b="0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1600" b="0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当前被调用的方法名</a:t>
                      </a:r>
                      <a:endParaRPr lang="en-US" sz="1600" b="0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#root.methodName</a:t>
                      </a:r>
                      <a:endParaRPr lang="en-US" sz="1600" b="0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793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method</a:t>
                      </a:r>
                      <a:endParaRPr lang="en-US" sz="1600" b="0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root object</a:t>
                      </a:r>
                      <a:endParaRPr lang="en-US" sz="1600" b="0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1600" b="0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当前被调用的方法</a:t>
                      </a:r>
                      <a:endParaRPr lang="en-US" sz="1600" b="0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#root.method.name</a:t>
                      </a:r>
                      <a:endParaRPr lang="en-US" sz="1600" b="0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7"/>
                    </a:solidFill>
                  </a:tcPr>
                </a:tc>
              </a:tr>
              <a:tr h="33793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target</a:t>
                      </a:r>
                      <a:endParaRPr lang="en-US" sz="1600" b="0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root object</a:t>
                      </a:r>
                      <a:endParaRPr lang="en-US" sz="1600" b="0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1600" b="0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当前被调用的目标对象</a:t>
                      </a:r>
                      <a:endParaRPr lang="en-US" sz="1600" b="0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#root.target</a:t>
                      </a:r>
                      <a:endParaRPr lang="en-US" sz="1600" b="0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793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targetClass</a:t>
                      </a:r>
                      <a:endParaRPr lang="en-US" sz="1600" b="0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root object</a:t>
                      </a:r>
                      <a:endParaRPr lang="en-US" sz="1600" b="0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1600" b="0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当前被调用的目标对象类</a:t>
                      </a:r>
                      <a:endParaRPr lang="en-US" sz="1600" b="0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#root.targetClass</a:t>
                      </a:r>
                      <a:endParaRPr lang="en-US" sz="1600" b="0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7"/>
                    </a:solidFill>
                  </a:tcPr>
                </a:tc>
              </a:tr>
              <a:tr h="33793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args</a:t>
                      </a:r>
                      <a:endParaRPr lang="en-US" sz="1600" b="0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root object</a:t>
                      </a:r>
                      <a:endParaRPr lang="en-US" sz="1600" b="0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1600" b="0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当前被调用的方法的参数列表</a:t>
                      </a:r>
                      <a:endParaRPr lang="en-US" sz="1600" b="0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#root.args[0]</a:t>
                      </a:r>
                      <a:endParaRPr lang="en-US" sz="1600" b="0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3375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caches</a:t>
                      </a:r>
                      <a:endParaRPr lang="en-US" sz="1600" b="0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root object</a:t>
                      </a:r>
                      <a:endParaRPr lang="en-US" sz="1600" b="0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1600" b="0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当前方法调用使用的缓存列表（如</a:t>
                      </a:r>
                      <a:r>
                        <a:rPr lang="en-US" altLang="zh-CN" sz="1600" b="0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@</a:t>
                      </a:r>
                      <a:r>
                        <a:rPr lang="en-US" sz="1600" b="0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Cacheable(value={"cache1", "cache2"})），</a:t>
                      </a:r>
                      <a:r>
                        <a:rPr lang="zh-CN" altLang="en-US" sz="1600" b="0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则有两个</a:t>
                      </a:r>
                      <a:r>
                        <a:rPr lang="en-US" sz="1600" b="0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cache</a:t>
                      </a:r>
                      <a:endParaRPr lang="en-US" sz="1600" b="0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#root.caches[0].name</a:t>
                      </a:r>
                      <a:endParaRPr lang="en-US" sz="1600" b="0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7"/>
                    </a:solidFill>
                  </a:tcPr>
                </a:tc>
              </a:tr>
              <a:tr h="87356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1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argument name</a:t>
                      </a:r>
                      <a:endParaRPr lang="en-US" sz="1600" b="0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evaluation context</a:t>
                      </a:r>
                      <a:endParaRPr lang="en-US" sz="1600" b="0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1600" b="0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方法参数的名字</a:t>
                      </a:r>
                      <a:r>
                        <a:rPr lang="en-US" sz="1600" b="0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zh-CN" altLang="en-US" sz="1600" b="0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可以直接 </a:t>
                      </a:r>
                      <a:r>
                        <a:rPr lang="en-US" altLang="zh-CN" sz="1600" b="0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#</a:t>
                      </a:r>
                      <a:r>
                        <a:rPr lang="zh-CN" altLang="en-US" sz="1600" b="0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参数名 ，也可以使用 </a:t>
                      </a:r>
                      <a:r>
                        <a:rPr lang="en-US" altLang="zh-CN" sz="1600" b="0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#p0</a:t>
                      </a:r>
                      <a:r>
                        <a:rPr lang="zh-CN" altLang="en-US" sz="1600" b="0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或</a:t>
                      </a:r>
                      <a:r>
                        <a:rPr lang="en-US" altLang="zh-CN" sz="1600" b="0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#a0 </a:t>
                      </a:r>
                      <a:r>
                        <a:rPr lang="zh-CN" altLang="en-US" sz="1600" b="0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的形式，</a:t>
                      </a:r>
                      <a:r>
                        <a:rPr lang="en-US" altLang="zh-CN" sz="1600" b="0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  <a:r>
                        <a:rPr lang="zh-CN" altLang="en-US" sz="1600" b="0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代表参数的索引；</a:t>
                      </a:r>
                      <a:endParaRPr lang="en-US" sz="1600" b="0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#</a:t>
                      </a:r>
                      <a:r>
                        <a:rPr lang="en-US" sz="1600" b="0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iban</a:t>
                      </a:r>
                      <a:r>
                        <a:rPr lang="en-US" sz="1600" b="0" baseline="0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zh-CN" altLang="en-US" sz="1600" b="0" baseline="0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sz="1600" b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 #</a:t>
                      </a:r>
                      <a:r>
                        <a:rPr lang="en-US" sz="1600" b="0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a0 </a:t>
                      </a:r>
                      <a:r>
                        <a:rPr lang="zh-CN" altLang="en-US" sz="1600" b="0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sz="1600" b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  #p0 </a:t>
                      </a:r>
                      <a:endParaRPr lang="en-US" sz="1600" b="0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2956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result</a:t>
                      </a:r>
                      <a:endParaRPr lang="en-US" sz="1600" b="0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evaluation context</a:t>
                      </a:r>
                      <a:endParaRPr lang="en-US" sz="1600" b="0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1600" b="0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方法执行后的返回值（仅当方法执行之后的判断有效，如‘</a:t>
                      </a:r>
                      <a:r>
                        <a:rPr lang="en-US" sz="1600" b="0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unless’，’cache put’</a:t>
                      </a:r>
                      <a:r>
                        <a:rPr lang="zh-CN" altLang="en-US" sz="1600" b="0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的表达式 </a:t>
                      </a:r>
                      <a:r>
                        <a:rPr lang="en-US" sz="1600" b="0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’cache evict’</a:t>
                      </a:r>
                      <a:r>
                        <a:rPr lang="zh-CN" altLang="en-US" sz="1600" b="0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的表达式</a:t>
                      </a:r>
                      <a:r>
                        <a:rPr lang="en-US" sz="1600" b="0" smtClean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beforeInvocation=false）</a:t>
                      </a:r>
                      <a:endParaRPr lang="en-US" sz="1600" b="0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34302D"/>
                          </a:solidFill>
                          <a:effectLst/>
                          <a:latin typeface="+mj-ea"/>
                          <a:ea typeface="+mj-ea"/>
                        </a:rPr>
                        <a:t>#result</a:t>
                      </a:r>
                      <a:endParaRPr lang="en-US" sz="1600" b="0">
                        <a:solidFill>
                          <a:srgbClr val="34302D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4723" marR="34723" marT="17361" marB="173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7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32681" y="1052736"/>
            <a:ext cx="4693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0B0A0A"/>
                </a:solidFill>
                <a:latin typeface="+mj-ea"/>
                <a:ea typeface="+mj-ea"/>
              </a:rPr>
              <a:t>Cache SpEL available metadata</a:t>
            </a:r>
            <a:endParaRPr lang="zh-CN" altLang="en-US" sz="2400" b="1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</a:t>
            </a:r>
            <a:r>
              <a:rPr lang="zh-CN" altLang="en-US" smtClean="0"/>
              <a:t>、缓存使用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、引入</a:t>
            </a:r>
            <a:r>
              <a:rPr lang="en-US" altLang="zh-CN" smtClean="0"/>
              <a:t>spring-boot-starter-cache</a:t>
            </a:r>
            <a:r>
              <a:rPr lang="zh-CN" altLang="en-US" smtClean="0"/>
              <a:t>模块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/>
              <a:t>@</a:t>
            </a:r>
            <a:r>
              <a:rPr lang="en-US" altLang="zh-CN" smtClean="0"/>
              <a:t>EnableCaching</a:t>
            </a:r>
            <a:r>
              <a:rPr lang="zh-CN" altLang="en-US" smtClean="0"/>
              <a:t>开启缓存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、使用缓存注解</a:t>
            </a:r>
            <a:endParaRPr lang="en-US" altLang="zh-CN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、切换为其他缓存</a:t>
            </a:r>
            <a:endParaRPr lang="en-US" altLang="zh-CN" smtClean="0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b="1" smtClean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0</TotalTime>
  <Words>3200</Words>
  <Application>WPS 演示</Application>
  <PresentationFormat>宽屏</PresentationFormat>
  <Paragraphs>239</Paragraphs>
  <Slides>10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微软雅黑</vt:lpstr>
      <vt:lpstr>Arial Unicode MS</vt:lpstr>
      <vt:lpstr>Calibri</vt:lpstr>
      <vt:lpstr>Office 主题</vt:lpstr>
      <vt:lpstr>一、Spring Boot与缓存</vt:lpstr>
      <vt:lpstr>一、JSR107</vt:lpstr>
      <vt:lpstr>PowerPoint 演示文稿</vt:lpstr>
      <vt:lpstr>二、Spring缓存抽象</vt:lpstr>
      <vt:lpstr>PowerPoint 演示文稿</vt:lpstr>
      <vt:lpstr>三、几个重要概念&amp;缓存注解</vt:lpstr>
      <vt:lpstr>PowerPoint 演示文稿</vt:lpstr>
      <vt:lpstr>PowerPoint 演示文稿</vt:lpstr>
      <vt:lpstr>四、缓存使用</vt:lpstr>
      <vt:lpstr>五、整合redis实现缓存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无限循环</cp:lastModifiedBy>
  <cp:revision>7601</cp:revision>
  <dcterms:created xsi:type="dcterms:W3CDTF">2013-03-04T07:19:00Z</dcterms:created>
  <dcterms:modified xsi:type="dcterms:W3CDTF">2021-01-25T07:35:21Z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