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34" r:id="rId3"/>
    <p:sldId id="537" r:id="rId4"/>
    <p:sldId id="589" r:id="rId6"/>
    <p:sldId id="675" r:id="rId7"/>
    <p:sldId id="5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9FC7DE-695F-4935-A6DF-21AC5034952C}">
          <p14:sldIdLst>
            <p14:sldId id="634"/>
            <p14:sldId id="537"/>
            <p14:sldId id="589"/>
            <p14:sldId id="675"/>
            <p14:sldId id="5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000066"/>
    <a:srgbClr val="F8F8F8"/>
    <a:srgbClr val="FFFFCC"/>
    <a:srgbClr val="FFFF99"/>
    <a:srgbClr val="33CC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03" autoAdjust="0"/>
    <p:restoredTop sz="83784" autoAdjust="0"/>
  </p:normalViewPr>
  <p:slideViewPr>
    <p:cSldViewPr>
      <p:cViewPr varScale="1">
        <p:scale>
          <a:sx n="86" d="100"/>
          <a:sy n="86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FD6514E4-3D17-4CE0-8A1F-1080DDF7D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https://elasticsearch.cn/book/elasticsearch_definitive_guide_2.x/index.html  ES</a:t>
            </a:r>
            <a:r>
              <a:rPr lang="zh-CN" altLang="en-US" smtClean="0"/>
              <a:t>中文文档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1143000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39921"/>
            <a:ext cx="10972800" cy="4525963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elastic.c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Spring Boot</a:t>
            </a:r>
            <a:r>
              <a:rPr lang="zh-CN" altLang="en-US"/>
              <a:t>与检索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/>
              <a:t>ElasticSearch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一、</a:t>
            </a:r>
            <a:r>
              <a:rPr lang="zh-CN" altLang="en-US" smtClean="0">
                <a:solidFill>
                  <a:srgbClr val="0000FF"/>
                </a:solidFill>
              </a:rPr>
              <a:t>检索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39921"/>
            <a:ext cx="1117503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我们的应用经常需要添加检索功能，开</a:t>
            </a:r>
            <a:r>
              <a:rPr lang="zh-CN" altLang="en-US" sz="2400"/>
              <a:t>源的 </a:t>
            </a:r>
            <a:r>
              <a:rPr lang="en-US" altLang="zh-CN" sz="2400" u="sng" smtClean="0">
                <a:hlinkClick r:id="rId1"/>
              </a:rPr>
              <a:t>ElasticSearch</a:t>
            </a:r>
            <a:r>
              <a:rPr lang="en-US" altLang="zh-CN" sz="2400"/>
              <a:t> </a:t>
            </a:r>
            <a:r>
              <a:rPr lang="zh-CN" altLang="en-US" sz="2400" smtClean="0"/>
              <a:t>是</a:t>
            </a:r>
            <a:r>
              <a:rPr lang="zh-CN" altLang="en-US" sz="2400"/>
              <a:t>目前全文</a:t>
            </a:r>
            <a:r>
              <a:rPr lang="zh-CN" altLang="en-US" sz="2400" smtClean="0"/>
              <a:t>搜索引擎</a:t>
            </a:r>
            <a:r>
              <a:rPr lang="zh-CN" altLang="en-US" sz="2400"/>
              <a:t>的首选</a:t>
            </a:r>
            <a:r>
              <a:rPr lang="zh-CN" altLang="en-US" sz="2400" smtClean="0"/>
              <a:t>。</a:t>
            </a:r>
            <a:r>
              <a:rPr lang="zh-CN" altLang="en-US" sz="2400"/>
              <a:t>他</a:t>
            </a:r>
            <a:r>
              <a:rPr lang="zh-CN" altLang="en-US" sz="2400" smtClean="0"/>
              <a:t>可以快速的存储、搜索和分析海量数据。</a:t>
            </a:r>
            <a:r>
              <a:rPr lang="en-US" altLang="zh-CN" sz="2400" smtClean="0"/>
              <a:t>Spring </a:t>
            </a:r>
            <a:r>
              <a:rPr lang="en-US" altLang="zh-CN" sz="2400"/>
              <a:t>Boot</a:t>
            </a:r>
            <a:r>
              <a:rPr lang="zh-CN" altLang="en-US" sz="2400"/>
              <a:t>通过整合</a:t>
            </a:r>
            <a:r>
              <a:rPr lang="en-US" altLang="zh-CN" sz="2400"/>
              <a:t>Spring Data ElasticSearch</a:t>
            </a:r>
            <a:r>
              <a:rPr lang="zh-CN" altLang="en-US" sz="2400"/>
              <a:t>为我们提供了非常便捷的检索功能支持；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Elasticsearch</a:t>
            </a:r>
            <a:r>
              <a:rPr lang="zh-CN" altLang="en-US" sz="2400"/>
              <a:t>是一个分布式搜索服务，提供</a:t>
            </a:r>
            <a:r>
              <a:rPr lang="en-US" altLang="zh-CN" sz="2400"/>
              <a:t>Restful API</a:t>
            </a:r>
            <a:r>
              <a:rPr lang="zh-CN" altLang="en-US" sz="2400"/>
              <a:t>，底层基于</a:t>
            </a:r>
            <a:r>
              <a:rPr lang="en-US" altLang="zh-CN" sz="2400"/>
              <a:t>Lucene</a:t>
            </a:r>
            <a:r>
              <a:rPr lang="zh-CN" altLang="en-US" sz="2400"/>
              <a:t>，采用多</a:t>
            </a:r>
            <a:r>
              <a:rPr lang="en-US" altLang="zh-CN" sz="2400" smtClean="0"/>
              <a:t>shard</a:t>
            </a:r>
            <a:r>
              <a:rPr lang="zh-CN" altLang="en-US" sz="2400" smtClean="0"/>
              <a:t>（分片）的</a:t>
            </a:r>
            <a:r>
              <a:rPr lang="zh-CN" altLang="en-US" sz="2400"/>
              <a:t>方式保证数据安全，并且提供自动</a:t>
            </a:r>
            <a:r>
              <a:rPr lang="en-US" altLang="zh-CN" sz="2400"/>
              <a:t>resharding</a:t>
            </a:r>
            <a:r>
              <a:rPr lang="zh-CN" altLang="en-US" sz="2400"/>
              <a:t>的功能，</a:t>
            </a:r>
            <a:r>
              <a:rPr lang="en-US" altLang="zh-CN" sz="2400"/>
              <a:t>github</a:t>
            </a:r>
            <a:r>
              <a:rPr lang="zh-CN" altLang="en-US" sz="2400"/>
              <a:t>等大型的站点也是采用了</a:t>
            </a:r>
            <a:r>
              <a:rPr lang="en-US" altLang="zh-CN" sz="2400" smtClean="0"/>
              <a:t>ElasticSearch</a:t>
            </a:r>
            <a:r>
              <a:rPr lang="zh-CN" altLang="en-US" sz="2400"/>
              <a:t>作为其搜索服务，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二、概念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以</a:t>
            </a:r>
            <a:r>
              <a:rPr lang="zh-CN" altLang="en-US" sz="2400"/>
              <a:t> </a:t>
            </a:r>
            <a:r>
              <a:rPr lang="zh-CN" altLang="en-US" sz="2400" i="1">
                <a:solidFill>
                  <a:srgbClr val="FF0000"/>
                </a:solidFill>
              </a:rPr>
              <a:t>员工文档</a:t>
            </a:r>
            <a:r>
              <a:rPr lang="zh-CN" altLang="en-US" sz="2400"/>
              <a:t> 的形式存储为例：一个</a:t>
            </a:r>
            <a:r>
              <a:rPr lang="zh-CN" altLang="en-US" sz="2400">
                <a:solidFill>
                  <a:srgbClr val="FF0000"/>
                </a:solidFill>
              </a:rPr>
              <a:t>文档</a:t>
            </a:r>
            <a:r>
              <a:rPr lang="zh-CN" altLang="en-US" sz="2400"/>
              <a:t>代表一个员工数据。存储数据到 </a:t>
            </a:r>
            <a:r>
              <a:rPr lang="en-US" altLang="zh-CN" sz="2400" smtClean="0"/>
              <a:t>ElasticSearch </a:t>
            </a:r>
            <a:r>
              <a:rPr lang="zh-CN" altLang="en-US" sz="2400"/>
              <a:t>的行为叫做 </a:t>
            </a:r>
            <a:r>
              <a:rPr lang="zh-CN" altLang="en-US" sz="2400" i="1">
                <a:solidFill>
                  <a:srgbClr val="FF0000"/>
                </a:solidFill>
              </a:rPr>
              <a:t>索引</a:t>
            </a:r>
            <a:r>
              <a:rPr lang="zh-CN" altLang="en-US" sz="2400"/>
              <a:t> ，但在索引一个文档之前，需要确定将文档存储在哪里。</a:t>
            </a:r>
            <a:endParaRPr lang="zh-CN" altLang="en-US" sz="2400"/>
          </a:p>
          <a:p>
            <a:r>
              <a:rPr lang="zh-CN" altLang="en-US" sz="2400"/>
              <a:t>一个 </a:t>
            </a:r>
            <a:r>
              <a:rPr lang="en-US" altLang="zh-CN" sz="2400" smtClean="0"/>
              <a:t>ElasticSearch </a:t>
            </a:r>
            <a:r>
              <a:rPr lang="zh-CN" altLang="en-US" sz="2400"/>
              <a:t>集群可以 包含多个 </a:t>
            </a:r>
            <a:r>
              <a:rPr lang="zh-CN" altLang="en-US" sz="2400" i="1">
                <a:solidFill>
                  <a:srgbClr val="FF0000"/>
                </a:solidFill>
              </a:rPr>
              <a:t>索引</a:t>
            </a:r>
            <a:r>
              <a:rPr lang="zh-CN" altLang="en-US" sz="2400"/>
              <a:t> ，相应的每个索引可以包含多个 </a:t>
            </a:r>
            <a:r>
              <a:rPr lang="zh-CN" altLang="en-US" sz="2400" i="1">
                <a:solidFill>
                  <a:srgbClr val="FF0000"/>
                </a:solidFill>
              </a:rPr>
              <a:t>类型</a:t>
            </a:r>
            <a:r>
              <a:rPr lang="zh-CN" altLang="en-US" sz="2400"/>
              <a:t> 。 这些不同的类型存储着多个 </a:t>
            </a:r>
            <a:r>
              <a:rPr lang="zh-CN" altLang="en-US" sz="2400" i="1">
                <a:solidFill>
                  <a:srgbClr val="FF0000"/>
                </a:solidFill>
              </a:rPr>
              <a:t>文档</a:t>
            </a:r>
            <a:r>
              <a:rPr lang="zh-CN" altLang="en-US" sz="2400"/>
              <a:t> ，每个文档又有 多个 </a:t>
            </a:r>
            <a:r>
              <a:rPr lang="zh-CN" altLang="en-US" sz="2400" i="1">
                <a:solidFill>
                  <a:srgbClr val="FF0000"/>
                </a:solidFill>
              </a:rPr>
              <a:t>属性</a:t>
            </a:r>
            <a:r>
              <a:rPr lang="zh-CN" altLang="en-US" sz="2400"/>
              <a:t> 。</a:t>
            </a:r>
            <a:endParaRPr lang="en-US" altLang="zh-CN" sz="2400"/>
          </a:p>
          <a:p>
            <a:r>
              <a:rPr lang="zh-CN" altLang="en-US" sz="2400"/>
              <a:t>类似关系：</a:t>
            </a:r>
            <a:endParaRPr lang="en-US" altLang="zh-CN" sz="2400"/>
          </a:p>
          <a:p>
            <a:pPr lvl="1"/>
            <a:r>
              <a:rPr lang="zh-CN" altLang="en-US" sz="2000"/>
              <a:t>索引</a:t>
            </a:r>
            <a:r>
              <a:rPr lang="en-US" altLang="zh-CN" sz="2000"/>
              <a:t>-</a:t>
            </a:r>
            <a:r>
              <a:rPr lang="zh-CN" altLang="en-US" sz="2000"/>
              <a:t>数据库</a:t>
            </a:r>
            <a:endParaRPr lang="en-US" altLang="zh-CN" sz="2000"/>
          </a:p>
          <a:p>
            <a:pPr lvl="1"/>
            <a:r>
              <a:rPr lang="zh-CN" altLang="en-US" sz="2000"/>
              <a:t>类型</a:t>
            </a:r>
            <a:r>
              <a:rPr lang="en-US" altLang="zh-CN" sz="2000"/>
              <a:t>-</a:t>
            </a:r>
            <a:r>
              <a:rPr lang="zh-CN" altLang="en-US" sz="2000"/>
              <a:t>表</a:t>
            </a:r>
            <a:endParaRPr lang="en-US" altLang="zh-CN" sz="2000"/>
          </a:p>
          <a:p>
            <a:pPr lvl="1"/>
            <a:r>
              <a:rPr lang="zh-CN" altLang="en-US" sz="2000"/>
              <a:t>文档</a:t>
            </a:r>
            <a:r>
              <a:rPr lang="en-US" altLang="zh-CN" sz="2000"/>
              <a:t>-</a:t>
            </a:r>
            <a:r>
              <a:rPr lang="zh-CN" altLang="en-US" sz="2000"/>
              <a:t>表中的记录</a:t>
            </a:r>
            <a:endParaRPr lang="en-US" altLang="zh-CN" sz="2000"/>
          </a:p>
          <a:p>
            <a:pPr lvl="1"/>
            <a:r>
              <a:rPr lang="zh-CN" altLang="en-US" sz="2000"/>
              <a:t>属性</a:t>
            </a:r>
            <a:r>
              <a:rPr lang="en-US" altLang="zh-CN" sz="2000"/>
              <a:t>-</a:t>
            </a:r>
            <a:r>
              <a:rPr lang="zh-CN" altLang="en-US" sz="2000"/>
              <a:t>列</a:t>
            </a:r>
            <a:endParaRPr lang="zh-CN" altLang="en-US" sz="2000"/>
          </a:p>
          <a:p>
            <a:pPr marL="0" indent="0">
              <a:buNone/>
            </a:pP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7464152" y="3717032"/>
            <a:ext cx="4608512" cy="17281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83432" y="2759966"/>
            <a:ext cx="10657184" cy="68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170744" y="1878255"/>
            <a:ext cx="9901100" cy="594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55840" y="908720"/>
            <a:ext cx="23042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ES</a:t>
            </a:r>
            <a:r>
              <a:rPr lang="zh-CN" altLang="en-US" smtClean="0"/>
              <a:t>集群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51884" y="1920755"/>
            <a:ext cx="151216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microsoft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4"/>
          </p:cNvCxnSpPr>
          <p:nvPr/>
        </p:nvCxnSpPr>
        <p:spPr>
          <a:xfrm flipH="1">
            <a:off x="2927648" y="1412776"/>
            <a:ext cx="288032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4"/>
            <a:endCxn id="6" idx="0"/>
          </p:cNvCxnSpPr>
          <p:nvPr/>
        </p:nvCxnSpPr>
        <p:spPr>
          <a:xfrm>
            <a:off x="5807968" y="1412776"/>
            <a:ext cx="0" cy="50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4"/>
            <a:endCxn id="20" idx="0"/>
          </p:cNvCxnSpPr>
          <p:nvPr/>
        </p:nvCxnSpPr>
        <p:spPr>
          <a:xfrm>
            <a:off x="5807968" y="1412776"/>
            <a:ext cx="3096344" cy="5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171564" y="1947186"/>
            <a:ext cx="151216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google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076220" y="1947186"/>
            <a:ext cx="1656184" cy="492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megacorp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63452" y="2834309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employee</a:t>
            </a:r>
            <a:endParaRPr lang="zh-CN" altLang="en-US" sz="1600"/>
          </a:p>
        </p:txBody>
      </p:sp>
      <p:sp>
        <p:nvSpPr>
          <p:cNvPr id="22" name="椭圆 21"/>
          <p:cNvSpPr/>
          <p:nvPr/>
        </p:nvSpPr>
        <p:spPr>
          <a:xfrm>
            <a:off x="3107668" y="2852936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product</a:t>
            </a:r>
            <a:endParaRPr lang="zh-CN" altLang="en-US" sz="1600"/>
          </a:p>
        </p:txBody>
      </p:sp>
      <p:cxnSp>
        <p:nvCxnSpPr>
          <p:cNvPr id="24" name="直接箭头连接符 23"/>
          <p:cNvCxnSpPr>
            <a:stCxn id="19" idx="4"/>
            <a:endCxn id="21" idx="0"/>
          </p:cNvCxnSpPr>
          <p:nvPr/>
        </p:nvCxnSpPr>
        <p:spPr>
          <a:xfrm flipH="1">
            <a:off x="1883532" y="2379234"/>
            <a:ext cx="1044116" cy="45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4"/>
            <a:endCxn id="22" idx="0"/>
          </p:cNvCxnSpPr>
          <p:nvPr/>
        </p:nvCxnSpPr>
        <p:spPr>
          <a:xfrm>
            <a:off x="2927648" y="2379234"/>
            <a:ext cx="900100" cy="47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212124" y="2922710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employee</a:t>
            </a:r>
            <a:endParaRPr lang="zh-CN" altLang="en-US" sz="1600"/>
          </a:p>
        </p:txBody>
      </p:sp>
      <p:sp>
        <p:nvSpPr>
          <p:cNvPr id="28" name="椭圆 27"/>
          <p:cNvSpPr/>
          <p:nvPr/>
        </p:nvSpPr>
        <p:spPr>
          <a:xfrm>
            <a:off x="9156340" y="2941337"/>
            <a:ext cx="144016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product</a:t>
            </a:r>
            <a:endParaRPr lang="zh-CN" altLang="en-US" sz="1600"/>
          </a:p>
        </p:txBody>
      </p:sp>
      <p:cxnSp>
        <p:nvCxnSpPr>
          <p:cNvPr id="29" name="直接箭头连接符 28"/>
          <p:cNvCxnSpPr>
            <a:stCxn id="20" idx="4"/>
            <a:endCxn id="27" idx="0"/>
          </p:cNvCxnSpPr>
          <p:nvPr/>
        </p:nvCxnSpPr>
        <p:spPr>
          <a:xfrm flipH="1">
            <a:off x="7932204" y="2439245"/>
            <a:ext cx="972108" cy="48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4"/>
            <a:endCxn id="28" idx="0"/>
          </p:cNvCxnSpPr>
          <p:nvPr/>
        </p:nvCxnSpPr>
        <p:spPr>
          <a:xfrm>
            <a:off x="8904312" y="2439245"/>
            <a:ext cx="972108" cy="50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063552" y="3865447"/>
            <a:ext cx="2880320" cy="42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{id:1,name:”</a:t>
            </a:r>
            <a:r>
              <a:rPr lang="zh-CN" altLang="en-US" smtClean="0"/>
              <a:t>张三</a:t>
            </a:r>
            <a:r>
              <a:rPr lang="en-US" altLang="zh-CN" smtClean="0"/>
              <a:t>”,age:18}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070874" y="4369504"/>
            <a:ext cx="2880320" cy="42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{id:2,name:”</a:t>
            </a:r>
            <a:r>
              <a:rPr lang="zh-CN" altLang="en-US"/>
              <a:t>李四</a:t>
            </a:r>
            <a:r>
              <a:rPr lang="en-US" altLang="zh-CN" smtClean="0"/>
              <a:t>”,age:19}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070874" y="4873560"/>
            <a:ext cx="2880320" cy="42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{id:3,name:”</a:t>
            </a:r>
            <a:r>
              <a:rPr lang="zh-CN" altLang="en-US"/>
              <a:t>王五</a:t>
            </a:r>
            <a:r>
              <a:rPr lang="en-US" altLang="zh-CN" smtClean="0"/>
              <a:t>”,age:20}</a:t>
            </a:r>
            <a:endParaRPr lang="zh-CN" altLang="en-US"/>
          </a:p>
        </p:txBody>
      </p:sp>
      <p:cxnSp>
        <p:nvCxnSpPr>
          <p:cNvPr id="41" name="肘形连接符 40"/>
          <p:cNvCxnSpPr>
            <a:stCxn id="21" idx="4"/>
            <a:endCxn id="37" idx="1"/>
          </p:cNvCxnSpPr>
          <p:nvPr/>
        </p:nvCxnSpPr>
        <p:spPr>
          <a:xfrm rot="16200000" flipH="1">
            <a:off x="1567085" y="3582804"/>
            <a:ext cx="812914" cy="180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1" idx="4"/>
            <a:endCxn id="38" idx="1"/>
          </p:cNvCxnSpPr>
          <p:nvPr/>
        </p:nvCxnSpPr>
        <p:spPr>
          <a:xfrm rot="16200000" flipH="1">
            <a:off x="1318718" y="3831171"/>
            <a:ext cx="1316971" cy="187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1" idx="4"/>
            <a:endCxn id="39" idx="1"/>
          </p:cNvCxnSpPr>
          <p:nvPr/>
        </p:nvCxnSpPr>
        <p:spPr>
          <a:xfrm rot="16200000" flipH="1">
            <a:off x="1066690" y="4083199"/>
            <a:ext cx="1821027" cy="187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91524" y="3865447"/>
            <a:ext cx="2880320" cy="42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{id:1,name:”</a:t>
            </a:r>
            <a:r>
              <a:rPr lang="zh-CN" altLang="en-US" smtClean="0"/>
              <a:t>张三</a:t>
            </a:r>
            <a:r>
              <a:rPr lang="en-US" altLang="zh-CN" smtClean="0"/>
              <a:t>”,age:18}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191524" y="4369503"/>
            <a:ext cx="2880320" cy="42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{id:2,name:”</a:t>
            </a:r>
            <a:r>
              <a:rPr lang="zh-CN" altLang="en-US"/>
              <a:t>李四</a:t>
            </a:r>
            <a:r>
              <a:rPr lang="en-US" altLang="zh-CN" smtClean="0"/>
              <a:t>”,age:19}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191524" y="4873559"/>
            <a:ext cx="2880320" cy="42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{id:3,name:”</a:t>
            </a:r>
            <a:r>
              <a:rPr lang="zh-CN" altLang="en-US"/>
              <a:t>王五</a:t>
            </a:r>
            <a:r>
              <a:rPr lang="en-US" altLang="zh-CN" smtClean="0"/>
              <a:t>”,age:20}</a:t>
            </a:r>
            <a:endParaRPr lang="zh-CN" altLang="en-US"/>
          </a:p>
        </p:txBody>
      </p:sp>
      <p:cxnSp>
        <p:nvCxnSpPr>
          <p:cNvPr id="50" name="肘形连接符 49"/>
          <p:cNvCxnSpPr>
            <a:endCxn id="46" idx="1"/>
          </p:cNvCxnSpPr>
          <p:nvPr/>
        </p:nvCxnSpPr>
        <p:spPr>
          <a:xfrm rot="16200000" flipH="1">
            <a:off x="7707748" y="3595495"/>
            <a:ext cx="708234" cy="259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endCxn id="47" idx="1"/>
          </p:cNvCxnSpPr>
          <p:nvPr/>
        </p:nvCxnSpPr>
        <p:spPr>
          <a:xfrm rot="16200000" flipH="1">
            <a:off x="7453233" y="3845036"/>
            <a:ext cx="1209940" cy="266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7" idx="4"/>
            <a:endCxn id="48" idx="1"/>
          </p:cNvCxnSpPr>
          <p:nvPr/>
        </p:nvCxnSpPr>
        <p:spPr>
          <a:xfrm rot="16200000" flipH="1">
            <a:off x="7195552" y="4091410"/>
            <a:ext cx="1732625" cy="259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0170975" y="1937007"/>
            <a:ext cx="1278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索引</a:t>
            </a:r>
            <a:endParaRPr lang="zh-CN" altLang="en-US" sz="2800" b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677124" y="2895751"/>
            <a:ext cx="1278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类型</a:t>
            </a:r>
            <a:endParaRPr lang="zh-CN" altLang="en-US" sz="2800" b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071845" y="4350339"/>
            <a:ext cx="100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文档</a:t>
            </a:r>
            <a:endParaRPr lang="zh-CN" altLang="en-US" sz="2800" b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472264" y="3865447"/>
            <a:ext cx="180020" cy="17958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892030" y="3865447"/>
            <a:ext cx="588345" cy="17958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149686" y="3870837"/>
            <a:ext cx="338801" cy="17958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8976304" y="5743024"/>
            <a:ext cx="100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属性</a:t>
            </a:r>
            <a:endParaRPr lang="zh-CN" altLang="en-US" sz="2800" b="1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三、整合</a:t>
            </a:r>
            <a:r>
              <a:rPr lang="en-US" altLang="zh-CN"/>
              <a:t>ElasticSearch</a:t>
            </a:r>
            <a:r>
              <a:rPr lang="zh-CN" altLang="en-US"/>
              <a:t>测试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引入</a:t>
            </a:r>
            <a:r>
              <a:rPr lang="en-US" altLang="zh-CN" smtClean="0"/>
              <a:t>spring-boot-starter-data-elasticsearch</a:t>
            </a:r>
            <a:endParaRPr lang="en-US" altLang="zh-CN" smtClean="0"/>
          </a:p>
          <a:p>
            <a:r>
              <a:rPr lang="zh-CN" altLang="en-US" smtClean="0"/>
              <a:t>安装</a:t>
            </a:r>
            <a:r>
              <a:rPr lang="en-US" altLang="zh-CN" smtClean="0"/>
              <a:t>Spring Data </a:t>
            </a:r>
            <a:r>
              <a:rPr lang="zh-CN" altLang="en-US" smtClean="0"/>
              <a:t>对应版本的</a:t>
            </a:r>
            <a:r>
              <a:rPr lang="en-US" altLang="zh-CN" smtClean="0"/>
              <a:t>ElasticSearch</a:t>
            </a:r>
            <a:endParaRPr lang="en-US" altLang="zh-CN" smtClean="0"/>
          </a:p>
          <a:p>
            <a:r>
              <a:rPr lang="en-US" altLang="zh-CN" smtClean="0"/>
              <a:t>application.yml</a:t>
            </a:r>
            <a:r>
              <a:rPr lang="zh-CN" altLang="en-US" smtClean="0"/>
              <a:t>配置</a:t>
            </a:r>
            <a:endParaRPr lang="en-US" altLang="zh-CN" smtClean="0"/>
          </a:p>
          <a:p>
            <a:r>
              <a:rPr lang="en-US" altLang="zh-CN" smtClean="0"/>
              <a:t>Spring Boot</a:t>
            </a:r>
            <a:r>
              <a:rPr lang="zh-CN" altLang="en-US" smtClean="0"/>
              <a:t>自动配置的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ElasticsearchRepository</a:t>
            </a:r>
            <a:r>
              <a:rPr lang="zh-CN" altLang="en-US" smtClean="0"/>
              <a:t>、</a:t>
            </a:r>
            <a:r>
              <a:rPr lang="en-US" altLang="zh-CN" smtClean="0"/>
              <a:t>ElasticsearchTemplate</a:t>
            </a:r>
            <a:r>
              <a:rPr lang="zh-CN" altLang="en-US" smtClean="0"/>
              <a:t>、</a:t>
            </a:r>
            <a:r>
              <a:rPr lang="en-US" altLang="zh-CN" smtClean="0"/>
              <a:t>Jest</a:t>
            </a:r>
            <a:endParaRPr lang="en-US" altLang="zh-CN"/>
          </a:p>
          <a:p>
            <a:r>
              <a:rPr lang="zh-CN" altLang="en-US" smtClean="0"/>
              <a:t>测试</a:t>
            </a:r>
            <a:r>
              <a:rPr lang="en-US" altLang="zh-CN" smtClean="0"/>
              <a:t>ElasticSearch</a:t>
            </a:r>
            <a:br>
              <a:rPr lang="en-US" altLang="zh-CN"/>
            </a:br>
            <a:br>
              <a:rPr lang="en-US" altLang="zh-CN"/>
            </a:br>
            <a:endParaRPr lang="en-US" altLang="zh-CN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smtClean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875</Words>
  <Application>WPS 演示</Application>
  <PresentationFormat>宽屏</PresentationFormat>
  <Paragraphs>67</Paragraphs>
  <Slides>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微软雅黑</vt:lpstr>
      <vt:lpstr>Arial Unicode MS</vt:lpstr>
      <vt:lpstr>Calibri</vt:lpstr>
      <vt:lpstr>Office 主题</vt:lpstr>
      <vt:lpstr>三、Spring Boot与检索</vt:lpstr>
      <vt:lpstr>一、检索</vt:lpstr>
      <vt:lpstr>二、概念 </vt:lpstr>
      <vt:lpstr>PowerPoint 演示文稿</vt:lpstr>
      <vt:lpstr>三、整合ElasticSearch测试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无限循环</cp:lastModifiedBy>
  <cp:revision>7601</cp:revision>
  <dcterms:created xsi:type="dcterms:W3CDTF">2013-03-04T07:19:00Z</dcterms:created>
  <dcterms:modified xsi:type="dcterms:W3CDTF">2021-01-28T03:03:04Z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