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75" r:id="rId3"/>
    <p:sldId id="335" r:id="rId4"/>
    <p:sldId id="336" r:id="rId5"/>
    <p:sldId id="331" r:id="rId6"/>
    <p:sldId id="337" r:id="rId7"/>
    <p:sldId id="294" r:id="rId8"/>
    <p:sldId id="332" r:id="rId9"/>
    <p:sldId id="338" r:id="rId10"/>
    <p:sldId id="309" r:id="rId11"/>
    <p:sldId id="361" r:id="rId12"/>
    <p:sldId id="293" r:id="rId13"/>
    <p:sldId id="305" r:id="rId14"/>
    <p:sldId id="279" r:id="rId15"/>
    <p:sldId id="269" r:id="rId16"/>
    <p:sldId id="295" r:id="rId17"/>
    <p:sldId id="296" r:id="rId18"/>
    <p:sldId id="297" r:id="rId19"/>
    <p:sldId id="298" r:id="rId20"/>
    <p:sldId id="327" r:id="rId21"/>
    <p:sldId id="328" r:id="rId22"/>
    <p:sldId id="333" r:id="rId23"/>
    <p:sldId id="334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lli Chen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14A5AC"/>
    <a:srgbClr val="19C8D1"/>
    <a:srgbClr val="0D6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0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5T13:14:07.13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A0B7E-76A6-4922-881A-31F55C75BE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96509-3CBA-42DC-82A3-07762EF813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jpeg"/><Relationship Id="rId4" Type="http://schemas.openxmlformats.org/officeDocument/2006/relationships/image" Target="../media/image4.png"/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4976385">
            <a:off x="1602087" y="367532"/>
            <a:ext cx="2001899" cy="21460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1114"/>
            <a:ext cx="2953871" cy="7509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505990-BC52-416E-9197-CC5295CD08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4D650-7DD2-4B22-AAA8-AD86E4A3299A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8914"/>
            <a:ext cx="3894418" cy="320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5131" y="827927"/>
            <a:ext cx="4717349" cy="445527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9172835">
            <a:off x="5104910" y="3139255"/>
            <a:ext cx="3312355" cy="187013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020" y="4193919"/>
            <a:ext cx="567780" cy="12053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976385">
            <a:off x="4795646" y="480193"/>
            <a:ext cx="5442619" cy="5834488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8914"/>
            <a:ext cx="3894418" cy="32011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t="34286" r="19762" b="23386"/>
          <a:stretch>
            <a:fillRect/>
          </a:stretch>
        </p:blipFill>
        <p:spPr>
          <a:xfrm>
            <a:off x="4463631" y="2061115"/>
            <a:ext cx="3726904" cy="1422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6169" y="1285463"/>
            <a:ext cx="6750049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400" b="1" dirty="0" smtClean="0">
                <a:solidFill>
                  <a:srgbClr val="14A5AC"/>
                </a:solidFill>
              </a:rPr>
              <a:t>基于vue+分布式微服务框架+</a:t>
            </a:r>
            <a:endParaRPr kumimoji="1" lang="zh-CN" altLang="en-US" sz="2400" b="1" dirty="0" smtClean="0">
              <a:solidFill>
                <a:srgbClr val="14A5AC"/>
              </a:solidFill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400" b="1" dirty="0" smtClean="0">
                <a:solidFill>
                  <a:srgbClr val="14A5AC"/>
                </a:solidFill>
              </a:rPr>
              <a:t>大数据的智慧商城平台的设计与实现</a:t>
            </a:r>
            <a:endParaRPr kumimoji="1" lang="zh-CN" altLang="en-US" sz="2400" b="1" dirty="0" smtClean="0">
              <a:solidFill>
                <a:srgbClr val="14A5AC"/>
              </a:solidFill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1046134" y="1186975"/>
            <a:ext cx="293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论文题目</a:t>
            </a:r>
            <a:endParaRPr lang="zh-CN" altLang="en-US" sz="32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6981" y="2978724"/>
            <a:ext cx="3186546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14A5AC"/>
                </a:solidFill>
              </a:rPr>
              <a:t>指导教师</a:t>
            </a:r>
            <a:r>
              <a:rPr kumimoji="1" lang="zh-CN" altLang="en-US" sz="2400" b="1" dirty="0" smtClean="0">
                <a:solidFill>
                  <a:srgbClr val="14A5AC"/>
                </a:solidFill>
              </a:rPr>
              <a:t>：</a:t>
            </a:r>
            <a:r>
              <a:rPr lang="zh-CN" dirty="0" smtClean="0"/>
              <a:t>陈丽环</a:t>
            </a:r>
            <a:endParaRPr lang="en-US" altLang="zh-CN" dirty="0" smtClean="0"/>
          </a:p>
          <a:p>
            <a:r>
              <a:rPr kumimoji="1" lang="zh-CN" altLang="en-US" sz="2400" b="1" dirty="0">
                <a:solidFill>
                  <a:srgbClr val="14A5AC"/>
                </a:solidFill>
              </a:rPr>
              <a:t>答辩人：</a:t>
            </a:r>
            <a:r>
              <a:rPr lang="zh-CN" altLang="en-US" dirty="0" smtClean="0"/>
              <a:t>唐剑煌</a:t>
            </a:r>
            <a:endParaRPr lang="en-US" altLang="zh-CN" dirty="0" smtClean="0"/>
          </a:p>
          <a:p>
            <a:endParaRPr lang="en-US" altLang="zh-CN" dirty="0"/>
          </a:p>
          <a:p>
            <a:r>
              <a:rPr kumimoji="1" lang="zh-CN" altLang="en-US" sz="2400" b="1" dirty="0">
                <a:solidFill>
                  <a:srgbClr val="14A5AC"/>
                </a:solidFill>
              </a:rPr>
              <a:t>院</a:t>
            </a:r>
            <a:r>
              <a:rPr kumimoji="1" lang="zh-CN" altLang="en-US" sz="2400" b="1" dirty="0" smtClean="0">
                <a:solidFill>
                  <a:srgbClr val="14A5AC"/>
                </a:solidFill>
              </a:rPr>
              <a:t>系：</a:t>
            </a:r>
            <a:r>
              <a:rPr lang="zh-CN" altLang="en-US" dirty="0" smtClean="0"/>
              <a:t>中软国际互联网学院</a:t>
            </a:r>
            <a:endParaRPr lang="en-US" altLang="zh-CN" dirty="0" smtClean="0"/>
          </a:p>
          <a:p>
            <a:endParaRPr lang="en-US" altLang="zh-CN" dirty="0"/>
          </a:p>
          <a:p>
            <a:r>
              <a:rPr kumimoji="1" lang="zh-CN" altLang="en-US" sz="2400" b="1" dirty="0">
                <a:solidFill>
                  <a:srgbClr val="14A5AC"/>
                </a:solidFill>
              </a:rPr>
              <a:t>专业：</a:t>
            </a:r>
            <a:r>
              <a:rPr lang="zh-CN" altLang="en-US" dirty="0" smtClean="0"/>
              <a:t>软件工程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kumimoji="1" lang="zh-CN" altLang="en-US" sz="2400" b="1" dirty="0">
                <a:solidFill>
                  <a:srgbClr val="14A5AC"/>
                </a:solidFill>
              </a:rPr>
              <a:t>学号：</a:t>
            </a:r>
            <a:r>
              <a:rPr lang="en-US" altLang="zh-CN" dirty="0"/>
              <a:t>201541054025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133409" y="471055"/>
            <a:ext cx="3357936" cy="8742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282" y="614422"/>
            <a:ext cx="2369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数据库设计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5410" y="725803"/>
            <a:ext cx="780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本设计是采用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图描述数据库实体，以下是管理端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-2147482510" descr="管理员ER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15" y="1097915"/>
            <a:ext cx="8620125" cy="5567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222625" y="639762"/>
            <a:ext cx="2909454" cy="72181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85201" y="717550"/>
            <a:ext cx="264687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数据库表设计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59387" y="1439361"/>
            <a:ext cx="1623016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>
                <a:latin typeface="宋体" panose="02010600030101010101" pitchFamily="2" charset="-122"/>
              </a:rPr>
              <a:t>sku</a:t>
            </a:r>
            <a:r>
              <a:rPr lang="zh-CN" sz="2400" b="1" dirty="0">
                <a:ea typeface="宋体" panose="02010600030101010101" pitchFamily="2" charset="-122"/>
              </a:rPr>
              <a:t>表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8655" y="793030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下介绍部分表设计，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详见论文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70" y="2057400"/>
            <a:ext cx="7160895" cy="370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276896" y="590995"/>
            <a:ext cx="2828828" cy="75427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19903" y="737297"/>
            <a:ext cx="26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数据库表设计</a:t>
            </a:r>
            <a:endParaRPr lang="zh-CN" altLang="en-US" sz="2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2020" y="178244"/>
            <a:ext cx="1840416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>
                <a:latin typeface="宋体" panose="02010600030101010101" pitchFamily="2" charset="-122"/>
              </a:rPr>
              <a:t>order</a:t>
            </a:r>
            <a:r>
              <a:rPr lang="zh-CN" sz="2400" b="1" dirty="0">
                <a:ea typeface="宋体" panose="02010600030101010101" pitchFamily="2" charset="-122"/>
              </a:rPr>
              <a:t>表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219200"/>
            <a:ext cx="8067040" cy="4805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093" y="2288228"/>
            <a:ext cx="800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 smtClean="0">
                <a:solidFill>
                  <a:schemeClr val="bg1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10000" dirty="0">
              <a:solidFill>
                <a:schemeClr val="bg1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6993" y="756413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550" y="409703"/>
            <a:ext cx="80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6434" y="90849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首页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" y="1346200"/>
            <a:ext cx="11591925" cy="483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6993" y="756413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550" y="409703"/>
            <a:ext cx="80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0421" y="96370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商品详情页</a:t>
            </a:r>
            <a:endParaRPr lang="en-US" altLang="zh-CN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659255"/>
            <a:ext cx="10496550" cy="465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6993" y="756413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550" y="409703"/>
            <a:ext cx="80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8351" y="909011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用户评价页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5" y="1537970"/>
            <a:ext cx="926782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6993" y="756413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550" y="409703"/>
            <a:ext cx="80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6570" y="941616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购物车页面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" y="1896110"/>
            <a:ext cx="11039475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09055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6993" y="756413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550" y="409703"/>
            <a:ext cx="80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5724" y="909011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提交订单页面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1466850"/>
            <a:ext cx="9801225" cy="4605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09055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934278" y="706605"/>
            <a:ext cx="2171446" cy="63866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6993" y="756413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9550" y="409703"/>
            <a:ext cx="800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5724" y="909011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付款成功页面</a:t>
            </a:r>
            <a:endParaRPr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95" y="1605280"/>
            <a:ext cx="8915400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5125" y="804460"/>
            <a:ext cx="1302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988" y="1367083"/>
            <a:ext cx="293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795" y="1876238"/>
            <a:ext cx="1608750" cy="38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6799" y="1605609"/>
            <a:ext cx="8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壹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6545" y="1796906"/>
            <a:ext cx="476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论文的结构和主要内容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630" y="2885194"/>
            <a:ext cx="1608750" cy="382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86799" y="2614835"/>
            <a:ext cx="8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贰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3009" y="2807521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522" y="3931540"/>
            <a:ext cx="1608750" cy="38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01816" y="3660601"/>
            <a:ext cx="80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叁</a:t>
            </a:r>
            <a:endParaRPr lang="zh-CN" altLang="en-US" sz="5400" dirty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3545" y="3853334"/>
            <a:ext cx="26852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3881" y="4706367"/>
            <a:ext cx="78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肆</a:t>
            </a:r>
            <a:endParaRPr lang="zh-CN" altLang="en-US" sz="5400" dirty="0" smtClean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430" y="4856703"/>
            <a:ext cx="1608750" cy="382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12384" y="4706655"/>
            <a:ext cx="2526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页面效果图</a:t>
            </a:r>
            <a:endParaRPr lang="zh-CN" altLang="en-US" dirty="0"/>
          </a:p>
        </p:txBody>
      </p:sp>
      <p:sp>
        <p:nvSpPr>
          <p:cNvPr id="16" name="文本框 12"/>
          <p:cNvSpPr txBox="1"/>
          <p:nvPr/>
        </p:nvSpPr>
        <p:spPr>
          <a:xfrm>
            <a:off x="3813881" y="5628387"/>
            <a:ext cx="78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0D686D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伍</a:t>
            </a:r>
            <a:endParaRPr lang="zh-CN" altLang="en-US" sz="5400" dirty="0" smtClean="0">
              <a:solidFill>
                <a:srgbClr val="0D686D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  <p:pic>
        <p:nvPicPr>
          <p:cNvPr id="17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899" y="5898447"/>
            <a:ext cx="1608750" cy="382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12313" y="5721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总结，致谢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38090" y="2219325"/>
            <a:ext cx="176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伍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324677" y="596262"/>
            <a:ext cx="1933614" cy="638661"/>
          </a:xfrm>
          <a:prstGeom prst="rect">
            <a:avLst/>
          </a:prstGeom>
        </p:spPr>
      </p:pic>
      <p:sp>
        <p:nvSpPr>
          <p:cNvPr id="25" name="Freeform 148"/>
          <p:cNvSpPr>
            <a:spLocks noEditPoints="1"/>
          </p:cNvSpPr>
          <p:nvPr/>
        </p:nvSpPr>
        <p:spPr bwMode="auto">
          <a:xfrm>
            <a:off x="2940312" y="2078529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 19"/>
          <p:cNvGrpSpPr/>
          <p:nvPr/>
        </p:nvGrpSpPr>
        <p:grpSpPr>
          <a:xfrm>
            <a:off x="5933441" y="2087700"/>
            <a:ext cx="349250" cy="466725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32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Freeform 156"/>
          <p:cNvSpPr>
            <a:spLocks noEditPoints="1"/>
          </p:cNvSpPr>
          <p:nvPr/>
        </p:nvSpPr>
        <p:spPr bwMode="auto">
          <a:xfrm>
            <a:off x="8750223" y="2060954"/>
            <a:ext cx="504825" cy="479425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55048" y="-77771"/>
            <a:ext cx="2931886" cy="2409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507" y="650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8842" y="1903033"/>
            <a:ext cx="695617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本次毕业设计基本完成了一个</a:t>
            </a:r>
            <a:r>
              <a:rPr dirty="0" smtClean="0"/>
              <a:t>基于vue+分布式微服务框架+大数据的智慧商城平台的设计与实现</a:t>
            </a:r>
            <a:r>
              <a:rPr lang="zh-CN" altLang="en-US" dirty="0" smtClean="0"/>
              <a:t>，主要实现用户模块和管理员两大模块。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29942" y="4965363"/>
            <a:ext cx="68555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不足之处：本系统在后台管理端的实现不足，对于细节的雕饰不足，数据应用不是很灵活。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20982" y="32788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2529" y="3373648"/>
            <a:ext cx="1066373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遇到的主要困难和解决方法：</a:t>
            </a:r>
            <a:r>
              <a:rPr altLang="zh-CN" dirty="0"/>
              <a:t>由于SpingCloud技术是第一次接触，所以搭建过程不免磕磕绊绊，对于Eureka注册及Zuul路由网关概念的相当模糊，在结合网上视频教程，浏览CSDN相关博客后才有了一定的了解，慢慢地理解如何去应用微服务去搭建完善本商城系统</a:t>
            </a:r>
            <a:r>
              <a:rPr lang="zh-CN" dirty="0"/>
              <a:t>。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324677" y="596262"/>
            <a:ext cx="1933614" cy="638661"/>
          </a:xfrm>
          <a:prstGeom prst="rect">
            <a:avLst/>
          </a:prstGeom>
        </p:spPr>
      </p:pic>
      <p:sp>
        <p:nvSpPr>
          <p:cNvPr id="25" name="Freeform 148"/>
          <p:cNvSpPr>
            <a:spLocks noEditPoints="1"/>
          </p:cNvSpPr>
          <p:nvPr/>
        </p:nvSpPr>
        <p:spPr bwMode="auto">
          <a:xfrm>
            <a:off x="2940312" y="2078529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 19"/>
          <p:cNvGrpSpPr/>
          <p:nvPr/>
        </p:nvGrpSpPr>
        <p:grpSpPr>
          <a:xfrm>
            <a:off x="5933441" y="2087700"/>
            <a:ext cx="349250" cy="466725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32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Freeform 156"/>
          <p:cNvSpPr>
            <a:spLocks noEditPoints="1"/>
          </p:cNvSpPr>
          <p:nvPr/>
        </p:nvSpPr>
        <p:spPr bwMode="auto">
          <a:xfrm>
            <a:off x="8750223" y="2060954"/>
            <a:ext cx="504825" cy="479425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55048" y="-77771"/>
            <a:ext cx="2931886" cy="2409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506" y="65014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致谢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1852246"/>
            <a:ext cx="700658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大学本科的学习生活即将结束，在此，我首先要感谢我的导师陈丽环老师。我的课题都是在她的悉心指导下完成的。论文的每个过程都凝聚着导师大量的心血和精力，没有导师的悉心指导，就没本论文的顺利完成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0150" y="3630524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同时，感谢所有教导过我的老师，感谢所有关心和帮助过我的人。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00150" y="4807533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最后，感谢在场各位答辩老师的评审，辛苦了。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1675" y="2710167"/>
            <a:ext cx="4722949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</a:t>
            </a:r>
            <a:endParaRPr kumimoji="1" lang="en-US" altLang="zh-CN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kumimoji="1"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</a:t>
            </a:r>
            <a:endParaRPr kumimoji="1" lang="en-US" altLang="zh-CN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093" y="2288228"/>
            <a:ext cx="800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壹</a:t>
            </a:r>
            <a:endParaRPr lang="zh-CN" altLang="en-US" sz="10000" dirty="0">
              <a:solidFill>
                <a:schemeClr val="bg1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1" y="485926"/>
            <a:ext cx="4791870" cy="11318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982" y="768707"/>
            <a:ext cx="486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i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z="3200" dirty="0"/>
              <a:t>论文的结构和主要内容</a:t>
            </a:r>
            <a:endParaRPr lang="zh-CN" alt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5263376" y="1411705"/>
            <a:ext cx="6096000" cy="339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</a:rPr>
              <a:t>第一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章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：简要介绍系统开发的背景，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介绍该项目所应用到的相关技术</a:t>
            </a:r>
            <a:endParaRPr lang="en-US" altLang="zh-CN" sz="13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en-US" altLang="zh-CN" sz="13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第</a:t>
            </a: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</a:rPr>
              <a:t>二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章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：对该项目进行可行性分析和需求分析</a:t>
            </a:r>
            <a:endParaRPr lang="en-US" altLang="zh-CN" sz="13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3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</a:rPr>
              <a:t>第三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章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：介绍系统开发的架构设计、模块功能设计、数据库设计</a:t>
            </a:r>
            <a:endParaRPr lang="en-US" altLang="zh-CN" sz="13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3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</a:rPr>
              <a:t>第四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章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主</a:t>
            </a: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要是介绍项目实现的效果图，及实现过程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13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3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</a:rPr>
              <a:t>第五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章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：介绍测试目的，设计测试用例，分析测试结果</a:t>
            </a:r>
            <a:endParaRPr lang="en-US" altLang="zh-CN" sz="13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endParaRPr lang="zh-CN" altLang="zh-CN" sz="13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300" kern="100" dirty="0">
                <a:latin typeface="+mj-ea"/>
                <a:ea typeface="+mj-ea"/>
                <a:cs typeface="Times New Roman" panose="02020603050405020304" pitchFamily="18" charset="0"/>
              </a:rPr>
              <a:t>第六</a:t>
            </a:r>
            <a:r>
              <a:rPr lang="zh-CN" altLang="zh-CN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章</a:t>
            </a:r>
            <a:r>
              <a:rPr lang="zh-CN" altLang="en-US" sz="1300" kern="100" dirty="0" smtClean="0">
                <a:latin typeface="+mj-ea"/>
                <a:ea typeface="+mj-ea"/>
                <a:cs typeface="Times New Roman" panose="02020603050405020304" pitchFamily="18" charset="0"/>
              </a:rPr>
              <a:t>：总结和展望</a:t>
            </a:r>
            <a:endParaRPr lang="zh-CN" altLang="zh-CN" sz="13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75" y="1606970"/>
            <a:ext cx="1214957" cy="288871"/>
          </a:xfrm>
          <a:prstGeom prst="rect">
            <a:avLst/>
          </a:prstGeom>
        </p:spPr>
      </p:pic>
      <p:pic>
        <p:nvPicPr>
          <p:cNvPr id="4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07" y="2189118"/>
            <a:ext cx="1214957" cy="288871"/>
          </a:xfrm>
          <a:prstGeom prst="rect">
            <a:avLst/>
          </a:prstGeom>
        </p:spPr>
      </p:pic>
      <p:pic>
        <p:nvPicPr>
          <p:cNvPr id="4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06" y="2750673"/>
            <a:ext cx="1214957" cy="288871"/>
          </a:xfrm>
          <a:prstGeom prst="rect">
            <a:avLst/>
          </a:prstGeom>
        </p:spPr>
      </p:pic>
      <p:pic>
        <p:nvPicPr>
          <p:cNvPr id="4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06" y="3312930"/>
            <a:ext cx="1214957" cy="288871"/>
          </a:xfrm>
          <a:prstGeom prst="rect">
            <a:avLst/>
          </a:prstGeom>
        </p:spPr>
      </p:pic>
      <p:pic>
        <p:nvPicPr>
          <p:cNvPr id="4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74" y="4018818"/>
            <a:ext cx="1214957" cy="288871"/>
          </a:xfrm>
          <a:prstGeom prst="rect">
            <a:avLst/>
          </a:prstGeom>
        </p:spPr>
      </p:pic>
      <p:pic>
        <p:nvPicPr>
          <p:cNvPr id="4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05" y="4591220"/>
            <a:ext cx="1214957" cy="28887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093" y="2288228"/>
            <a:ext cx="800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贰</a:t>
            </a:r>
            <a:endParaRPr lang="zh-CN" altLang="en-US" sz="10000" dirty="0">
              <a:solidFill>
                <a:schemeClr val="bg1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401782" y="706606"/>
            <a:ext cx="3713018" cy="831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6364" y="829843"/>
            <a:ext cx="349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系统功能需求分析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2101" y="1661093"/>
            <a:ext cx="967400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该系统的功能分</a:t>
            </a:r>
            <a:r>
              <a:rPr lang="zh-CN" altLang="zh-CN" sz="2400" kern="100" dirty="0" smtClean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kern="100" dirty="0" smtClean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前台用户购买部分</a:t>
            </a:r>
            <a:r>
              <a:rPr lang="zh-CN" altLang="zh-CN" sz="2400" kern="100" dirty="0" smtClean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后台管</a:t>
            </a:r>
            <a:r>
              <a:rPr lang="zh-CN" altLang="zh-CN" sz="2400" kern="100" dirty="0" smtClean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理商城两</a:t>
            </a:r>
            <a:r>
              <a:rPr lang="zh-CN" altLang="en-US" sz="2400" kern="100" dirty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部</a:t>
            </a:r>
            <a:r>
              <a:rPr lang="zh-CN" altLang="en-US" sz="2400" kern="100" dirty="0" smtClean="0">
                <a:latin typeface="等线" panose="02010600030101010101" charset="-122"/>
                <a:ea typeface="宋体" panose="02010600030101010101" pitchFamily="2" charset="-122"/>
                <a:cs typeface="Times New Roman" panose="02020603050405020304" pitchFamily="18" charset="0"/>
              </a:rPr>
              <a:t>分：</a:t>
            </a:r>
            <a:endParaRPr lang="zh-CN" altLang="zh-CN" sz="24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37708" y="2568859"/>
            <a:ext cx="74537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前台用户模块：</a:t>
            </a:r>
            <a:endParaRPr lang="en-US" altLang="zh-CN" dirty="0"/>
          </a:p>
          <a:p>
            <a:r>
              <a:rPr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用户端的功能需求为：用户的注册及登录功能模块、购物车管理模块、用户的信息管理功能模块、商品的浏览功能及评价模块</a:t>
            </a:r>
            <a:endParaRPr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/>
              <a:t>后台管理</a:t>
            </a:r>
            <a:r>
              <a:rPr lang="zh-CN" altLang="en-US" dirty="0"/>
              <a:t>用户信</a:t>
            </a:r>
            <a:r>
              <a:rPr lang="zh-CN" altLang="en-US" dirty="0"/>
              <a:t>息：</a:t>
            </a:r>
            <a:endParaRPr lang="en-US" altLang="zh-CN" dirty="0"/>
          </a:p>
          <a:p>
            <a:r>
              <a:rPr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管理端的功能需求分为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商品的品牌管理、用户的订单管理、用户信息的管理、商品销售的数据管理。</a:t>
            </a:r>
            <a:endParaRPr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3763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324677" y="596262"/>
            <a:ext cx="4275032" cy="638661"/>
          </a:xfrm>
          <a:prstGeom prst="rect">
            <a:avLst/>
          </a:prstGeom>
        </p:spPr>
      </p:pic>
      <p:sp>
        <p:nvSpPr>
          <p:cNvPr id="25" name="Freeform 148"/>
          <p:cNvSpPr>
            <a:spLocks noEditPoints="1"/>
          </p:cNvSpPr>
          <p:nvPr/>
        </p:nvSpPr>
        <p:spPr bwMode="auto">
          <a:xfrm>
            <a:off x="2940312" y="2078529"/>
            <a:ext cx="485775" cy="5111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 19"/>
          <p:cNvGrpSpPr/>
          <p:nvPr/>
        </p:nvGrpSpPr>
        <p:grpSpPr>
          <a:xfrm>
            <a:off x="5933441" y="2087700"/>
            <a:ext cx="349250" cy="466725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32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Freeform 156"/>
          <p:cNvSpPr>
            <a:spLocks noEditPoints="1"/>
          </p:cNvSpPr>
          <p:nvPr/>
        </p:nvSpPr>
        <p:spPr bwMode="auto">
          <a:xfrm>
            <a:off x="8750223" y="2060954"/>
            <a:ext cx="504825" cy="479425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55048" y="-77771"/>
            <a:ext cx="2931886" cy="24099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307" y="650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系统总体功能结构图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47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65" y="1717040"/>
            <a:ext cx="7611745" cy="4239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4093" y="2288228"/>
            <a:ext cx="800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 smtClean="0">
                <a:solidFill>
                  <a:schemeClr val="bg1"/>
                </a:solidFill>
                <a:latin typeface="韩绍杰邯郸体" panose="02010601030101010101" pitchFamily="2" charset="-122"/>
                <a:ea typeface="韩绍杰邯郸体" panose="02010601030101010101" pitchFamily="2" charset="-122"/>
              </a:rPr>
              <a:t>叁</a:t>
            </a:r>
            <a:endParaRPr lang="zh-CN" altLang="en-US" sz="10000" dirty="0">
              <a:solidFill>
                <a:schemeClr val="bg1"/>
              </a:solidFill>
              <a:latin typeface="韩绍杰邯郸体" panose="02010601030101010101" pitchFamily="2" charset="-122"/>
              <a:ea typeface="韩绍杰邯郸体" panose="02010601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10" y="6431280"/>
            <a:ext cx="12192000" cy="426720"/>
            <a:chOff x="0" y="6437630"/>
            <a:chExt cx="12192000" cy="426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437630"/>
              <a:ext cx="1219200" cy="4267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150" y="6437630"/>
              <a:ext cx="1219200" cy="4267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0300" y="6437630"/>
              <a:ext cx="1219200" cy="4267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2830" y="6437630"/>
              <a:ext cx="1219200" cy="42672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2980" y="6437630"/>
              <a:ext cx="1219200" cy="4267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93130" y="6437630"/>
              <a:ext cx="1219200" cy="42672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93280" y="6437630"/>
              <a:ext cx="1219200" cy="42672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3430" y="6437630"/>
              <a:ext cx="1219200" cy="42672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93580" y="6437630"/>
              <a:ext cx="1219200" cy="4267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6110" y="6437630"/>
              <a:ext cx="1219200" cy="42672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83125"/>
            <a:stretch>
              <a:fillRect/>
            </a:stretch>
          </p:blipFill>
          <p:spPr>
            <a:xfrm>
              <a:off x="11986260" y="6437630"/>
              <a:ext cx="205740" cy="426720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133409" y="471055"/>
            <a:ext cx="3357936" cy="8742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282" y="614422"/>
            <a:ext cx="2369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数据库设计</a:t>
            </a:r>
            <a:endParaRPr lang="zh-CN" altLang="en-US" sz="32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5410" y="725803"/>
            <a:ext cx="7802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本设计是采用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图描述数据库实体，以下是用户端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-2147482506" descr="管理员ER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10" y="975360"/>
            <a:ext cx="7544435" cy="5742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8CFE2"/>
      </a:accent1>
      <a:accent2>
        <a:srgbClr val="C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8CFE2"/>
    </a:accent1>
    <a:accent2>
      <a:srgbClr val="C00000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韩绍杰邯郸体</vt:lpstr>
      <vt:lpstr>Times New Roman</vt:lpstr>
      <vt:lpstr>等线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无限循环</cp:lastModifiedBy>
  <cp:revision>149</cp:revision>
  <dcterms:created xsi:type="dcterms:W3CDTF">2015-08-19T09:36:00Z</dcterms:created>
  <dcterms:modified xsi:type="dcterms:W3CDTF">2019-05-31T16:29:57Z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