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849" r:id="rId2"/>
    <p:sldId id="788" r:id="rId3"/>
    <p:sldId id="772" r:id="rId4"/>
    <p:sldId id="759" r:id="rId5"/>
    <p:sldId id="840" r:id="rId6"/>
    <p:sldId id="841" r:id="rId7"/>
    <p:sldId id="773" r:id="rId8"/>
    <p:sldId id="774" r:id="rId9"/>
    <p:sldId id="775" r:id="rId10"/>
    <p:sldId id="845" r:id="rId11"/>
    <p:sldId id="846" r:id="rId12"/>
    <p:sldId id="847" r:id="rId13"/>
    <p:sldId id="783" r:id="rId14"/>
    <p:sldId id="785" r:id="rId15"/>
    <p:sldId id="848" r:id="rId16"/>
    <p:sldId id="796" r:id="rId17"/>
    <p:sldId id="827" r:id="rId18"/>
    <p:sldId id="828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37" r:id="rId27"/>
    <p:sldId id="835" r:id="rId28"/>
    <p:sldId id="844" r:id="rId29"/>
    <p:sldId id="836" r:id="rId30"/>
    <p:sldId id="831" r:id="rId31"/>
    <p:sldId id="832" r:id="rId32"/>
    <p:sldId id="833" r:id="rId33"/>
    <p:sldId id="834" r:id="rId34"/>
    <p:sldId id="839" r:id="rId35"/>
    <p:sldId id="838" r:id="rId36"/>
  </p:sldIdLst>
  <p:sldSz cx="10691813" cy="7559675"/>
  <p:notesSz cx="6797675" cy="9926638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나눔바른고딕 Light" panose="020B0603020101020101" pitchFamily="50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나눔바른고딕" panose="020B0603020101020101" pitchFamily="50" charset="-127"/>
      <p:regular r:id="rId50"/>
      <p:bold r:id="rId51"/>
    </p:embeddedFont>
  </p:embeddedFontLst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6" userDrawn="1">
          <p15:clr>
            <a:srgbClr val="A4A3A4"/>
          </p15:clr>
        </p15:guide>
        <p15:guide id="3" orient="horz" pos="2381" userDrawn="1">
          <p15:clr>
            <a:srgbClr val="A4A3A4"/>
          </p15:clr>
        </p15:guide>
        <p15:guide id="4" pos="6429" userDrawn="1">
          <p15:clr>
            <a:srgbClr val="A4A3A4"/>
          </p15:clr>
        </p15:guide>
        <p15:guide id="5" pos="3594" userDrawn="1">
          <p15:clr>
            <a:srgbClr val="A4A3A4"/>
          </p15:clr>
        </p15:guide>
        <p15:guide id="6" pos="3368" userDrawn="1">
          <p15:clr>
            <a:srgbClr val="A4A3A4"/>
          </p15:clr>
        </p15:guide>
        <p15:guide id="7" orient="horz" pos="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gkim" initials="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438D0"/>
    <a:srgbClr val="EC943C"/>
    <a:srgbClr val="474F59"/>
    <a:srgbClr val="010101"/>
    <a:srgbClr val="D1D1D1"/>
    <a:srgbClr val="ECECEC"/>
    <a:srgbClr val="EB5543"/>
    <a:srgbClr val="D0CEC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6" autoAdjust="0"/>
    <p:restoredTop sz="91722" autoAdjust="0"/>
  </p:normalViewPr>
  <p:slideViewPr>
    <p:cSldViewPr snapToGrid="0">
      <p:cViewPr varScale="1">
        <p:scale>
          <a:sx n="87" d="100"/>
          <a:sy n="87" d="100"/>
        </p:scale>
        <p:origin x="966" y="90"/>
      </p:cViewPr>
      <p:guideLst>
        <p:guide pos="306"/>
        <p:guide orient="horz" pos="2381"/>
        <p:guide pos="6429"/>
        <p:guide pos="3594"/>
        <p:guide pos="3368"/>
        <p:guide orient="horz" pos="7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690"/>
    </p:cViewPr>
  </p:sorterViewPr>
  <p:notesViewPr>
    <p:cSldViewPr snapToGrid="0">
      <p:cViewPr>
        <p:scale>
          <a:sx n="100" d="100"/>
          <a:sy n="100" d="100"/>
        </p:scale>
        <p:origin x="-3486" y="-7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30920-88C3-46CF-B264-D835861131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F4C14-1EDE-4514-9344-22FE6971A249}" type="datetimeFigureOut">
              <a:rPr lang="ko-KR" altLang="en-US" smtClean="0"/>
              <a:t>2022-03-02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27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508DA-6104-4E3D-99FD-27E058450B58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3E3B-C567-45BA-B0BF-FF4B55D4C4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6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3E3B-C567-45BA-B0BF-FF4B55D4C4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68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3BB92-9F99-4036-836C-F458DC0D83C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571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0" y="11866"/>
            <a:ext cx="10697893" cy="755967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64930" y="1902389"/>
            <a:ext cx="9088041" cy="1288722"/>
          </a:xfrm>
        </p:spPr>
        <p:txBody>
          <a:bodyPr anchor="b">
            <a:normAutofit/>
          </a:bodyPr>
          <a:lstStyle>
            <a:lvl1pPr algn="r">
              <a:defRPr sz="4000" b="0" spc="0"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394" y="5735578"/>
            <a:ext cx="3950418" cy="900184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rgbClr val="575756"/>
                </a:solidFill>
                <a:latin typeface="나눔바른고딕OTF Light" pitchFamily="50" charset="-127"/>
                <a:ea typeface="나눔바른고딕OTF Light" pitchFamily="50" charset="-127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altLang="ko-KR" dirty="0" smtClean="0"/>
              <a:t>2016.08</a:t>
            </a:r>
            <a:endParaRPr lang="en-US" dirty="0"/>
          </a:p>
        </p:txBody>
      </p:sp>
      <p:pic>
        <p:nvPicPr>
          <p:cNvPr id="17" name="Picture 4" descr="D:\작업물\Tobe_etc\브랜드 관리\LOGO\BI\nexacro\nexacro_g.png"/>
          <p:cNvPicPr>
            <a:picLocks noChangeAspect="1" noChangeArrowheads="1"/>
          </p:cNvPicPr>
          <p:nvPr userDrawn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16" y="1087185"/>
            <a:ext cx="2519340" cy="693872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7" y="6704588"/>
            <a:ext cx="1374005" cy="5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5715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691813" cy="75553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72858" y="2719798"/>
            <a:ext cx="8222704" cy="449287"/>
          </a:xfrm>
        </p:spPr>
        <p:txBody>
          <a:bodyPr>
            <a:normAutofit/>
          </a:bodyPr>
          <a:lstStyle>
            <a:lvl1pPr algn="l">
              <a:defRPr sz="2200" b="0">
                <a:solidFill>
                  <a:srgbClr val="575756"/>
                </a:solidFill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r>
              <a:rPr lang="en-US" altLang="ko-KR" dirty="0" smtClean="0"/>
              <a:t>01. Title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175659" y="623061"/>
            <a:ext cx="3643313" cy="648072"/>
          </a:xfrm>
          <a:prstGeom prst="rect">
            <a:avLst/>
          </a:prstGeom>
        </p:spPr>
        <p:txBody>
          <a:bodyPr anchor="ctr" anchorCtr="0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ko-KR" sz="4800" dirty="0" smtClean="0">
                <a:solidFill>
                  <a:srgbClr val="A8A8A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800" dirty="0">
              <a:solidFill>
                <a:srgbClr val="A8A8A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7" y="6704588"/>
            <a:ext cx="1374005" cy="5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1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691813" cy="7559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0691814" cy="755967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4950292" y="1963143"/>
            <a:ext cx="817796" cy="60671"/>
          </a:xfrm>
          <a:prstGeom prst="rect">
            <a:avLst/>
          </a:prstGeom>
          <a:solidFill>
            <a:srgbClr val="DC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59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83"/>
            <a:ext cx="10691813" cy="75553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155" y="7140050"/>
            <a:ext cx="2405658" cy="402483"/>
          </a:xfrm>
        </p:spPr>
        <p:txBody>
          <a:bodyPr/>
          <a:lstStyle/>
          <a:p>
            <a:fld id="{D7B6693B-BE1A-4674-9C04-1749CF050E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11"/>
          <p:cNvGrpSpPr/>
          <p:nvPr userDrawn="1"/>
        </p:nvGrpSpPr>
        <p:grpSpPr>
          <a:xfrm>
            <a:off x="952501" y="7258279"/>
            <a:ext cx="9174855" cy="218858"/>
            <a:chOff x="56456" y="6453336"/>
            <a:chExt cx="7601289" cy="181344"/>
          </a:xfrm>
        </p:grpSpPr>
        <p:pic>
          <p:nvPicPr>
            <p:cNvPr id="7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8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41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9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37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0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0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1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00296" y="6453336"/>
              <a:ext cx="1157449" cy="181344"/>
            </a:xfrm>
            <a:prstGeom prst="rect">
              <a:avLst/>
            </a:prstGeom>
            <a:noFill/>
          </p:spPr>
        </p:pic>
      </p:grp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37589" y="480499"/>
            <a:ext cx="10428811" cy="405326"/>
          </a:xfrm>
        </p:spPr>
        <p:txBody>
          <a:bodyPr>
            <a:normAutofit/>
          </a:bodyPr>
          <a:lstStyle>
            <a:lvl1pPr marL="0" indent="0">
              <a:buNone/>
              <a:defRPr sz="2700" b="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0" y="14800"/>
            <a:ext cx="10691813" cy="0"/>
          </a:xfrm>
          <a:prstGeom prst="line">
            <a:avLst/>
          </a:prstGeom>
          <a:ln w="38100">
            <a:solidFill>
              <a:srgbClr val="DC0D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4" y="7203493"/>
            <a:ext cx="723660" cy="2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69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9" userDrawn="1">
          <p15:clr>
            <a:srgbClr val="FBAE40"/>
          </p15:clr>
        </p15:guide>
        <p15:guide id="2" pos="6656" userDrawn="1">
          <p15:clr>
            <a:srgbClr val="FBAE40"/>
          </p15:clr>
        </p15:guide>
        <p15:guide id="3" orient="horz" pos="1338" userDrawn="1">
          <p15:clr>
            <a:srgbClr val="FBAE40"/>
          </p15:clr>
        </p15:guide>
        <p15:guide id="4" orient="horz" pos="147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" y="7483"/>
            <a:ext cx="10689956" cy="75553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155" y="7140050"/>
            <a:ext cx="2405658" cy="402483"/>
          </a:xfrm>
        </p:spPr>
        <p:txBody>
          <a:bodyPr/>
          <a:lstStyle/>
          <a:p>
            <a:fld id="{D7B6693B-BE1A-4674-9C04-1749CF050E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11"/>
          <p:cNvGrpSpPr/>
          <p:nvPr userDrawn="1"/>
        </p:nvGrpSpPr>
        <p:grpSpPr>
          <a:xfrm>
            <a:off x="952501" y="7258279"/>
            <a:ext cx="9174855" cy="218858"/>
            <a:chOff x="56456" y="6453336"/>
            <a:chExt cx="7601289" cy="181344"/>
          </a:xfrm>
        </p:grpSpPr>
        <p:pic>
          <p:nvPicPr>
            <p:cNvPr id="7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8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41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9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37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0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0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1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00296" y="6453336"/>
              <a:ext cx="1157449" cy="181344"/>
            </a:xfrm>
            <a:prstGeom prst="rect">
              <a:avLst/>
            </a:prstGeom>
            <a:noFill/>
          </p:spPr>
        </p:pic>
      </p:grpSp>
      <p:cxnSp>
        <p:nvCxnSpPr>
          <p:cNvPr id="15" name="직선 연결선 14"/>
          <p:cNvCxnSpPr/>
          <p:nvPr userDrawn="1"/>
        </p:nvCxnSpPr>
        <p:spPr>
          <a:xfrm>
            <a:off x="0" y="14800"/>
            <a:ext cx="10691813" cy="0"/>
          </a:xfrm>
          <a:prstGeom prst="line">
            <a:avLst/>
          </a:prstGeom>
          <a:ln w="38100">
            <a:solidFill>
              <a:srgbClr val="DC0D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4" y="7203493"/>
            <a:ext cx="723660" cy="2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1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4296"/>
            <a:ext cx="10691812" cy="7555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9" r="25577"/>
          <a:stretch/>
        </p:blipFill>
        <p:spPr>
          <a:xfrm>
            <a:off x="6162261" y="14802"/>
            <a:ext cx="4529552" cy="7544873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0" y="14800"/>
            <a:ext cx="10691813" cy="0"/>
          </a:xfrm>
          <a:prstGeom prst="line">
            <a:avLst/>
          </a:prstGeom>
          <a:ln w="38100">
            <a:solidFill>
              <a:srgbClr val="DC0D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7" y="6704588"/>
            <a:ext cx="1374005" cy="5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83"/>
            <a:ext cx="10691813" cy="75553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155" y="7140050"/>
            <a:ext cx="2405658" cy="402483"/>
          </a:xfrm>
        </p:spPr>
        <p:txBody>
          <a:bodyPr/>
          <a:lstStyle/>
          <a:p>
            <a:fld id="{D7B6693B-BE1A-4674-9C04-1749CF050E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11"/>
          <p:cNvGrpSpPr/>
          <p:nvPr userDrawn="1"/>
        </p:nvGrpSpPr>
        <p:grpSpPr>
          <a:xfrm>
            <a:off x="952501" y="7258279"/>
            <a:ext cx="9174855" cy="218858"/>
            <a:chOff x="56456" y="6453336"/>
            <a:chExt cx="7601289" cy="181344"/>
          </a:xfrm>
        </p:grpSpPr>
        <p:pic>
          <p:nvPicPr>
            <p:cNvPr id="7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8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41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9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37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0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0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1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00296" y="6453336"/>
              <a:ext cx="1157449" cy="181344"/>
            </a:xfrm>
            <a:prstGeom prst="rect">
              <a:avLst/>
            </a:prstGeom>
            <a:noFill/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4" hasCustomPrompt="1"/>
          </p:nvPr>
        </p:nvSpPr>
        <p:spPr>
          <a:xfrm>
            <a:off x="2676" y="57150"/>
            <a:ext cx="5217023" cy="30480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1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0" y="14800"/>
            <a:ext cx="10691813" cy="0"/>
          </a:xfrm>
          <a:prstGeom prst="line">
            <a:avLst/>
          </a:prstGeom>
          <a:ln w="38100">
            <a:solidFill>
              <a:srgbClr val="DC0D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4" y="7203493"/>
            <a:ext cx="723660" cy="2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7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9" userDrawn="1">
          <p15:clr>
            <a:srgbClr val="FBAE40"/>
          </p15:clr>
        </p15:guide>
        <p15:guide id="2" pos="6656" userDrawn="1">
          <p15:clr>
            <a:srgbClr val="FBAE40"/>
          </p15:clr>
        </p15:guide>
        <p15:guide id="3" orient="horz" pos="1338" userDrawn="1">
          <p15:clr>
            <a:srgbClr val="FBAE40"/>
          </p15:clr>
        </p15:guide>
        <p15:guide id="4" orient="horz" pos="147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83"/>
            <a:ext cx="10691813" cy="7555379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37589" y="480499"/>
            <a:ext cx="10428811" cy="405326"/>
          </a:xfrm>
        </p:spPr>
        <p:txBody>
          <a:bodyPr>
            <a:normAutofit/>
          </a:bodyPr>
          <a:lstStyle>
            <a:lvl1pPr marL="0" indent="0">
              <a:buNone/>
              <a:defRPr sz="27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0" y="14800"/>
            <a:ext cx="10691813" cy="0"/>
          </a:xfrm>
          <a:prstGeom prst="line">
            <a:avLst/>
          </a:prstGeom>
          <a:ln w="38100">
            <a:solidFill>
              <a:srgbClr val="DC0D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" y="6986853"/>
            <a:ext cx="1188720" cy="475488"/>
          </a:xfrm>
          <a:prstGeom prst="rect">
            <a:avLst/>
          </a:prstGeom>
        </p:spPr>
      </p:pic>
      <p:pic>
        <p:nvPicPr>
          <p:cNvPr id="9" name="Picture 4" descr="D:\작업물\Tobe_etc\브랜드 관리\LOGO\BI\nexacro\nexacro_g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60800" y="7127886"/>
            <a:ext cx="1207821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18056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9" userDrawn="1">
          <p15:clr>
            <a:srgbClr val="FBAE40"/>
          </p15:clr>
        </p15:guide>
        <p15:guide id="2" pos="6656" userDrawn="1">
          <p15:clr>
            <a:srgbClr val="FBAE40"/>
          </p15:clr>
        </p15:guide>
        <p15:guide id="3" orient="horz" pos="1338" userDrawn="1">
          <p15:clr>
            <a:srgbClr val="FBAE40"/>
          </p15:clr>
        </p15:guide>
        <p15:guide id="4" orient="horz" pos="147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8DD4-64CF-4445-8061-669CB62C14C5}" type="datetimeFigureOut">
              <a:rPr lang="ko-KR" altLang="en-US" smtClean="0"/>
              <a:pPr/>
              <a:t>2022-03-02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693B-BE1A-4674-9C04-1749CF050E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8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5" r:id="rId3"/>
    <p:sldLayoutId id="2147483678" r:id="rId4"/>
    <p:sldLayoutId id="2147483690" r:id="rId5"/>
    <p:sldLayoutId id="2147483692" r:id="rId6"/>
    <p:sldLayoutId id="2147483693" r:id="rId7"/>
    <p:sldLayoutId id="2147483694" r:id="rId8"/>
  </p:sldLayoutIdLst>
  <p:timing>
    <p:tnLst>
      <p:par>
        <p:cTn id="1" dur="indefinite" restart="never" nodeType="tmRoot"/>
      </p:par>
    </p:tnLst>
  </p:timing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나눔바른고딕OTF" pitchFamily="18" charset="-127"/>
          <a:ea typeface="나눔바른고딕OTF" pitchFamily="18" charset="-127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나눔바른고딕OTF Light" pitchFamily="50" charset="-127"/>
          <a:ea typeface="나눔바른고딕OTF Light" pitchFamily="50" charset="-127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나눔바른고딕OTF Light" pitchFamily="50" charset="-127"/>
          <a:ea typeface="나눔바른고딕OTF Light" pitchFamily="50" charset="-127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나눔바른고딕OTF Light" pitchFamily="50" charset="-127"/>
          <a:ea typeface="나눔바른고딕OTF Light" pitchFamily="50" charset="-127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나눔바른고딕OTF Light" pitchFamily="50" charset="-127"/>
          <a:ea typeface="나눔바른고딕OTF Light" pitchFamily="50" charset="-127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나눔바른고딕OTF Light" pitchFamily="50" charset="-127"/>
          <a:ea typeface="나눔바른고딕OTF Light" pitchFamily="50" charset="-127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tobesoft.co.kr/Support/index.html" TargetMode="External"/><Relationship Id="rId7" Type="http://schemas.openxmlformats.org/officeDocument/2006/relationships/hyperlink" Target="https://www.youtube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mo.nexacro.com/EduPlay/_web_/" TargetMode="External"/><Relationship Id="rId5" Type="http://schemas.openxmlformats.org/officeDocument/2006/relationships/hyperlink" Target="http://www.playnexacro.com/" TargetMode="External"/><Relationship Id="rId4" Type="http://schemas.openxmlformats.org/officeDocument/2006/relationships/hyperlink" Target="http://docs.tobesoft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98383" y="2002748"/>
            <a:ext cx="9088041" cy="12887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nexacro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platform17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Education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4719" y="4883084"/>
            <a:ext cx="2241319" cy="1258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투비소프트 교육서비스팀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정 훈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jhnov10@tobesoft.com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6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1150938"/>
            <a:ext cx="9875520" cy="34855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Full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Template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2" y="1617529"/>
            <a:ext cx="972000" cy="124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488503" y="3082399"/>
            <a:ext cx="5466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SDI </a:t>
            </a:r>
            <a:r>
              <a:rPr lang="ko-KR" altLang="en-US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형태의 메인화면 구성시 또는</a:t>
            </a:r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모바일 에서 메인화면 구성시 주로 사용</a:t>
            </a:r>
            <a:endParaRPr lang="en-US" altLang="ko-KR" sz="140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한 화면을 </a:t>
            </a:r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Div </a:t>
            </a:r>
            <a:r>
              <a:rPr lang="ko-KR" altLang="en-US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컴포넌트로 영역을 분할하여 메인 화면으로 만들고 </a:t>
            </a:r>
            <a:endParaRPr lang="en-US" altLang="ko-KR" sz="140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이를 메인프레임에 링크하여 사용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76335" y="4251950"/>
            <a:ext cx="3568392" cy="2554263"/>
            <a:chOff x="1303902" y="4282712"/>
            <a:chExt cx="4195545" cy="2483824"/>
          </a:xfrm>
        </p:grpSpPr>
        <p:sp>
          <p:nvSpPr>
            <p:cNvPr id="104" name="직사각형 103"/>
            <p:cNvSpPr/>
            <p:nvPr/>
          </p:nvSpPr>
          <p:spPr>
            <a:xfrm>
              <a:off x="1303902" y="4282712"/>
              <a:ext cx="4195545" cy="2483824"/>
            </a:xfrm>
            <a:prstGeom prst="rect">
              <a:avLst/>
            </a:prstGeom>
            <a:pattFill prst="pct25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</a:pPr>
              <a:endParaRPr lang="en-US" altLang="ko-KR" sz="1600" spc="-1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423876" y="4370271"/>
              <a:ext cx="3987681" cy="288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</a:pP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Top</a:t>
              </a:r>
              <a:endParaRPr lang="en-US" altLang="ko-KR" sz="1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36178" y="4762482"/>
              <a:ext cx="784879" cy="190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</a:pP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Left</a:t>
              </a:r>
              <a:endParaRPr lang="en-US" altLang="ko-KR" sz="1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327638" y="4772382"/>
              <a:ext cx="3083919" cy="190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Contents</a:t>
              </a:r>
              <a:endParaRPr lang="en-US" altLang="ko-KR" sz="1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99" y="1632318"/>
            <a:ext cx="3972748" cy="84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3810009" y="2189271"/>
            <a:ext cx="211855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5950974" y="2053077"/>
            <a:ext cx="3094197" cy="320088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6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ChildFrame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6901304" y="3667174"/>
            <a:ext cx="1" cy="5570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94265" y="3415152"/>
            <a:ext cx="61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Form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8046162" y="3917707"/>
            <a:ext cx="1" cy="5570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18188" y="3665685"/>
            <a:ext cx="65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Menu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108" idx="1"/>
            <a:endCxn id="29" idx="3"/>
          </p:cNvCxnSpPr>
          <p:nvPr/>
        </p:nvCxnSpPr>
        <p:spPr>
          <a:xfrm flipH="1">
            <a:off x="5518501" y="5725955"/>
            <a:ext cx="370337" cy="15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5232" y="557359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Grid Tree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endCxn id="35" idx="1"/>
          </p:cNvCxnSpPr>
          <p:nvPr/>
        </p:nvCxnSpPr>
        <p:spPr>
          <a:xfrm>
            <a:off x="9177601" y="5688835"/>
            <a:ext cx="642978" cy="62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20579" y="554119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Div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Template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362354"/>
            <a:ext cx="972000" cy="127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89823"/>
            <a:ext cx="3596941" cy="13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>
            <a:off x="4010727" y="2122365"/>
            <a:ext cx="72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780093" y="1963142"/>
            <a:ext cx="3094197" cy="320088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6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ChildFrame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018164" y="2430879"/>
            <a:ext cx="72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787530" y="2271656"/>
            <a:ext cx="3094197" cy="320088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6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ChildFrame</a:t>
            </a: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3" y="2979283"/>
            <a:ext cx="972000" cy="127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979283"/>
            <a:ext cx="3596941" cy="138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747538"/>
            <a:ext cx="3596941" cy="210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5" y="4747538"/>
            <a:ext cx="972000" cy="11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7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Template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23384" y="2877148"/>
            <a:ext cx="4621113" cy="2816400"/>
            <a:chOff x="846702" y="3199790"/>
            <a:chExt cx="3960000" cy="2816400"/>
          </a:xfrm>
        </p:grpSpPr>
        <p:sp>
          <p:nvSpPr>
            <p:cNvPr id="14" name="직사각형 13"/>
            <p:cNvSpPr/>
            <p:nvPr/>
          </p:nvSpPr>
          <p:spPr>
            <a:xfrm>
              <a:off x="846702" y="3199790"/>
              <a:ext cx="3960000" cy="28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400" spc="-1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6702" y="3206222"/>
              <a:ext cx="39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6702" y="3352190"/>
              <a:ext cx="39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Top</a:t>
              </a:r>
              <a:r>
                <a:rPr lang="en-US" altLang="ko-KR" sz="1400" spc="-1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Menu</a:t>
              </a:r>
              <a:endParaRPr lang="ko-KR" altLang="en-US" sz="1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6703" y="3856190"/>
              <a:ext cx="712367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Left</a:t>
              </a:r>
              <a:r>
                <a:rPr lang="en-US" altLang="ko-KR" sz="1600" spc="-1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 </a:t>
              </a:r>
            </a:p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Memu</a:t>
              </a:r>
              <a:endParaRPr lang="ko-KR" altLang="en-US" sz="1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614940" y="3726666"/>
            <a:ext cx="1791119" cy="9720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ChildFrame1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4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4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2242" y="3660539"/>
            <a:ext cx="1791119" cy="75603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24647" y="4157793"/>
            <a:ext cx="1791119" cy="9720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ChildFrame2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400" dirty="0" smtClean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4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1949" y="4091666"/>
            <a:ext cx="1791119" cy="75603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41077" y="4585649"/>
            <a:ext cx="1791119" cy="9720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ChildFrame3</a:t>
            </a: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400" dirty="0" smtClean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4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48379" y="4519522"/>
            <a:ext cx="1791119" cy="75603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5" y="1290719"/>
            <a:ext cx="972000" cy="11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853457"/>
            <a:ext cx="3762469" cy="309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6154668" y="1073699"/>
            <a:ext cx="4441371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기본구성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Top(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대메뉴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 / Left(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소메뉴 및 툴바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 /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퀵메뉴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/ Contents / Bottom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영역의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5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분할 구조</a:t>
            </a:r>
          </a:p>
          <a:p>
            <a:pPr marL="177800" indent="-177800">
              <a:lnSpc>
                <a:spcPts val="2100"/>
              </a:lnSpc>
            </a:pP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Top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영역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시스템 로고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대메뉴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로그인 정보 등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77800" indent="-177800">
              <a:lnSpc>
                <a:spcPts val="2100"/>
              </a:lnSpc>
            </a:pP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Left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영역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소메뉴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마이메뉴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즐겨찾기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등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접기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/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펼치기 기능 구현으로 </a:t>
            </a: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업무 영역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확보 가능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77800" indent="-177800">
              <a:lnSpc>
                <a:spcPts val="2100"/>
              </a:lnSpc>
            </a:pP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MDI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탭 영역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열려 있는 화면을 탭 형태로 보여주며 화면 </a:t>
            </a: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컨트롤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77800" indent="-177800">
              <a:lnSpc>
                <a:spcPts val="2100"/>
              </a:lnSpc>
            </a:pP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Work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영역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메뉴 선택시 업무 화면이 오픈 되는 영역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77800" indent="-177800">
              <a:lnSpc>
                <a:spcPts val="2100"/>
              </a:lnSpc>
            </a:pP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Right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영역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업무 처리시 자주 사용하는 기능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Quick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형태로 </a:t>
            </a: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접근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77800" indent="-177800">
              <a:lnSpc>
                <a:spcPts val="2100"/>
              </a:lnSpc>
            </a:pPr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Bottom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영역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메시지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알림 등의 표현 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lvl="0" indent="0" defTabSz="936625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smtClean="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85775" y="1149817"/>
            <a:ext cx="5170129" cy="2816400"/>
            <a:chOff x="846702" y="3199790"/>
            <a:chExt cx="3960000" cy="2816400"/>
          </a:xfrm>
        </p:grpSpPr>
        <p:sp>
          <p:nvSpPr>
            <p:cNvPr id="52" name="직사각형 51"/>
            <p:cNvSpPr/>
            <p:nvPr/>
          </p:nvSpPr>
          <p:spPr>
            <a:xfrm>
              <a:off x="846702" y="3199790"/>
              <a:ext cx="3960000" cy="28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400" spc="-1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46702" y="3206222"/>
              <a:ext cx="39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4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46702" y="3352190"/>
              <a:ext cx="39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Top(</a:t>
              </a:r>
              <a:r>
                <a:rPr lang="ko-KR" altLang="en-US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대메뉴</a:t>
              </a: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6703" y="3856190"/>
              <a:ext cx="972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Left</a:t>
              </a:r>
              <a:endPara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(</a:t>
              </a:r>
              <a:r>
                <a:rPr lang="ko-KR" altLang="en-US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하위메뉴</a:t>
              </a:r>
              <a:r>
                <a:rPr lang="en-US" altLang="ko-KR" sz="14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,</a:t>
              </a:r>
            </a:p>
            <a:p>
              <a:pPr marL="96838" indent="-96838" algn="ctr">
                <a:lnSpc>
                  <a:spcPct val="115000"/>
                </a:lnSpc>
                <a:buNone/>
              </a:pPr>
              <a:r>
                <a:rPr lang="ko-KR" altLang="en-US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마이메뉴</a:t>
              </a: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)</a:t>
              </a:r>
              <a:endPara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18702" y="3856190"/>
              <a:ext cx="2987999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Work Area</a:t>
              </a:r>
            </a:p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(</a:t>
              </a:r>
              <a:r>
                <a:rPr lang="ko-KR" altLang="en-US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업무</a:t>
              </a: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, </a:t>
              </a:r>
              <a:r>
                <a:rPr lang="ko-KR" altLang="en-US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컨텐츠 영역</a:t>
              </a:r>
              <a:r>
                <a:rPr lang="en-US" altLang="ko-KR" sz="14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95676" y="3960242"/>
            <a:ext cx="51602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Bottom(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메시지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52832" y="1805154"/>
            <a:ext cx="3901096" cy="3531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MDI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탭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열린화면 정보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81301" y="2160399"/>
            <a:ext cx="372627" cy="180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400" spc="-15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305051" y="2669051"/>
            <a:ext cx="756594" cy="5734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Right</a:t>
            </a:r>
          </a:p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퀵메뉴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641173" y="2824705"/>
            <a:ext cx="6697682" cy="326092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endParaRPr lang="ko-KR" altLang="en-US" sz="1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26552" y="2922373"/>
            <a:ext cx="4779485" cy="308407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LeftFrame</a:t>
            </a: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Edusys Frame(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교육용 프로젝트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1170" y="2063823"/>
            <a:ext cx="6697682" cy="76088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4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TopFrame</a:t>
            </a:r>
            <a:endParaRPr lang="ko-KR" altLang="en-US" sz="14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1797" y="2911374"/>
            <a:ext cx="1643976" cy="308407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LeftFrame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19445" y="3376151"/>
            <a:ext cx="4608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400" b="1">
                <a:solidFill>
                  <a:schemeClr val="accent6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MainFrame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41172" y="6085626"/>
            <a:ext cx="6697678" cy="34438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4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BottomFrame</a:t>
            </a:r>
            <a:endParaRPr lang="ko-KR" altLang="en-US" sz="14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19447" y="3019895"/>
            <a:ext cx="4608000" cy="35317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400" b="1">
                <a:solidFill>
                  <a:schemeClr val="accent6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MdiFrame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64860"/>
            <a:ext cx="2797801" cy="29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517470" y="4636104"/>
            <a:ext cx="4608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400" b="1">
                <a:solidFill>
                  <a:schemeClr val="accent6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WorkFrame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39195" y="1646223"/>
            <a:ext cx="6697682" cy="4136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LoginFrame</a:t>
            </a:r>
            <a:endParaRPr lang="ko-KR" altLang="en-US" sz="14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flipV="1">
            <a:off x="2001707" y="1646223"/>
            <a:ext cx="1637488" cy="643608"/>
          </a:xfrm>
          <a:prstGeom prst="bentConnector3">
            <a:avLst>
              <a:gd name="adj1" fmla="val 24094"/>
            </a:avLst>
          </a:prstGeom>
          <a:ln w="28575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>
            <a:off x="2320688" y="3013993"/>
            <a:ext cx="1451109" cy="1824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flipV="1">
            <a:off x="2602058" y="3376151"/>
            <a:ext cx="3289695" cy="1222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</a:t>
            </a:r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94429"/>
            <a:ext cx="8241205" cy="5768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98383" y="2002748"/>
            <a:ext cx="9088041" cy="1288722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ko-KR"/>
            </a:defPPr>
            <a:lvl1pPr algn="r" defTabSz="1007943">
              <a:lnSpc>
                <a:spcPct val="150000"/>
              </a:lnSpc>
              <a:spcBef>
                <a:spcPct val="0"/>
              </a:spcBef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성능향상 체크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3363228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동기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(sync) / </a:t>
            </a: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비동기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(async) </a:t>
            </a: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통신</a:t>
            </a:r>
            <a:endParaRPr lang="en-US" altLang="ko-KR" sz="18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서비스 요청 시 동기와 비동기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통신 방식을 선택 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동기</a:t>
            </a: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(sync)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통신은</a:t>
            </a: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?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통신 요청 후 메인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thread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locking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되고 응답 후에 처리를 함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응답이 오기전까지 어플리케이션이 대기상태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 로딩 시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동기 통신으로 서비스 호출 할 경우 해당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요청의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응답시간에 지연이 생기면 백지현상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발생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동기 통신의 경우 로딩 이미지 등의 대기 이미지가 보이지 않음 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1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초가 소요되는 서비스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5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개를 동기 통신으로 요청 하는것 보다 비동기로 요청하는 것이 더 빠른 응답결과를 보임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따라서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비동기 통신을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권장</a:t>
            </a: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!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특히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화면의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onload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이벤트에서 서비스 호출 시 비동기 통신 사용 권장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85774" y="6282707"/>
            <a:ext cx="9720263" cy="865218"/>
          </a:xfrm>
          <a:prstGeom prst="roundRect">
            <a:avLst>
              <a:gd name="adj" fmla="val 14074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D:\down_file\iconfinder_Done_22908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3" y="6354996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 txBox="1">
            <a:spLocks/>
          </p:cNvSpPr>
          <p:nvPr/>
        </p:nvSpPr>
        <p:spPr>
          <a:xfrm>
            <a:off x="1031311" y="6420657"/>
            <a:ext cx="8623965" cy="6265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주로 개발시에는 테스트 데이터 양이 적어 동기 통신을 하는 경우에도 큰 영향이 없음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실제 운영 환경에 적용 시 문제가 발생될 가능성이 있음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  <a:endParaRPr lang="ko-KR" altLang="en-US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5003421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통신 포맷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– XML, SSV, Binary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넥사크로 플랫폼은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XML, SSV, Binary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세가지 통신 포맷을 지원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XML </a:t>
            </a: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통신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포맷</a:t>
            </a: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기본 통신 포맷으로 웹브라우저의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개발자 도구나 네트워크 분석 툴 등으로 패킷 확인을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하기에 해당 포맷이 편리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SSV </a:t>
            </a: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통신 포맷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CSV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포맷과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유사한 형태로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XML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불필요한 태그를 제거 하므로 네트워크 비용 사용이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적음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Binary </a:t>
            </a: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통신 포맷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바이너리 형식의 통신으로 넥사크로 전용 브라우저에서만 지원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통신 포맷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지정 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화면에서는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transaction Method,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서버에서는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X-API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PlatformResponse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에서 지정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rPr>
              <a:t>HttpPlatformResponse = new HttpPlatformResponse(response,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PlatformType.CONTENT_TYPE_XML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rPr>
              <a:t>,"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rPr>
              <a:t>UTF-8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rPr>
              <a:t>"");           </a:t>
            </a:r>
          </a:p>
          <a:p>
            <a:pPr>
              <a:lnSpc>
                <a:spcPct val="50000"/>
              </a:lnSpc>
            </a:pP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rPr>
              <a:t>                                                         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PlatformType.CONTENT_TYPE_SSV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                                                          PlatformType.CONTENT_TYPE_BINARY</a:t>
            </a:r>
            <a:endParaRPr lang="en-US" altLang="ko-KR" sz="1300">
              <a:solidFill>
                <a:schemeClr val="tx1"/>
              </a:solidFill>
              <a:latin typeface="Consolas" panose="020B0609020204030204" pitchFamily="49" charset="0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85774" y="6298995"/>
            <a:ext cx="9720263" cy="865218"/>
          </a:xfrm>
          <a:prstGeom prst="roundRect">
            <a:avLst>
              <a:gd name="adj" fmla="val 14074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D:\down_file\iconfinder_Done_22908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3" y="6365220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 txBox="1">
            <a:spLocks/>
          </p:cNvSpPr>
          <p:nvPr/>
        </p:nvSpPr>
        <p:spPr>
          <a:xfrm>
            <a:off x="1031311" y="6430881"/>
            <a:ext cx="8623965" cy="6211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서버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FrameWork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구성시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Request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방식에 따라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Response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방식을 지정하면 효율적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(Client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SSV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이면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Server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도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SSV,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Client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XML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Server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도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XML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형태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endParaRPr lang="ko-KR" altLang="en-US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3980577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공통함수 구성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모든 화면에서 모든 공통함수를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하는 방식보다는 필요한 부분만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하여 최적화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공통영역의 성능은 공통담당자의 구현 기술과 컨설팅 역량에 따라 상당한 영향을 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공통으로 사용하는 </a:t>
            </a: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include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함수 최소화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모든 화면에서 모든 공통함수를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하는 방식보다는 필요한 부분만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하여 최적화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특정 업무에서만 사용하는 함수는 공통에서 제외하고 해당 폼에서 처리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공통영역에 대한 부분은 담당자의 역량에 따라 성능좌우 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공통영역에 대한 부분은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어플리케이션의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전체 성능에 영향을 주므로 개별 화면에 해당하는 부분은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해당 폼에서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구현해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사용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어플리케이션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전체에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해당하는 부분에 대해서만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공통영역으로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만들어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사용을 해야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함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즉 공통 담당자는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모든 함수를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공통 모듈로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빼지 말고 타당성을 정확히 파악 후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진행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5774" y="6300117"/>
            <a:ext cx="9720263" cy="835745"/>
          </a:xfrm>
          <a:prstGeom prst="roundRect">
            <a:avLst>
              <a:gd name="adj" fmla="val 1021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Picture 2" descr="D:\down_file\iconfinder_Done_22908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5" y="6378365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 txBox="1">
            <a:spLocks/>
          </p:cNvSpPr>
          <p:nvPr/>
        </p:nvSpPr>
        <p:spPr>
          <a:xfrm>
            <a:off x="1031311" y="6569240"/>
            <a:ext cx="8623965" cy="2916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ko-KR" altLang="en-US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공통영역은 단순 몇몇 화면의 이슈 해결이 아닌 </a:t>
            </a:r>
            <a:r>
              <a:rPr lang="ko-KR" altLang="en-US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r>
              <a:rPr lang="en-US" altLang="ko-KR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영양을 </a:t>
            </a:r>
            <a:r>
              <a:rPr lang="ko-KR" altLang="en-US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미침</a:t>
            </a:r>
            <a:endParaRPr lang="en-US" altLang="ko-KR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8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37589" y="774043"/>
            <a:ext cx="10428811" cy="405326"/>
          </a:xfrm>
        </p:spPr>
        <p:txBody>
          <a:bodyPr>
            <a:noAutofit/>
          </a:bodyPr>
          <a:lstStyle/>
          <a:p>
            <a:pPr algn="ctr"/>
            <a:r>
              <a:rPr lang="en-US" altLang="ko-KR" b="0" spc="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nexacro</a:t>
            </a:r>
            <a:r>
              <a:rPr lang="en-US" altLang="ko-KR" b="0" spc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platform 17 Education </a:t>
            </a:r>
            <a:r>
              <a:rPr lang="en-US" altLang="ko-KR" b="0" spc="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Schedule</a:t>
            </a:r>
            <a:endPara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758393" y="1999343"/>
            <a:ext cx="6857705" cy="3290644"/>
          </a:xfr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로그인과 </a:t>
            </a:r>
            <a:r>
              <a:rPr lang="ko-KR" altLang="en-US" sz="1800" b="0" spc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메인화면</a:t>
            </a: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구성</a:t>
            </a:r>
            <a:endParaRPr lang="en-US" altLang="ko-KR" sz="1800" b="0" spc="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 </a:t>
            </a: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함수 작성과 적용 </a:t>
            </a:r>
            <a:endParaRPr lang="en-US" altLang="ko-KR" sz="1800" b="0" spc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          – </a:t>
            </a:r>
            <a:r>
              <a:rPr lang="en-US" altLang="ko-KR" sz="1800" b="0" spc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Javascript</a:t>
            </a: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800" b="0" spc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Libray</a:t>
            </a: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적용</a:t>
            </a:r>
            <a:endParaRPr lang="en-US" altLang="ko-KR" sz="1800" b="0" spc="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           – </a:t>
            </a:r>
            <a:r>
              <a:rPr lang="en-US" altLang="ko-KR" sz="1800" b="0" spc="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Javascript</a:t>
            </a: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800" b="0" spc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FrameWork</a:t>
            </a:r>
            <a:r>
              <a:rPr lang="en-US" altLang="ko-KR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적용</a:t>
            </a:r>
            <a:endParaRPr lang="en-US" altLang="ko-KR" sz="1800" b="0" spc="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 함수와 컴포넌트 공통 기능 사용 방법</a:t>
            </a:r>
            <a:endParaRPr lang="en-US" altLang="ko-KR" sz="1800" b="0" spc="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0" spc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샘플 화면 구현 실습</a:t>
            </a:r>
            <a:endParaRPr lang="en-US" altLang="ko-KR" sz="1800" b="0" spc="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1656351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공통함수 구성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공통함수를 폼이 아닌 모듈의 </a:t>
            </a: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json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형태로 등록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공통함수는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폼에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하는 방식이 아닌 모듈에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json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으로 등록하여 최초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1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회만 로딩하도록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구성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즉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업무화면에는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 없도록 구성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6"/>
          <a:stretch/>
        </p:blipFill>
        <p:spPr bwMode="auto">
          <a:xfrm>
            <a:off x="733767" y="2627709"/>
            <a:ext cx="4986109" cy="420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5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1374222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공통함수 구성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공통함수를 </a:t>
            </a: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include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방식으로 사용시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공통함수를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하여 사용하는 경우 필요한 라이브러리만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하여 사용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해당 업무에 필요한 라이브러리만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하여 사용하도록 세분화 필요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 txBox="1">
            <a:spLocks/>
          </p:cNvSpPr>
          <p:nvPr/>
        </p:nvSpPr>
        <p:spPr>
          <a:xfrm>
            <a:off x="727075" y="2699717"/>
            <a:ext cx="4533900" cy="310597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1) lib_main.xjs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 다수의 라이브러리를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“Lib::lib_grid.xjs”;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“Lib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::lib_util.xjs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“Lib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::lib_excel.xjs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include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“Lib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::lib_report.xjs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“Lib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::lib_service.xjs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“Lib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::lib_file.xjs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“Lib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::lib_common.xjs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</a:t>
            </a: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“Lib</a:t>
            </a:r>
            <a:r>
              <a:rPr lang="en-US" altLang="ko-KR" sz="13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::lib_date.xjs”;</a:t>
            </a:r>
          </a:p>
          <a:p>
            <a:pPr indent="-251986">
              <a:lnSpc>
                <a:spcPts val="90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2)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화면에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lib_main.xjs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라이브러리를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include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하여 사용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indent="-251986">
              <a:lnSpc>
                <a:spcPts val="1100"/>
              </a:lnSpc>
            </a:pP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“Lib::lib_main.xjs”;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5672138" y="2704069"/>
            <a:ext cx="4533900" cy="15414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화면에 필요한 라이브러리만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include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하여 사용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indent="-251986">
              <a:lnSpc>
                <a:spcPts val="900"/>
              </a:lnSpc>
            </a:pP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“Lib::lib_grid.xjs”;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“Lib::lib_util.xjs”;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“Lib::lib_excel.xjs”;</a:t>
            </a:r>
          </a:p>
          <a:p>
            <a:pPr indent="-251986">
              <a:lnSpc>
                <a:spcPts val="900"/>
              </a:lnSpc>
            </a:pPr>
            <a:r>
              <a:rPr lang="en-US" altLang="ko-KR" sz="13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include “Lib::lib_common.xjs”;</a:t>
            </a:r>
          </a:p>
          <a:p>
            <a:pPr indent="-251986"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0929" y="5940077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</a:t>
            </a:r>
            <a:endParaRPr lang="ko-KR" altLang="en-US" sz="540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5866" y="5940077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>
                <a:solidFill>
                  <a:schemeClr val="accent2"/>
                </a:solidFill>
                <a:sym typeface="Wingdings"/>
              </a:rPr>
              <a:t>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2686376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공통코드 구현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화면에서 사용하는 공통코드는 일반적으로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 onload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시에 서비스 요청이 되므로 비동기 통신 방식을 원칙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다수의 공통코드를 사용하는 경우가 대부분으로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1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 트랜잭션에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1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Dataset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가져오는 구현은 비효율적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1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 트랜잭션에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N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Dataset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가져오는 방식으로 구현해야 함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  <a:sym typeface="Wingdings"/>
              </a:rPr>
              <a:t> </a:t>
            </a:r>
            <a:r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공통코드는 쉽게 변경이 되지 않는 데이터로</a:t>
            </a:r>
            <a:r>
              <a:rPr lang="en-US" altLang="ko-KR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한번 호출한 데이터는 </a:t>
            </a:r>
            <a:r>
              <a:rPr lang="en-US" altLang="ko-KR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Global Dataset</a:t>
            </a:r>
            <a:r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으로 관리하여</a:t>
            </a:r>
            <a:r>
              <a:rPr lang="en-US" altLang="ko-KR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메모리상의 데이터를 재활용하고</a:t>
            </a:r>
            <a:endParaRPr lang="en-US" altLang="ko-KR" sz="14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   서비스 호출 시간을 줄일 수 있는 방안도 고려</a:t>
            </a:r>
            <a:endParaRPr lang="en-US" altLang="ko-KR" sz="14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텍스트 개체 틀 5"/>
          <p:cNvSpPr txBox="1">
            <a:spLocks/>
          </p:cNvSpPr>
          <p:nvPr/>
        </p:nvSpPr>
        <p:spPr>
          <a:xfrm>
            <a:off x="485775" y="4067869"/>
            <a:ext cx="9875520" cy="13465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대량 데이터 처리</a:t>
            </a:r>
            <a:endParaRPr lang="en-US" altLang="ko-KR" sz="18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대량의 데이터는 처리에 따른 대기 시간으로 사용자의 불편함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다량의 데이터 메모리 적재 한계 발생 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페이지 처리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분할 전송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조회조건 제한 등으로 추후 문제가 되지 않도록 사전에 개발 방향 검토 필요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5" y="5170108"/>
            <a:ext cx="2570692" cy="192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524" y="5330811"/>
            <a:ext cx="3168352" cy="41159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3978" y="5769947"/>
            <a:ext cx="2834409" cy="109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39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1011559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화면 단순화 및 분할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 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다수의 컴포넌트로 구성된 복잡한 형태의 화면의 경우 브라우저 사양에 따라 성능 차이가 발생될 수 있음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초기 화면에 표현되지 않아도 되는 경우 특정 영역을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Div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 구성하여 후처리하는 방안도 고려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1" y="2336016"/>
            <a:ext cx="3757941" cy="3092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70" y="2300528"/>
            <a:ext cx="4316929" cy="2511668"/>
          </a:xfrm>
          <a:prstGeom prst="rect">
            <a:avLst/>
          </a:prstGeom>
        </p:spPr>
      </p:pic>
      <p:sp>
        <p:nvSpPr>
          <p:cNvPr id="11" name="텍스트 개체 틀 5"/>
          <p:cNvSpPr txBox="1">
            <a:spLocks/>
          </p:cNvSpPr>
          <p:nvPr/>
        </p:nvSpPr>
        <p:spPr>
          <a:xfrm>
            <a:off x="5345906" y="4911873"/>
            <a:ext cx="4139219" cy="26123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this.form_onload = function(obj, e){</a:t>
            </a:r>
          </a:p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this.Div01.set_url(“Base::Form01.xfdl”);</a:t>
            </a:r>
          </a:p>
          <a:p>
            <a:pPr>
              <a:lnSpc>
                <a:spcPts val="7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this.setTimer(1, 100);</a:t>
            </a:r>
          </a:p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ts val="700"/>
              </a:lnSpc>
            </a:pP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this.form_ontimer = function(obj, e){</a:t>
            </a:r>
          </a:p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this.killTimer(e.timerid);</a:t>
            </a:r>
          </a:p>
          <a:p>
            <a:pPr>
              <a:lnSpc>
                <a:spcPts val="700"/>
              </a:lnSpc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this.Div02.set_url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(“Base::</a:t>
            </a: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Form02.xfdl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this.Div03.set_url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(“Base::</a:t>
            </a: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Form03.xfdl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    this.Div04.set_url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(“Base::</a:t>
            </a: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Form04.xfdl”);</a:t>
            </a:r>
          </a:p>
          <a:p>
            <a:pPr>
              <a:lnSpc>
                <a:spcPts val="7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409802" y="3275781"/>
            <a:ext cx="792088" cy="9361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724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4026230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Tabpage </a:t>
            </a: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화면</a:t>
            </a:r>
            <a:endParaRPr lang="en-US" altLang="ko-KR" sz="18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Tab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컴포넌트에 다수의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Tabpage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 구성하고 각 페이지가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url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link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되어 있는 경우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Tab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preload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Tabpage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async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 확인 필요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Tab.preload </a:t>
            </a:r>
            <a:endParaRPr lang="en-US" altLang="ko-KR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TabPage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폼을 미리 로딩할 지 결정하는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false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값을 지정하여 초기 로딩 시간 단축 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Tabpage.async </a:t>
            </a:r>
            <a:endParaRPr lang="en-US" altLang="ko-KR" sz="14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url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속성값을 동적으로 변경 시 연결된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로딩방식을 설정하는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true : Form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비동기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(async)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방식으로 로드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로드된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onload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이벤트가 발생한 후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내부 컴포넌트에 접근 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false : Form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동기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(sync)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방식으로 로드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 url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속성값을 반경 한 후 로딩된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내부 컴포넌트에 바로 접근 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85774" y="6300117"/>
            <a:ext cx="9720263" cy="835745"/>
          </a:xfrm>
          <a:prstGeom prst="roundRect">
            <a:avLst>
              <a:gd name="adj" fmla="val 1021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D:\down_file\iconfinder_Done_22908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5" y="6378365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5"/>
          <p:cNvSpPr txBox="1">
            <a:spLocks/>
          </p:cNvSpPr>
          <p:nvPr/>
        </p:nvSpPr>
        <p:spPr>
          <a:xfrm>
            <a:off x="1031311" y="6418408"/>
            <a:ext cx="8623965" cy="6211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url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속성으로 연결된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async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속성값에 관계없이 항상 동기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(Sync)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방식으로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로딩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async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속성은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Div, PopupDiv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컴포넌트에 동일하게 적용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가능</a:t>
            </a:r>
            <a:endParaRPr lang="ko-KR" altLang="en-US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4361194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Script – enableevent, enableredraw 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스크립트를 이용하여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Dataset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값을 변경하는 등의 작업을 하는 경우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enableevent 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 체크</a:t>
            </a:r>
            <a:endParaRPr lang="en-US" altLang="ko-KR" sz="14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Dataset.enableevent</a:t>
            </a:r>
            <a:endParaRPr lang="en-US" altLang="ko-KR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Dataset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에서 이벤트를 발생시킬지 여부를 설정하는 속성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false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값을 지정시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Dataset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에서 이벤트가 발생되지 않음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스크립트를 이용하여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Grid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컨텐츠를 변경하는 등의 작업을 하는 경우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enableredraw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 체크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Grid.enableredraw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Grid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 변경이 발생하면 화면을 자동으로 다시 그릴 지 설정하는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성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>
          <a:xfrm>
            <a:off x="6109363" y="1979637"/>
            <a:ext cx="4349111" cy="21057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 fontAlgn="base">
              <a:lnSpc>
                <a:spcPct val="90000"/>
              </a:lnSpc>
              <a:spcBef>
                <a:spcPts val="1102"/>
              </a:spcBef>
              <a:spcAft>
                <a:spcPct val="0"/>
              </a:spcAft>
              <a:buClr>
                <a:srgbClr val="FF9900"/>
              </a:buClr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pPr>
              <a:lnSpc>
                <a:spcPts val="1000"/>
              </a:lnSpc>
            </a:pPr>
            <a:r>
              <a:rPr lang="en-US" altLang="ko-KR" sz="1300" b="1" smtClean="0">
                <a:latin typeface="Consolas" panose="020B0609020204030204" pitchFamily="49" charset="0"/>
              </a:rPr>
              <a:t>this.Dataset00.set_enableevent(false</a:t>
            </a:r>
            <a:r>
              <a:rPr lang="en-US" altLang="ko-KR" sz="1300" b="1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000"/>
              </a:lnSpc>
            </a:pPr>
            <a:r>
              <a:rPr lang="en-US" altLang="ko-KR" sz="1300">
                <a:latin typeface="Consolas" panose="020B0609020204030204" pitchFamily="49" charset="0"/>
              </a:rPr>
              <a:t>for(var i=0;.</a:t>
            </a:r>
            <a:r>
              <a:rPr lang="en-US" altLang="ko-KR" sz="1300" smtClean="0">
                <a:latin typeface="Consolas" panose="020B0609020204030204" pitchFamily="49" charset="0"/>
              </a:rPr>
              <a:t>i&lt;this.Dataset00.rowcount</a:t>
            </a:r>
            <a:r>
              <a:rPr lang="en-US" altLang="ko-KR" sz="1300">
                <a:latin typeface="Consolas" panose="020B0609020204030204" pitchFamily="49" charset="0"/>
              </a:rPr>
              <a:t>; i</a:t>
            </a:r>
            <a:r>
              <a:rPr lang="en-US" altLang="ko-KR" sz="1300" smtClean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ts val="1000"/>
              </a:lnSpc>
            </a:pPr>
            <a:r>
              <a:rPr lang="en-US" altLang="ko-KR" sz="130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000"/>
              </a:lnSpc>
            </a:pPr>
            <a:r>
              <a:rPr lang="en-US" altLang="ko-KR" sz="1300" smtClean="0">
                <a:latin typeface="Consolas" panose="020B0609020204030204" pitchFamily="49" charset="0"/>
              </a:rPr>
              <a:t>  …     </a:t>
            </a:r>
            <a:endParaRPr lang="en-US" altLang="ko-KR" sz="1300">
              <a:latin typeface="Consolas" panose="020B0609020204030204" pitchFamily="49" charset="0"/>
            </a:endParaRPr>
          </a:p>
          <a:p>
            <a:pPr>
              <a:lnSpc>
                <a:spcPts val="1000"/>
              </a:lnSpc>
            </a:pPr>
            <a:r>
              <a:rPr lang="en-US" altLang="ko-KR" sz="1300">
                <a:latin typeface="Consolas" panose="020B0609020204030204" pitchFamily="49" charset="0"/>
              </a:rPr>
              <a:t>  </a:t>
            </a:r>
            <a:r>
              <a:rPr lang="en-US" altLang="ko-KR" sz="1300" smtClean="0">
                <a:latin typeface="Consolas" panose="020B0609020204030204" pitchFamily="49" charset="0"/>
              </a:rPr>
              <a:t>this.Dataset00.setColumn(i</a:t>
            </a:r>
            <a:r>
              <a:rPr lang="en-US" altLang="ko-KR" sz="1300">
                <a:latin typeface="Consolas" panose="020B0609020204030204" pitchFamily="49" charset="0"/>
              </a:rPr>
              <a:t>,"</a:t>
            </a:r>
            <a:r>
              <a:rPr lang="en-US" altLang="ko-KR" sz="1300" smtClean="0">
                <a:latin typeface="Consolas" panose="020B0609020204030204" pitchFamily="49" charset="0"/>
              </a:rPr>
              <a:t>COL01“, “”); </a:t>
            </a:r>
            <a:endParaRPr lang="en-US" altLang="ko-KR" sz="1300">
              <a:latin typeface="Consolas" panose="020B0609020204030204" pitchFamily="49" charset="0"/>
            </a:endParaRPr>
          </a:p>
          <a:p>
            <a:pPr>
              <a:lnSpc>
                <a:spcPts val="1000"/>
              </a:lnSpc>
            </a:pPr>
            <a:r>
              <a:rPr lang="en-US" altLang="ko-KR" sz="1300" smtClean="0">
                <a:latin typeface="Consolas" panose="020B0609020204030204" pitchFamily="49" charset="0"/>
              </a:rPr>
              <a:t>  …     </a:t>
            </a:r>
            <a:endParaRPr lang="en-US" altLang="ko-KR" sz="1300">
              <a:latin typeface="Consolas" panose="020B0609020204030204" pitchFamily="49" charset="0"/>
            </a:endParaRPr>
          </a:p>
          <a:p>
            <a:pPr>
              <a:lnSpc>
                <a:spcPts val="1000"/>
              </a:lnSpc>
            </a:pPr>
            <a:r>
              <a:rPr lang="en-US" altLang="ko-KR" sz="1300" smtClean="0">
                <a:latin typeface="Consolas" panose="020B0609020204030204" pitchFamily="49" charset="0"/>
              </a:rPr>
              <a:t>}</a:t>
            </a:r>
            <a:endParaRPr lang="en-US" altLang="ko-KR" sz="1300">
              <a:latin typeface="Consolas" panose="020B0609020204030204" pitchFamily="49" charset="0"/>
            </a:endParaRPr>
          </a:p>
          <a:p>
            <a:pPr>
              <a:lnSpc>
                <a:spcPts val="1000"/>
              </a:lnSpc>
            </a:pPr>
            <a:r>
              <a:rPr lang="en-US" altLang="ko-KR" sz="1300" b="1" smtClean="0">
                <a:latin typeface="Consolas" panose="020B0609020204030204" pitchFamily="49" charset="0"/>
              </a:rPr>
              <a:t>this.Dataset00.set_enableevent(true</a:t>
            </a:r>
            <a:r>
              <a:rPr lang="en-US" altLang="ko-KR" sz="1300" b="1">
                <a:latin typeface="Consolas" panose="020B0609020204030204" pitchFamily="49" charset="0"/>
              </a:rPr>
              <a:t>);</a:t>
            </a:r>
            <a:endParaRPr lang="ko-KR" altLang="en-US" sz="1300" b="1" dirty="0">
              <a:latin typeface="Consolas" panose="020B0609020204030204" pitchFamily="49" charset="0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6109363" y="5191688"/>
            <a:ext cx="4140457" cy="21165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 fontAlgn="base">
              <a:lnSpc>
                <a:spcPts val="1000"/>
              </a:lnSpc>
              <a:spcBef>
                <a:spcPts val="1102"/>
              </a:spcBef>
              <a:spcAft>
                <a:spcPct val="0"/>
              </a:spcAft>
              <a:buClr>
                <a:srgbClr val="FF9900"/>
              </a:buClr>
              <a:buFont typeface="Arial" panose="020B0604020202020204" pitchFamily="34" charset="0"/>
              <a:buNone/>
              <a:defRPr sz="1300" b="0" spc="0">
                <a:latin typeface="Consolas" panose="020B0609020204030204" pitchFamily="49" charset="0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en-US" altLang="ko-KR" b="1"/>
              <a:t>this.Grid00.set_enableredraw(false);</a:t>
            </a:r>
          </a:p>
          <a:p>
            <a:r>
              <a:rPr lang="en-US" altLang="ko-KR"/>
              <a:t>for(var i=0; i&lt;20; i++)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</a:t>
            </a:r>
            <a:r>
              <a:rPr lang="en-US" altLang="ko-KR" smtClean="0"/>
              <a:t> …</a:t>
            </a:r>
            <a:endParaRPr lang="en-US" altLang="ko-KR"/>
          </a:p>
          <a:p>
            <a:r>
              <a:rPr lang="en-US" altLang="ko-KR"/>
              <a:t>  </a:t>
            </a:r>
            <a:r>
              <a:rPr lang="en-US" altLang="ko-KR" smtClean="0"/>
              <a:t>this.Grid00.appendContentsCol</a:t>
            </a:r>
            <a:r>
              <a:rPr lang="en-US" altLang="ko-KR"/>
              <a:t>();</a:t>
            </a:r>
          </a:p>
          <a:p>
            <a:r>
              <a:rPr lang="en-US" altLang="ko-KR" smtClean="0"/>
              <a:t>  …</a:t>
            </a:r>
            <a:endParaRPr lang="en-US" altLang="ko-KR"/>
          </a:p>
          <a:p>
            <a:r>
              <a:rPr lang="en-US" altLang="ko-KR"/>
              <a:t>}</a:t>
            </a:r>
          </a:p>
          <a:p>
            <a:r>
              <a:rPr lang="en-US" altLang="ko-KR" b="1"/>
              <a:t>this.Grid00.set_enableredraw(true);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827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4053930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로그 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- tracemode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Environment.tracemode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어플리케이션에서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로그파일에 메시지를 출력하는 방법을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설정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- none :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로그파일 생성하지 않음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- new :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어플리케이션 시작할때마다 로그파일을 새로 생성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- append :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기존에 있는 파일에 로그 추가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trace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는 개발시 디버깅이 용이하나 운영시에는 성능에 영향을 줄 수 있음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tracemode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“none”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지정하더라도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trace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문은 실행 됨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 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내부 성능에 영향을 주는 구문이 있는경우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trace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문 자체를 주석 처리 필요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개발 완료 후 운영 단계 시점에는 불필요한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trace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문은 제거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endParaRPr lang="en-US" altLang="ko-KR" sz="16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>
          <a:xfrm>
            <a:off x="1313458" y="5483348"/>
            <a:ext cx="3594515" cy="5683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en-US" altLang="ko-KR" smtClean="0">
                <a:solidFill>
                  <a:srgbClr val="C0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trace(this.Dataset00.rowcount);</a:t>
            </a:r>
          </a:p>
          <a:p>
            <a:pPr>
              <a:lnSpc>
                <a:spcPts val="1100"/>
              </a:lnSpc>
            </a:pPr>
            <a:r>
              <a:rPr lang="en-US" altLang="ko-KR" smtClean="0">
                <a:solidFill>
                  <a:srgbClr val="C0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trace(this.Dataset00.saveXML());</a:t>
            </a:r>
            <a:endParaRPr lang="en-US" altLang="ko-KR" sz="1200">
              <a:solidFill>
                <a:srgbClr val="C00000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8699" y="6065372"/>
            <a:ext cx="672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4400" smtClean="0">
                <a:solidFill>
                  <a:srgbClr val="FF0000"/>
                </a:solidFill>
                <a:sym typeface="Wingdings"/>
              </a:rPr>
              <a:t></a:t>
            </a:r>
            <a:endParaRPr lang="ko-KR" altLang="en-US" sz="4400">
              <a:solidFill>
                <a:srgbClr val="FF0000"/>
              </a:solidFill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>
          <a:xfrm>
            <a:off x="5417914" y="5483348"/>
            <a:ext cx="3594515" cy="5792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en-US" altLang="ko-KR" i="1" smtClean="0">
                <a:solidFill>
                  <a:srgbClr val="0070C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//trace(this.Dataset00.rowcount);</a:t>
            </a:r>
          </a:p>
          <a:p>
            <a:pPr>
              <a:lnSpc>
                <a:spcPts val="1100"/>
              </a:lnSpc>
            </a:pPr>
            <a:r>
              <a:rPr lang="en-US" altLang="ko-KR" i="1" smtClean="0">
                <a:solidFill>
                  <a:srgbClr val="0070C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//trace(this.Dataset00.saveXML());</a:t>
            </a:r>
            <a:endParaRPr lang="en-US" altLang="ko-KR" sz="1200" i="1">
              <a:solidFill>
                <a:srgbClr val="0070C0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55" y="6065372"/>
            <a:ext cx="672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4400">
                <a:solidFill>
                  <a:schemeClr val="accent1"/>
                </a:solidFill>
                <a:sym typeface="Wingdings"/>
              </a:rPr>
              <a:t></a:t>
            </a:r>
            <a:endParaRPr lang="ko-KR" altLang="en-US" sz="4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4751557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Cache Level – static, session, dynamic, none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cachelevel 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= "none"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설정된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Service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캐시 기능을 이용하지 않고 매번 요청해서 서버에서 리소스를 받음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예를 들어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cachelevel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none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인 경우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사용자가 화면을 표시 할 때마다 새로운 화면을 검색하고 표시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 변화가 자주있는 시스템이라면이 방식이 적절하지만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사용자의 연결이 많아지면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WebServer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 그만큼 부하가 가중 됨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endParaRPr lang="en-US" altLang="ko-KR" sz="1400"/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cachelevel 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= "static"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방식은 클라이언트가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요청하면 처음에는 서버에서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수신하고 캐시 해두고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캐시 영역에 해당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캐시가있는 경우 캐시를 이용하여 서버 에 요청하지 않음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따라서 첫 번째 요청 이후에는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Local Cache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정보를 이용하므로 통신량이 없음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화면의 수정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/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변경이없는 경우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cachelevel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사용하면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 서비스에 대한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WebServer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부하를 최소한으로 줄일 수 있음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399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5033686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Cache Level – static, session, dynamic, none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cachelevel 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= "session"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방식은 응용 프로그램이 시작될 때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검색하고 캐시 두었다가 응용 프로그램이 종료 될 때까지이 캐시를 이용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  <a:endParaRPr lang="ko-KR" altLang="en-US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응용 프로그램이 종료되고 다시 시작될때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새로운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검색하고 캐시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방식의 특징은 응용 프로그램을 시작하고 한 번이라도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수신하여 사용한 적이 있으면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네트워크가 끊겨도 그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사용할 수 있음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 (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물론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응용 프로그램을 종료 한 후에는 무효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.)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일 단위로 화면을 수정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/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보완하는 특징의 업무에서 직원이 출근시에 시스템을 새롭게 시작하는 경우이 방식이 적용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pPr>
              <a:lnSpc>
                <a:spcPts val="1100"/>
              </a:lnSpc>
            </a:pP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cachelevel </a:t>
            </a: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= "dynamic"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방식은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이용할 때마다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WebServer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요청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그러나 클라이언트가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Request Header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 최종 수정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(Last Modified)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 대한 정보를 넣어 보내고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서버는이 정보를 서버에있는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정보를 비교하여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 업데이트 된 경우에만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반환하고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업데이트 되지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않은 경우에는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반환하지 않음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방식은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업데이트 정보를 주고 받지만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실제로 변경이없는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새롭게 수신하지 않기 때문에</a:t>
            </a: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전체 업무 중 특정 화면 만 자주 변경되는 경우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방식을 권장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4056688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Cache Level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>
              <a:lnSpc>
                <a:spcPct val="1000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TypeDefinition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Services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에서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cachelevel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과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version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속성을 지정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>
              <a:lnSpc>
                <a:spcPct val="1000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cachelevel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 미지정시 기본 값은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dynamic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으로 적용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>
              <a:lnSpc>
                <a:spcPct val="10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데이터 통신을 위한 서비스용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url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반드시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“none”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 설정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Static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캐시는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넥사크로 브라우저에서만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사용 가능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웹브라우저 제약 기능으로 로컬 저장소 사용 불가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</a:p>
          <a:p>
            <a:pPr marL="180975">
              <a:lnSpc>
                <a:spcPct val="1000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HTML5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환경에서는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cachelevel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설정은 무시되며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웹브라우저의 옵션 설정을 우선 함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180975">
              <a:lnSpc>
                <a:spcPct val="10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이경우 웹 브라우저의 옵션과 무관하게 수정내용을 반영하기 위해서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checkversion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속성을 정의  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checkversion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HTML5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환경에서 웹브라우저의 캐시 제어를 위한 기능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Environment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checkversion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과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Version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 지정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TypeDefinition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Services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version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속성 지정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386512" y="1187549"/>
            <a:ext cx="3819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24924" y="1436787"/>
            <a:ext cx="1281113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ko-KR" altLang="en-US" sz="14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5774" y="5801031"/>
            <a:ext cx="9720263" cy="1334831"/>
          </a:xfrm>
          <a:prstGeom prst="roundRect">
            <a:avLst>
              <a:gd name="adj" fmla="val 1021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 descr="D:\down_file\iconfinder_Done_22908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5" y="6260381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5"/>
          <p:cNvSpPr txBox="1">
            <a:spLocks/>
          </p:cNvSpPr>
          <p:nvPr/>
        </p:nvSpPr>
        <p:spPr>
          <a:xfrm>
            <a:off x="1031311" y="5936640"/>
            <a:ext cx="8623965" cy="109837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700" b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itchFamily="18" charset="-127"/>
                <a:ea typeface="나눔바른고딕OTF" pitchFamily="18" charset="-127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cachelevel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지정하지 않으면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"dynamic"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으로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동작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nexacro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studio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이용하여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Transaction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수행 할 때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cachelevel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설정에 관계없이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"none"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으로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동작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 경로를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prefix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이용하지 않고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URL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 지정할 경우 사용 브라우저의 캐시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설정을 적용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resource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 이미지인 경우 성능이나 이미지 표시 관련 기능을 위해 사용 브라우저의 캐시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설정을 적용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98383" y="2002748"/>
            <a:ext cx="9088041" cy="1288722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ko-KR"/>
            </a:defPPr>
            <a:lvl1pPr algn="r" defTabSz="1007943">
              <a:lnSpc>
                <a:spcPct val="150000"/>
              </a:lnSpc>
              <a:spcBef>
                <a:spcPct val="0"/>
              </a:spcBef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/>
              <a:t>nexacro platform Frame </a:t>
            </a:r>
            <a:r>
              <a:rPr lang="ko-KR" altLang="en-US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1853008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JS Merge / Compress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최초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접속 후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넥사크로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javascript framework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다운로드시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네트워크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상황에 따라 초기 로딩시간이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소요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됨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Merge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및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compress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로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파일 사이즈와 요청 파일 수가 줄어 들어 네트워크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비용을 감소 시킬 수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있음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운영시 넥사크로의 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javascript framework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필수 적용해야 함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업무소스 또한 가급적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권장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>
              <a:lnSpc>
                <a:spcPct val="0"/>
              </a:lnSpc>
            </a:pPr>
            <a:endParaRPr lang="en-US" altLang="ko-KR" sz="1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[Menu]Tools &gt; Options &gt; Deploy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2"/>
          <a:stretch/>
        </p:blipFill>
        <p:spPr bwMode="auto">
          <a:xfrm>
            <a:off x="560471" y="3059757"/>
            <a:ext cx="5145004" cy="27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86"/>
          <a:stretch/>
        </p:blipFill>
        <p:spPr bwMode="auto">
          <a:xfrm>
            <a:off x="5061034" y="4871072"/>
            <a:ext cx="5145004" cy="213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2969642" y="3707829"/>
            <a:ext cx="3168352" cy="5040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163692" y="3617829"/>
            <a:ext cx="1288501" cy="23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① JS Merge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49562" y="5375130"/>
            <a:ext cx="0" cy="92498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938194" y="4401818"/>
            <a:ext cx="2142184" cy="30068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③ Compress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난독화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5546" y="6277709"/>
            <a:ext cx="1494112" cy="210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ko-KR" altLang="en-US" sz="12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② </a:t>
            </a:r>
            <a:r>
              <a:rPr lang="en-US" altLang="ko-KR" sz="12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JS</a:t>
            </a:r>
            <a:r>
              <a:rPr lang="ko-KR" altLang="en-US" sz="12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Compile</a:t>
            </a:r>
            <a:endParaRPr lang="en-US" altLang="ko-KR" sz="12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578154" y="4571925"/>
            <a:ext cx="360040" cy="8032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348557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JS Merge / Compress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5"/>
          <a:stretch/>
        </p:blipFill>
        <p:spPr bwMode="auto">
          <a:xfrm>
            <a:off x="3250723" y="2042671"/>
            <a:ext cx="1540728" cy="152962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"/>
          <a:stretch/>
        </p:blipFill>
        <p:spPr bwMode="auto">
          <a:xfrm>
            <a:off x="5346698" y="2042671"/>
            <a:ext cx="4859340" cy="186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99" y="4680325"/>
            <a:ext cx="4859339" cy="236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5"/>
          <p:cNvSpPr txBox="1">
            <a:spLocks/>
          </p:cNvSpPr>
          <p:nvPr/>
        </p:nvSpPr>
        <p:spPr>
          <a:xfrm>
            <a:off x="485774" y="1622137"/>
            <a:ext cx="4526593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en-US" altLang="ko-KR"/>
              <a:t>① JS </a:t>
            </a:r>
            <a:r>
              <a:rPr lang="en-US" altLang="ko-KR" smtClean="0"/>
              <a:t>Merge - nexacro17lib\component</a:t>
            </a:r>
            <a:endParaRPr lang="ko-KR" altLang="en-US"/>
          </a:p>
        </p:txBody>
      </p:sp>
      <p:sp>
        <p:nvSpPr>
          <p:cNvPr id="17" name="텍스트 개체 틀 5"/>
          <p:cNvSpPr txBox="1">
            <a:spLocks/>
          </p:cNvSpPr>
          <p:nvPr/>
        </p:nvSpPr>
        <p:spPr>
          <a:xfrm>
            <a:off x="5368001" y="1631421"/>
            <a:ext cx="4526593" cy="2916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en-US" altLang="ko-KR"/>
              <a:t>③ Compress </a:t>
            </a:r>
            <a:r>
              <a:rPr lang="ko-KR" altLang="en-US" smtClean="0"/>
              <a:t>난독화</a:t>
            </a:r>
            <a:r>
              <a:rPr lang="en-US" altLang="ko-KR" smtClean="0"/>
              <a:t> - EduLib.js</a:t>
            </a:r>
            <a:endParaRPr lang="ko-KR" altLang="en-US"/>
          </a:p>
        </p:txBody>
      </p:sp>
      <p:sp>
        <p:nvSpPr>
          <p:cNvPr id="18" name="텍스트 개체 틀 5"/>
          <p:cNvSpPr txBox="1">
            <a:spLocks/>
          </p:cNvSpPr>
          <p:nvPr/>
        </p:nvSpPr>
        <p:spPr>
          <a:xfrm>
            <a:off x="5368001" y="4316739"/>
            <a:ext cx="4526593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ko-KR" altLang="en-US"/>
              <a:t>② </a:t>
            </a:r>
            <a:r>
              <a:rPr lang="en-US" altLang="ko-KR"/>
              <a:t>JS</a:t>
            </a:r>
            <a:r>
              <a:rPr lang="ko-KR" altLang="en-US"/>
              <a:t> </a:t>
            </a:r>
            <a:r>
              <a:rPr lang="en-US" altLang="ko-KR" smtClean="0"/>
              <a:t>Compile - EduLib.js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9683" y="2042671"/>
            <a:ext cx="2393177" cy="4229100"/>
            <a:chOff x="485775" y="2899168"/>
            <a:chExt cx="2393177" cy="42291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445"/>
            <a:stretch/>
          </p:blipFill>
          <p:spPr bwMode="auto">
            <a:xfrm>
              <a:off x="485775" y="2899168"/>
              <a:ext cx="1285273" cy="351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오른쪽 화살표 1"/>
            <p:cNvSpPr/>
            <p:nvPr/>
          </p:nvSpPr>
          <p:spPr>
            <a:xfrm>
              <a:off x="688157" y="3286696"/>
              <a:ext cx="1150070" cy="360000"/>
            </a:xfrm>
            <a:prstGeom prst="rightArrow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/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59"/>
            <a:stretch/>
          </p:blipFill>
          <p:spPr bwMode="auto">
            <a:xfrm>
              <a:off x="1667780" y="2899168"/>
              <a:ext cx="1211172" cy="42291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5018" y="3395160"/>
              <a:ext cx="1524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굽은 화살표 10"/>
          <p:cNvSpPr/>
          <p:nvPr/>
        </p:nvSpPr>
        <p:spPr>
          <a:xfrm rot="5400000" flipH="1">
            <a:off x="3024877" y="3557408"/>
            <a:ext cx="1015077" cy="1230755"/>
          </a:xfrm>
          <a:prstGeom prst="bentArrow">
            <a:avLst>
              <a:gd name="adj1" fmla="val 25000"/>
              <a:gd name="adj2" fmla="val 30977"/>
              <a:gd name="adj3" fmla="val 31485"/>
              <a:gd name="adj4" fmla="val 310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텍스트 개체 틀 5"/>
          <p:cNvSpPr txBox="1">
            <a:spLocks/>
          </p:cNvSpPr>
          <p:nvPr/>
        </p:nvSpPr>
        <p:spPr>
          <a:xfrm>
            <a:off x="3073870" y="4680325"/>
            <a:ext cx="1717582" cy="29014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ko-KR" altLang="en-US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네트워크 리소스 감소</a:t>
            </a:r>
            <a:endParaRPr lang="ko-KR" altLang="en-US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1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3192862"/>
          </a:xfrm>
        </p:spPr>
        <p:txBody>
          <a:bodyPr>
            <a:sp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JS Merge / Compress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기본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Merge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5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js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파일이 생성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 json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파일 수정을 통해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개의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js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파일로 변경 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Compiled JS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는 넥사크로 브라우저 실행 환경에서만 가능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소스 보안 측면을 고려할 때에는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Compilde JS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권장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lnSpc>
                <a:spcPct val="0"/>
              </a:lnSpc>
            </a:pPr>
            <a:endParaRPr lang="en-US" altLang="ko-KR" sz="1800">
              <a:latin typeface="나눔바른고딕 Light" panose="020B0603020101020101" pitchFamily="50" charset="-127"/>
              <a:ea typeface="나눔바른고딕 Light" panose="020B0603020101020101" pitchFamily="50" charset="-127"/>
              <a:sym typeface="Wingdings" panose="05000000000000000000" pitchFamily="2" charset="2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Deploy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방법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[Menu]Deploy &gt; Packing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메뉴에서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Deploy</a:t>
            </a: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Project Files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에서 선택을 통해 개별 파일 진행</a:t>
            </a:r>
            <a:endParaRPr lang="en-US" altLang="ko-KR" sz="14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프로젝트의 규모가 크고 자동화된 빌드 시스템을 사용하는 경우에는 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nexacrodeploy17.exe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를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사용해 변환</a:t>
            </a: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배포 작업을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자동화 가능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단 윈도우 계열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Machine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에서만 가능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/>
          <a:stretch/>
        </p:blipFill>
        <p:spPr bwMode="auto">
          <a:xfrm>
            <a:off x="5837450" y="2394094"/>
            <a:ext cx="4500563" cy="497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85774" y="5652045"/>
            <a:ext cx="9720263" cy="1482033"/>
          </a:xfrm>
          <a:prstGeom prst="roundRect">
            <a:avLst>
              <a:gd name="adj" fmla="val 6391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 descr="D:\down_file\iconfinder_Done_22908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5" y="5716691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5"/>
          <p:cNvSpPr txBox="1">
            <a:spLocks/>
          </p:cNvSpPr>
          <p:nvPr/>
        </p:nvSpPr>
        <p:spPr>
          <a:xfrm>
            <a:off x="1031311" y="5728326"/>
            <a:ext cx="8623965" cy="12965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en-US" altLang="ko-KR"/>
              <a:t>[ </a:t>
            </a:r>
            <a:r>
              <a:rPr lang="ko-KR" altLang="en-US"/>
              <a:t>유닉스</a:t>
            </a:r>
            <a:r>
              <a:rPr lang="en-US" altLang="ko-KR"/>
              <a:t>/</a:t>
            </a:r>
            <a:r>
              <a:rPr lang="ko-KR" altLang="en-US"/>
              <a:t>리눅스 제너레이터 미지원 사유 </a:t>
            </a:r>
            <a:r>
              <a:rPr lang="en-US" altLang="ko-KR"/>
              <a:t>]</a:t>
            </a:r>
          </a:p>
          <a:p>
            <a:r>
              <a:rPr lang="en-US" altLang="ko-KR" smtClean="0"/>
              <a:t>nexacrodeploy</a:t>
            </a:r>
            <a:r>
              <a:rPr lang="ko-KR" altLang="en-US" smtClean="0"/>
              <a:t>를 </a:t>
            </a:r>
            <a:r>
              <a:rPr lang="ko-KR" altLang="en-US"/>
              <a:t>사용하기 위해 내부적으로 </a:t>
            </a:r>
            <a:r>
              <a:rPr lang="en-US" altLang="ko-KR"/>
              <a:t>mapping table</a:t>
            </a:r>
            <a:r>
              <a:rPr lang="ko-KR" altLang="en-US"/>
              <a:t>를 만들어 사용함</a:t>
            </a:r>
            <a:r>
              <a:rPr lang="en-US" altLang="ko-KR"/>
              <a:t>.  </a:t>
            </a:r>
          </a:p>
          <a:p>
            <a:r>
              <a:rPr lang="en-US" altLang="ko-KR"/>
              <a:t>mapping</a:t>
            </a:r>
            <a:r>
              <a:rPr lang="ko-KR" altLang="en-US"/>
              <a:t>파일을 만들기 위해서는 </a:t>
            </a:r>
            <a:r>
              <a:rPr lang="en-US" altLang="ko-KR"/>
              <a:t>nexacro platform</a:t>
            </a:r>
            <a:r>
              <a:rPr lang="ko-KR" altLang="en-US"/>
              <a:t>의  </a:t>
            </a:r>
            <a:r>
              <a:rPr lang="en-US" altLang="ko-KR"/>
              <a:t>dll</a:t>
            </a:r>
            <a:r>
              <a:rPr lang="ko-KR" altLang="en-US"/>
              <a:t>를 로드 하여 만들게 되는데 유닉스</a:t>
            </a:r>
            <a:r>
              <a:rPr lang="en-US" altLang="ko-KR"/>
              <a:t>/</a:t>
            </a:r>
            <a:r>
              <a:rPr lang="ko-KR" altLang="en-US" smtClean="0"/>
              <a:t>리눅스용 </a:t>
            </a:r>
            <a:r>
              <a:rPr lang="ko-KR" altLang="en-US"/>
              <a:t>미제공</a:t>
            </a:r>
            <a:endParaRPr lang="en-US" altLang="ko-KR"/>
          </a:p>
          <a:p>
            <a:r>
              <a:rPr lang="ko-KR" altLang="en-US"/>
              <a:t>또한 프로젝트 상에서 </a:t>
            </a:r>
            <a:r>
              <a:rPr lang="en-US" altLang="ko-KR"/>
              <a:t>ActiveX </a:t>
            </a:r>
            <a:r>
              <a:rPr lang="ko-KR" altLang="en-US"/>
              <a:t>관련된 </a:t>
            </a:r>
            <a:r>
              <a:rPr lang="en-US" altLang="ko-KR"/>
              <a:t>object</a:t>
            </a:r>
            <a:r>
              <a:rPr lang="ko-KR" altLang="en-US"/>
              <a:t>를 선언되어 있을 경우 </a:t>
            </a:r>
            <a:r>
              <a:rPr lang="en-US" altLang="ko-KR"/>
              <a:t>ActiveX</a:t>
            </a:r>
            <a:r>
              <a:rPr lang="ko-KR" altLang="en-US"/>
              <a:t>정보는 </a:t>
            </a:r>
            <a:r>
              <a:rPr lang="ko-KR" altLang="en-US" smtClean="0"/>
              <a:t>윈도우에서만 </a:t>
            </a:r>
            <a:r>
              <a:rPr lang="ko-KR" altLang="en-US"/>
              <a:t>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성능향상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포인트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676595"/>
          </a:xfrm>
        </p:spPr>
        <p:txBody>
          <a:bodyPr>
            <a:sp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초기 로딩 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JS</a:t>
            </a: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파일 최적화</a:t>
            </a:r>
            <a:endParaRPr lang="en-US" altLang="ko-KR" sz="180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넥사크로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javascript framework 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모듈 중 불필요한 </a:t>
            </a:r>
            <a:r>
              <a:rPr lang="en-US" altLang="ko-KR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js</a:t>
            </a:r>
            <a:r>
              <a:rPr lang="ko-KR" altLang="en-US" sz="14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파일을 제거하여 최소화</a:t>
            </a:r>
            <a:endParaRPr lang="en-US" altLang="ko-KR" sz="140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5774" y="6228109"/>
            <a:ext cx="9720263" cy="897571"/>
          </a:xfrm>
          <a:prstGeom prst="roundRect">
            <a:avLst>
              <a:gd name="adj" fmla="val 6391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 descr="D:\down_file\iconfinder_Done_22908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5" y="6292767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5"/>
          <p:cNvSpPr txBox="1">
            <a:spLocks/>
          </p:cNvSpPr>
          <p:nvPr/>
        </p:nvSpPr>
        <p:spPr>
          <a:xfrm>
            <a:off x="1031311" y="6408099"/>
            <a:ext cx="8623965" cy="6211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indent="0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400" b="0" spc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defRPr>
            </a:lvl1pPr>
            <a:lvl2pPr marL="75595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>
                <a:latin typeface="나눔바른고딕OTF Light" pitchFamily="50" charset="-127"/>
                <a:ea typeface="나눔바른고딕OTF Light" pitchFamily="50" charset="-127"/>
              </a:defRPr>
            </a:lvl2pPr>
            <a:lvl3pPr marL="1259929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>
                <a:latin typeface="나눔바른고딕OTF Light" pitchFamily="50" charset="-127"/>
                <a:ea typeface="나눔바른고딕OTF Light" pitchFamily="50" charset="-127"/>
              </a:defRPr>
            </a:lvl3pPr>
            <a:lvl4pPr marL="1763900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4pPr>
            <a:lvl5pPr marL="2267872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나눔바른고딕OTF Light" pitchFamily="50" charset="-127"/>
                <a:ea typeface="나눔바른고딕OTF Light" pitchFamily="50" charset="-127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/>
            </a:lvl9pPr>
          </a:lstStyle>
          <a:p>
            <a:r>
              <a:rPr lang="en-US" altLang="ko-KR" smtClean="0"/>
              <a:t>JS</a:t>
            </a:r>
            <a:r>
              <a:rPr lang="ko-KR" altLang="en-US" smtClean="0"/>
              <a:t> </a:t>
            </a:r>
            <a:r>
              <a:rPr lang="en-US" altLang="ko-KR" smtClean="0"/>
              <a:t>Merge</a:t>
            </a:r>
            <a:r>
              <a:rPr lang="ko-KR" altLang="en-US" smtClean="0"/>
              <a:t>를 하게되면 파일 사이즈 등은 크게 의미가 없어 몇 개의 </a:t>
            </a:r>
            <a:r>
              <a:rPr lang="en-US" altLang="ko-KR" smtClean="0"/>
              <a:t>js</a:t>
            </a:r>
            <a:r>
              <a:rPr lang="ko-KR" altLang="en-US" smtClean="0"/>
              <a:t>파일 제거로 성능을 개선할 수 있는 큰 요소는 아님</a:t>
            </a:r>
            <a:endParaRPr lang="en-US" altLang="ko-KR" smtClean="0"/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이를 파싱하는 단계를 줄이고 작은 요소 요소의 관리 팩트를 지우는 것이 필요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92" y="1931988"/>
            <a:ext cx="39338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931988"/>
            <a:ext cx="39528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640263" y="4223208"/>
            <a:ext cx="2083325" cy="35821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42057" y="4253060"/>
            <a:ext cx="2083325" cy="35821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7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37143" y="710543"/>
            <a:ext cx="9875520" cy="433965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485775" y="1150938"/>
            <a:ext cx="9875520" cy="3559949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투비소프트 고객지원 센터 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://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support.tobesoft.co.kr/Support/index.html</a:t>
            </a:r>
            <a:endParaRPr lang="en-US" altLang="ko-KR" sz="18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제품 매뉴얼 및 가이드 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://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docs.tobesoft.com</a:t>
            </a:r>
            <a:endParaRPr lang="en-US" altLang="ko-KR" sz="18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넥사크로 사용자 커뮤니티 </a:t>
            </a:r>
            <a:r>
              <a:rPr lang="en-US" altLang="ko-KR" sz="1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://www.playnexacro.com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/</a:t>
            </a:r>
            <a:endParaRPr lang="en-US" altLang="ko-KR" sz="18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제품 교육 동영상</a:t>
            </a:r>
            <a:r>
              <a:rPr lang="en-US" altLang="ko-KR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://demo.nexacro.com/EduPlay/_web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_/</a:t>
            </a:r>
            <a:endParaRPr lang="en-US" altLang="ko-KR" sz="18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투비소프트 유튜브 채널 </a:t>
            </a:r>
            <a:r>
              <a:rPr lang="en-US" altLang="ko-KR" sz="1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https://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www.youtube.com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ts val="1000"/>
              </a:lnSpc>
            </a:pPr>
            <a:r>
              <a:rPr lang="en-US" altLang="ko-KR" sz="18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“nexacro”</a:t>
            </a:r>
            <a:r>
              <a:rPr lang="ko-KR" altLang="en-US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</a:t>
            </a:r>
            <a:r>
              <a:rPr lang="en-US" altLang="ko-KR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“</a:t>
            </a:r>
            <a:r>
              <a:rPr lang="ko-KR" altLang="en-US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</a:t>
            </a:r>
            <a:r>
              <a:rPr lang="en-US" altLang="ko-KR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  <a:r>
              <a:rPr lang="en-US" altLang="ko-KR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&amp; “</a:t>
            </a:r>
            <a:r>
              <a:rPr lang="ko-KR" altLang="en-US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구독</a:t>
            </a:r>
            <a:r>
              <a:rPr lang="en-US" altLang="ko-KR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80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  <a:endParaRPr lang="en-US" altLang="ko-KR" sz="180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44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1150938"/>
            <a:ext cx="9875520" cy="3021340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Frame</a:t>
            </a:r>
          </a:p>
          <a:p>
            <a:pPr marL="0" indent="0"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화면을 구성하는 기본단위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Main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내부에 여러 개의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배치하여 원하는 화면을 구성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MainFrame, FrameSet, HFrameSet, VFrameSet, ChildFrame</a:t>
            </a:r>
          </a:p>
          <a:p>
            <a:pPr marL="0" indent="0">
              <a:buNone/>
            </a:pP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MainFrame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최상의 프레임으로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FrameSet, HFrameSet, VFrameSet, ChildFrame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중 하나를 가질 수 있음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FrameSet, HFrameSet, VFrameSet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MainFrame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제외한 하나 이상을 가질 수 있음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하위에 중첩하여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구성 가능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최하의 프레임으로 한 개의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만 가질 수 있음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Object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0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1150938"/>
            <a:ext cx="9875520" cy="1011559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HTML frame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웹 브라우저에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2</a:t>
            </a: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개 이상의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HTML </a:t>
            </a: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문서를 표현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웹페이지 분할하고 각각 분할된 웹페이지에 표현될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HTML </a:t>
            </a:r>
            <a:r>
              <a:rPr lang="ko-KR" altLang="en-US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문서가 필요</a:t>
            </a:r>
            <a:endParaRPr lang="en-US" altLang="ko-KR" sz="1400" smtClean="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Object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7272" y="2343765"/>
            <a:ext cx="2880000" cy="198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273" y="2352052"/>
            <a:ext cx="2880000" cy="10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273" y="2459626"/>
            <a:ext cx="1005840" cy="186413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left.html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3111" y="2458724"/>
            <a:ext cx="1874162" cy="186504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contents.html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577273" y="4418822"/>
            <a:ext cx="2971498" cy="1291123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140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 cols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= “100,*”&gt;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&lt;</a:t>
            </a:r>
            <a:r>
              <a:rPr lang="en-US" altLang="ko-KR" sz="140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src = “left.html”&gt;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&lt;</a:t>
            </a:r>
            <a:r>
              <a:rPr lang="en-US" altLang="ko-KR" sz="140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src =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“contents.html”&gt;</a:t>
            </a:r>
          </a:p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&lt;/frameset&gt;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9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3914041" y="4440337"/>
            <a:ext cx="2907759" cy="1291123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140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 rows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= “100,*”&gt;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&lt;</a:t>
            </a:r>
            <a:r>
              <a:rPr lang="en-US" altLang="ko-KR" sz="140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src = “top.html”&gt;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&lt;</a:t>
            </a:r>
            <a:r>
              <a:rPr lang="en-US" altLang="ko-KR" sz="140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src =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“contents.html”&gt;</a:t>
            </a:r>
          </a:p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&lt;/frameset&gt;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7207673" y="4461397"/>
            <a:ext cx="3954846" cy="2296013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140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 rows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= “100,*”&gt;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&lt;frame src = “top.html”&gt;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 cols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= “100,*”&gt;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 &lt;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 src = “left.html”&gt;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 &lt;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 src = “contents.html”&gt;</a:t>
            </a:r>
          </a:p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  &lt;/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frameset&gt;</a:t>
            </a:r>
          </a:p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&lt;/frameset&gt;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6033976"/>
            <a:ext cx="4043194" cy="621196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&lt;frameset&gt;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화면을 분할하는 역할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&lt;frame&gt;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은 분할된 영역에 화면이 표시되는 역할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14040" y="2356311"/>
            <a:ext cx="2880000" cy="198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14041" y="2364598"/>
            <a:ext cx="2880000" cy="10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14041" y="2472173"/>
            <a:ext cx="2880000" cy="4538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top.html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4040" y="2926004"/>
            <a:ext cx="2880001" cy="1410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contents.html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7673" y="2357296"/>
            <a:ext cx="2880000" cy="198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07674" y="2365583"/>
            <a:ext cx="2880000" cy="10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07674" y="2473158"/>
            <a:ext cx="2880000" cy="4538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top.html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22024" y="2926989"/>
            <a:ext cx="1965650" cy="1410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contents.html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07673" y="2926005"/>
            <a:ext cx="914351" cy="141129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left.html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1150938"/>
            <a:ext cx="9875520" cy="1011559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Frame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화면을 구성하는 기본단위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Main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내부에 여러 개의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배치하여 원하는 화면을 구성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Object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3474769" y="2357296"/>
            <a:ext cx="3094197" cy="2296013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140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 rows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= “100,*”&gt;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&lt;frame src = “top.html”&gt;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 cols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= “100,*”&gt;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 &lt;</a:t>
            </a:r>
            <a:r>
              <a:rPr lang="en-US" altLang="ko-KR" sz="140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src = “left.html”&gt;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 &lt;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 src = “contents.html”&gt;</a:t>
            </a:r>
          </a:p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     &lt;/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frameset&gt;</a:t>
            </a:r>
          </a:p>
          <a:p>
            <a:pPr marL="0" indent="0">
              <a:buNone/>
            </a:pPr>
            <a:r>
              <a:rPr lang="en-US" altLang="ko-KR" sz="1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&lt;/frameset&gt;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5775" y="2357296"/>
            <a:ext cx="2880000" cy="198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776" y="2365583"/>
            <a:ext cx="2880000" cy="10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5776" y="2473158"/>
            <a:ext cx="2880000" cy="4538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top.html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0126" y="2926989"/>
            <a:ext cx="1965650" cy="1410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contents.html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775" y="2926005"/>
            <a:ext cx="914351" cy="141129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left.html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1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6727707" y="2356523"/>
            <a:ext cx="3094197" cy="1291123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400" b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VFrameSet</a:t>
            </a:r>
          </a:p>
          <a:p>
            <a:pPr marL="0" indent="0">
              <a:buNone/>
            </a:pPr>
            <a:endParaRPr lang="en-US" altLang="ko-KR" sz="1400" b="1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HFrameSet</a:t>
            </a:r>
          </a:p>
          <a:p>
            <a:pPr marL="0" indent="0">
              <a:buNone/>
            </a:pPr>
            <a:r>
              <a:rPr lang="en-US" altLang="ko-KR" sz="1400" b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</a:t>
            </a:r>
            <a:endParaRPr lang="en-US" altLang="ko-KR" sz="1400" b="1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675569" y="2494179"/>
            <a:ext cx="1080000" cy="4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837179" y="3161586"/>
            <a:ext cx="936000" cy="4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72937" y="3471641"/>
            <a:ext cx="864000" cy="4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3212" y="5018671"/>
            <a:ext cx="2880000" cy="198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13" y="5026958"/>
            <a:ext cx="2880000" cy="10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7824" y="5204743"/>
            <a:ext cx="1620000" cy="9000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aaa.html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37692" y="5614312"/>
            <a:ext cx="1620000" cy="9000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bbb.html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2159" y="6034669"/>
            <a:ext cx="1620000" cy="9000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ccc.html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9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5463902" y="5363109"/>
            <a:ext cx="3094197" cy="291618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400" b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73213" y="5501189"/>
            <a:ext cx="211855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1150938"/>
            <a:ext cx="9875520" cy="1346522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ChildFrame</a:t>
            </a:r>
          </a:p>
          <a:p>
            <a:pPr marL="0" indent="0"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최하위의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으로 하나의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을 가질 수 있음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MainFrame, FrameSet, HFrameSet, VFrameSet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의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하위에 배치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화면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이 실행되는 기본 단위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Object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690" y="2700260"/>
            <a:ext cx="3383280" cy="2194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</a:t>
            </a:r>
            <a:endParaRPr lang="ko-KR" altLang="en-US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691" y="2708547"/>
            <a:ext cx="338328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noFill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691" y="4807730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45783" y="3288739"/>
            <a:ext cx="1425754" cy="115342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Form.xfdl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68001" y="2434702"/>
            <a:ext cx="1127580" cy="3561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en-US" altLang="ko-KR" sz="105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TitleBar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15175" y="4807730"/>
            <a:ext cx="1127580" cy="3561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</a:pPr>
            <a:r>
              <a:rPr lang="en-US" altLang="ko-KR" sz="105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StatusBar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3268001" y="3587564"/>
            <a:ext cx="964658" cy="555771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URL Link</a:t>
            </a:r>
            <a:endParaRPr lang="ko-KR" altLang="en-US" sz="12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08123" y="2700260"/>
            <a:ext cx="3383280" cy="2194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800" b="1" spc="-1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ChildFrame</a:t>
            </a:r>
            <a:endParaRPr lang="ko-KR" altLang="en-US" sz="1800" b="1" spc="-1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08124" y="2708547"/>
            <a:ext cx="338328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noFill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08124" y="4807730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86914" y="2994457"/>
            <a:ext cx="3215826" cy="174198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Form.xfdl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7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5366435"/>
            <a:ext cx="9875520" cy="1363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Property</a:t>
            </a:r>
          </a:p>
          <a:p>
            <a:pPr lvl="1"/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formurl, showstatusbar, showtitlebar…</a:t>
            </a:r>
          </a:p>
          <a:p>
            <a:endParaRPr lang="en-US" altLang="ko-KR" sz="12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Method</a:t>
            </a:r>
          </a:p>
          <a:p>
            <a:pPr lvl="1"/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getForm(), getOwnerFrame(), showModal()</a:t>
            </a:r>
          </a:p>
        </p:txBody>
      </p:sp>
    </p:spTree>
    <p:extLst>
      <p:ext uri="{BB962C8B-B14F-4D97-AF65-F5344CB8AC3E}">
        <p14:creationId xmlns:p14="http://schemas.microsoft.com/office/powerpoint/2010/main" val="2967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1150938"/>
            <a:ext cx="9875520" cy="1011559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FrameSet / VFrameSet / </a:t>
            </a:r>
            <a:r>
              <a:rPr lang="en-US" altLang="ko-KR" sz="180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HFrameSet</a:t>
            </a:r>
            <a:endParaRPr lang="en-US" altLang="ko-KR" sz="140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MainFrame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하위에 오는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으로 화면 배열을 위한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</a:p>
          <a:p>
            <a:pPr marL="0" indent="0"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반복적으로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가질 수 있음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Object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92634" y="5366435"/>
            <a:ext cx="9875520" cy="1363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Property</a:t>
            </a:r>
          </a:p>
          <a:p>
            <a:pPr lvl="1"/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all, separatesize, showstatusbar, showtitlebar…</a:t>
            </a:r>
          </a:p>
          <a:p>
            <a:endParaRPr lang="en-US" altLang="ko-KR" sz="12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Method</a:t>
            </a:r>
          </a:p>
          <a:p>
            <a:pPr lvl="1"/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addChild(), getOwnerFrame()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96033" y="2405264"/>
            <a:ext cx="720000" cy="3561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r">
              <a:lnSpc>
                <a:spcPct val="115000"/>
              </a:lnSpc>
              <a:buNone/>
            </a:pPr>
            <a:r>
              <a:rPr lang="en-US" altLang="ko-KR" sz="105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TitleBar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43207" y="4778292"/>
            <a:ext cx="792000" cy="3561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r">
              <a:lnSpc>
                <a:spcPct val="115000"/>
              </a:lnSpc>
            </a:pPr>
            <a:r>
              <a:rPr lang="en-US" altLang="ko-KR" sz="105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StatusBar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926" y="2668927"/>
            <a:ext cx="3276000" cy="2194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1927" y="2677214"/>
            <a:ext cx="327600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927" y="4776397"/>
            <a:ext cx="3276000" cy="91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7222" y="3008797"/>
            <a:ext cx="1554480" cy="82296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ChildFrame1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4524" y="2942671"/>
            <a:ext cx="155448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56929" y="3439924"/>
            <a:ext cx="1554480" cy="82296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ChildFrame2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 smtClean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64231" y="3373798"/>
            <a:ext cx="155448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73359" y="3867780"/>
            <a:ext cx="1554480" cy="82296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ChildFrame3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 smtClean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noFill/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80661" y="3801654"/>
            <a:ext cx="155448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7865" y="2341929"/>
            <a:ext cx="3217118" cy="2862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FrameSet –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자유롭게 배열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9035" y="2666607"/>
            <a:ext cx="3276000" cy="219456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19036" y="2674894"/>
            <a:ext cx="3276000" cy="1828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100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19036" y="4774077"/>
            <a:ext cx="3276000" cy="91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200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4331" y="3016923"/>
            <a:ext cx="3096000" cy="36576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ChildFrame1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1633" y="2950797"/>
            <a:ext cx="309600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13081" y="3520058"/>
            <a:ext cx="3096000" cy="6400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ChildFrame2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20383" y="3453932"/>
            <a:ext cx="309600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23856" y="4312146"/>
            <a:ext cx="3096000" cy="36576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ChildFrame3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31158" y="4246020"/>
            <a:ext cx="309600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17940" y="2335712"/>
            <a:ext cx="3217118" cy="2862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VFrameSet –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수직 방향으로 자동 배열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82080" y="2349281"/>
            <a:ext cx="3217118" cy="2862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HFrameSet – </a:t>
            </a:r>
            <a:r>
              <a:rPr lang="ko-KR" altLang="en-US" sz="1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수평 방향으로 자동 배열</a:t>
            </a:r>
            <a:endParaRPr lang="en-US" altLang="ko-KR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83175" y="2666754"/>
            <a:ext cx="3276000" cy="219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83176" y="2675041"/>
            <a:ext cx="3276000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noFill/>
                <a:prstDash val="solid"/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78471" y="3017070"/>
            <a:ext cx="1005840" cy="16459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ChildFrame1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85773" y="2945831"/>
            <a:ext cx="100584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234208" y="3017070"/>
            <a:ext cx="1097280" cy="16459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ChildFrame2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388608" y="3017070"/>
            <a:ext cx="900000" cy="16459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Ins="0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05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ChildFrame3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88608" y="2945831"/>
            <a:ext cx="90000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34208" y="2945831"/>
            <a:ext cx="1097280" cy="64008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endParaRPr lang="en-US" altLang="ko-KR" sz="11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85775" y="1150938"/>
            <a:ext cx="9875520" cy="1374222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  <a:cs typeface="Consolas" panose="020B0609020204030204" pitchFamily="49" charset="0"/>
              </a:rPr>
              <a:t>MainFrame</a:t>
            </a:r>
          </a:p>
          <a:p>
            <a:pPr marL="0" indent="0"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최상의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으로 애플리케이션 화면을 구성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모든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Frame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중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한개만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가질 수 있음</a:t>
            </a:r>
            <a:endParaRPr lang="en-US" altLang="ko-KR" sz="14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>
              <a:cs typeface="Consolas" panose="020B0609020204030204" pitchFamily="49" charset="0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37143" y="710543"/>
            <a:ext cx="9875520" cy="4339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Object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18155" y="2126025"/>
            <a:ext cx="720000" cy="3561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r">
              <a:lnSpc>
                <a:spcPct val="115000"/>
              </a:lnSpc>
              <a:buNone/>
            </a:pPr>
            <a:r>
              <a:rPr lang="en-US" altLang="ko-KR" sz="105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TitleBar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165329" y="4499053"/>
            <a:ext cx="792000" cy="3561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r">
              <a:lnSpc>
                <a:spcPct val="115000"/>
              </a:lnSpc>
            </a:pPr>
            <a:r>
              <a:rPr lang="en-US" altLang="ko-KR" sz="105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StatusBar</a:t>
            </a:r>
            <a:endParaRPr lang="en-US" altLang="ko-KR" sz="105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92340" y="2393021"/>
            <a:ext cx="3383281" cy="2198910"/>
            <a:chOff x="272480" y="1374106"/>
            <a:chExt cx="3383281" cy="2198910"/>
          </a:xfrm>
        </p:grpSpPr>
        <p:sp>
          <p:nvSpPr>
            <p:cNvPr id="52" name="직사각형 51"/>
            <p:cNvSpPr/>
            <p:nvPr/>
          </p:nvSpPr>
          <p:spPr>
            <a:xfrm>
              <a:off x="272480" y="1374106"/>
              <a:ext cx="3383280" cy="2194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2B5B4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2481" y="1382393"/>
              <a:ext cx="33832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2481" y="3481576"/>
              <a:ext cx="3383280" cy="91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81744" y="1642885"/>
              <a:ext cx="3200400" cy="173736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>
                <a:lnSpc>
                  <a:spcPct val="115000"/>
                </a:lnSpc>
                <a:buNone/>
              </a:pPr>
              <a:r>
                <a:rPr lang="en-US" altLang="ko-KR" sz="1200" spc="-1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                  </a:t>
              </a:r>
              <a:r>
                <a:rPr lang="en-US" altLang="ko-KR" sz="12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FrameSet</a:t>
              </a:r>
              <a:endParaRPr lang="en-US" altLang="ko-KR" sz="1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>
                <a:lnSpc>
                  <a:spcPct val="115000"/>
                </a:lnSpc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         </a:t>
              </a:r>
              <a:r>
                <a:rPr lang="en-US" altLang="ko-KR" sz="12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VFrameSet</a:t>
              </a:r>
              <a:endParaRPr lang="en-US" altLang="ko-KR" sz="1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>
                <a:lnSpc>
                  <a:spcPct val="115000"/>
                </a:lnSpc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         </a:t>
              </a:r>
              <a:r>
                <a:rPr lang="en-US" altLang="ko-KR" sz="12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HFrameSet</a:t>
              </a:r>
              <a:endParaRPr lang="en-US" altLang="ko-KR" sz="1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>
                <a:lnSpc>
                  <a:spcPct val="115000"/>
                </a:lnSpc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         </a:t>
              </a:r>
              <a:r>
                <a:rPr lang="en-US" altLang="ko-KR" sz="120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</a:t>
              </a:r>
              <a:endParaRPr lang="en-US" altLang="ko-KR" sz="1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4128" y="1658296"/>
              <a:ext cx="320040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927795" y="1967331"/>
            <a:ext cx="2264730" cy="1579413"/>
            <a:chOff x="6373864" y="416040"/>
            <a:chExt cx="3276001" cy="2198910"/>
          </a:xfrm>
        </p:grpSpPr>
        <p:sp>
          <p:nvSpPr>
            <p:cNvPr id="58" name="직사각형 57"/>
            <p:cNvSpPr/>
            <p:nvPr/>
          </p:nvSpPr>
          <p:spPr>
            <a:xfrm>
              <a:off x="6373864" y="416040"/>
              <a:ext cx="3276000" cy="2194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2B5B4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73865" y="424327"/>
              <a:ext cx="3276000" cy="1828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73865" y="2523510"/>
              <a:ext cx="3276000" cy="914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469160" y="755910"/>
              <a:ext cx="1554480" cy="82296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ChildFrame1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noFill/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Verdana" panose="020B0604030504040204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76462" y="689784"/>
              <a:ext cx="155448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178867" y="1187037"/>
              <a:ext cx="1554480" cy="82296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ChildFrame2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Verdana" panose="020B0604030504040204" pitchFamily="34" charset="0"/>
              </a:endParaRPr>
            </a:p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noFill/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Verdana" panose="020B060403050404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186169" y="1120911"/>
              <a:ext cx="155448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995297" y="1614893"/>
              <a:ext cx="1554480" cy="82296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ChildFrame3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Verdana" panose="020B0604030504040204" pitchFamily="34" charset="0"/>
              </a:endParaRPr>
            </a:p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noFill/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Verdana" panose="020B0604030504040204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002599" y="1548767"/>
              <a:ext cx="155448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940292" y="3633260"/>
            <a:ext cx="2264730" cy="1579413"/>
            <a:chOff x="6392941" y="2729409"/>
            <a:chExt cx="3276001" cy="2198910"/>
          </a:xfrm>
        </p:grpSpPr>
        <p:sp>
          <p:nvSpPr>
            <p:cNvPr id="68" name="직사각형 67"/>
            <p:cNvSpPr/>
            <p:nvPr/>
          </p:nvSpPr>
          <p:spPr>
            <a:xfrm>
              <a:off x="6392941" y="2729409"/>
              <a:ext cx="3276000" cy="219456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2B5B4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92942" y="2737696"/>
              <a:ext cx="3276000" cy="182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100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Verdana" panose="020B060403050404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392942" y="4836879"/>
              <a:ext cx="3276000" cy="914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200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Verdana" panose="020B0604030504040204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88237" y="3079725"/>
              <a:ext cx="3096000" cy="36576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ChildFrame1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495539" y="3013599"/>
              <a:ext cx="309600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486987" y="3582860"/>
              <a:ext cx="3096000" cy="64008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ChildFrame2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94289" y="3516734"/>
              <a:ext cx="309600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97762" y="4374948"/>
              <a:ext cx="3096000" cy="36576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ChildFrame3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505064" y="4308822"/>
              <a:ext cx="309600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439402" y="3623792"/>
            <a:ext cx="2264730" cy="1579413"/>
            <a:chOff x="6407761" y="5033369"/>
            <a:chExt cx="3276001" cy="2198910"/>
          </a:xfrm>
        </p:grpSpPr>
        <p:sp>
          <p:nvSpPr>
            <p:cNvPr id="78" name="직사각형 77"/>
            <p:cNvSpPr/>
            <p:nvPr/>
          </p:nvSpPr>
          <p:spPr>
            <a:xfrm>
              <a:off x="6407761" y="5033369"/>
              <a:ext cx="3276000" cy="219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2B5B4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07762" y="5041656"/>
              <a:ext cx="3276000" cy="182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407762" y="7140839"/>
              <a:ext cx="3276000" cy="914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503057" y="5383685"/>
              <a:ext cx="1005840" cy="164592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</a:t>
              </a:r>
            </a:p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Frame1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510359" y="5312446"/>
              <a:ext cx="100584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558794" y="5383685"/>
              <a:ext cx="1097280" cy="164592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</a:pPr>
              <a:r>
                <a:rPr lang="en-US" altLang="ko-KR" sz="10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</a:t>
              </a:r>
            </a:p>
            <a:p>
              <a:pPr marL="96838" indent="-96838" algn="ctr">
                <a:lnSpc>
                  <a:spcPct val="115000"/>
                </a:lnSpc>
              </a:pPr>
              <a:r>
                <a:rPr lang="en-US" altLang="ko-KR" sz="10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Frame2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713194" y="5383685"/>
              <a:ext cx="900000" cy="164592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6000" tIns="0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</a:t>
              </a:r>
            </a:p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Frame3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713194" y="5312446"/>
              <a:ext cx="90000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558794" y="5312446"/>
              <a:ext cx="1097280" cy="64008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endParaRPr lang="en-US" altLang="ko-KR" sz="11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439402" y="1965046"/>
            <a:ext cx="2277600" cy="1579413"/>
            <a:chOff x="9991402" y="1664560"/>
            <a:chExt cx="3383281" cy="2198910"/>
          </a:xfrm>
        </p:grpSpPr>
        <p:sp>
          <p:nvSpPr>
            <p:cNvPr id="88" name="직사각형 87"/>
            <p:cNvSpPr/>
            <p:nvPr/>
          </p:nvSpPr>
          <p:spPr>
            <a:xfrm>
              <a:off x="9991402" y="1664560"/>
              <a:ext cx="3383280" cy="2194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800" b="1" spc="-1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ChildFrame</a:t>
              </a:r>
              <a:endParaRPr lang="ko-KR" altLang="en-US" sz="1800" b="1" spc="-1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991403" y="1672847"/>
              <a:ext cx="3383280" cy="182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noFill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91403" y="3772030"/>
              <a:ext cx="338328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l">
                <a:lnSpc>
                  <a:spcPct val="115000"/>
                </a:lnSpc>
                <a:buNone/>
              </a:pPr>
              <a:endParaRPr lang="ko-KR" alt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070193" y="1958757"/>
              <a:ext cx="3215826" cy="1741988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96838" indent="-96838" algn="ctr">
                <a:lnSpc>
                  <a:spcPct val="115000"/>
                </a:lnSpc>
                <a:buNone/>
              </a:pPr>
              <a:r>
                <a:rPr lang="en-US" altLang="ko-KR" sz="105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Consolas" panose="020B0609020204030204" pitchFamily="49" charset="0"/>
                </a:rPr>
                <a:t>Form.xfdl</a:t>
              </a:r>
              <a:endParaRPr lang="en-US" altLang="ko-KR" sz="105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92" name="톱니 모양의 오른쪽 화살표 91"/>
          <p:cNvSpPr/>
          <p:nvPr/>
        </p:nvSpPr>
        <p:spPr>
          <a:xfrm flipH="1">
            <a:off x="3578155" y="2950428"/>
            <a:ext cx="1468235" cy="1199365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050692" y="3339279"/>
            <a:ext cx="881044" cy="3561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>
              <a:lnSpc>
                <a:spcPct val="115000"/>
              </a:lnSpc>
              <a:buNone/>
            </a:pPr>
            <a:r>
              <a:rPr lang="ko-KR" altLang="en-US" sz="120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中 하나</a:t>
            </a:r>
            <a:endParaRPr lang="en-US" altLang="ko-KR" sz="12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  <p:sp>
        <p:nvSpPr>
          <p:cNvPr id="94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492634" y="5366435"/>
            <a:ext cx="9875520" cy="506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Property</a:t>
            </a:r>
          </a:p>
          <a:p>
            <a:pPr lvl="1"/>
            <a:r>
              <a:rPr lang="en-US" altLang="ko-KR" sz="1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al</a:t>
            </a: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l, showstatusbar, </a:t>
            </a:r>
            <a:r>
              <a:rPr lang="en-US" altLang="ko-KR" sz="1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Consolas" panose="020B0609020204030204" pitchFamily="49" charset="0"/>
              </a:rPr>
              <a:t>showtitlebar…</a:t>
            </a:r>
            <a:endParaRPr lang="en-US" altLang="ko-KR" sz="1200">
              <a:latin typeface="나눔바른고딕 Light" panose="020B0603020101020101" pitchFamily="50" charset="-127"/>
              <a:ea typeface="나눔바른고딕 Light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81117</TotalTime>
  <Words>2583</Words>
  <Application>Microsoft Office PowerPoint</Application>
  <PresentationFormat>사용자 지정</PresentationFormat>
  <Paragraphs>491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Consolas</vt:lpstr>
      <vt:lpstr>Verdana</vt:lpstr>
      <vt:lpstr>나눔바른고딕 Light</vt:lpstr>
      <vt:lpstr>맑은 고딕</vt:lpstr>
      <vt:lpstr>Arial</vt:lpstr>
      <vt:lpstr>나눔바른고딕OTF</vt:lpstr>
      <vt:lpstr>나눔바른고딕</vt:lpstr>
      <vt:lpstr>Wingdings</vt:lpstr>
      <vt:lpstr>나눔바른고딕OTF Light</vt:lpstr>
      <vt:lpstr>Office 테마</vt:lpstr>
      <vt:lpstr>nexacro platform17 Education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JYK</dc:creator>
  <cp:lastModifiedBy>jhhan</cp:lastModifiedBy>
  <cp:revision>3015</cp:revision>
  <cp:lastPrinted>2018-06-21T07:32:25Z</cp:lastPrinted>
  <dcterms:created xsi:type="dcterms:W3CDTF">2016-08-03T01:18:54Z</dcterms:created>
  <dcterms:modified xsi:type="dcterms:W3CDTF">2022-03-02T05:56:55Z</dcterms:modified>
</cp:coreProperties>
</file>