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82" r:id="rId4"/>
    <p:sldId id="278" r:id="rId5"/>
    <p:sldId id="279" r:id="rId6"/>
    <p:sldId id="281" r:id="rId7"/>
    <p:sldId id="258" r:id="rId8"/>
    <p:sldId id="273" r:id="rId9"/>
    <p:sldId id="274" r:id="rId10"/>
    <p:sldId id="275" r:id="rId11"/>
    <p:sldId id="266" r:id="rId12"/>
    <p:sldId id="271" r:id="rId13"/>
    <p:sldId id="265" r:id="rId14"/>
    <p:sldId id="267" r:id="rId15"/>
    <p:sldId id="268" r:id="rId16"/>
    <p:sldId id="257" r:id="rId17"/>
    <p:sldId id="269" r:id="rId18"/>
  </p:sldIdLst>
  <p:sldSz cx="18288000" cy="10287000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等线" panose="02010600030101010101" pitchFamily="2" charset="-122"/>
      <p:regular r:id="rId19"/>
      <p:bold r:id="rId20"/>
    </p:embeddedFont>
    <p:embeddedFont>
      <p:font typeface="宋体" panose="02010600030101010101" pitchFamily="2" charset="-122"/>
      <p:regular r:id="rId21"/>
    </p:embeddedFont>
    <p:embeddedFont>
      <p:font typeface="Aileron" pitchFamily="2" charset="0"/>
      <p:regular r:id="rId22"/>
    </p:embeddedFont>
    <p:embeddedFont>
      <p:font typeface="Aileron Bold" pitchFamily="2" charset="0"/>
      <p:regular r:id="rId23"/>
      <p:bold r:id="rId24"/>
    </p:embeddedFont>
    <p:embeddedFont>
      <p:font typeface="Aileron Heavy" pitchFamily="2" charset="0"/>
      <p:regular r:id="rId25"/>
      <p:bold r:id="rId26"/>
    </p:embeddedFont>
    <p:embeddedFont>
      <p:font typeface="Aileron Ultra-Bold" pitchFamily="2" charset="0"/>
      <p:regular r:id="rId27"/>
      <p:bold r:id="rId28"/>
    </p:embeddedFont>
    <p:embeddedFont>
      <p:font typeface="Akzidenz-Grotesk Heavy" panose="02000503050000020004" pitchFamily="2" charset="0"/>
      <p:regular r:id="rId29"/>
      <p:bold r:id="rId30"/>
    </p:embeddedFont>
    <p:embeddedFont>
      <p:font typeface="Barlow Condensed Heavy" pitchFamily="2" charset="0"/>
      <p:regular r:id="rId31"/>
      <p:bold r:id="rId32"/>
    </p:embeddedFont>
    <p:embeddedFont>
      <p:font typeface="Cambria Math" panose="02040503050406030204" pitchFamily="18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 autoAdjust="0"/>
    <p:restoredTop sz="96341" autoAdjust="0"/>
  </p:normalViewPr>
  <p:slideViewPr>
    <p:cSldViewPr>
      <p:cViewPr varScale="1">
        <p:scale>
          <a:sx n="80" d="100"/>
          <a:sy n="80" d="100"/>
        </p:scale>
        <p:origin x="520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3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69396" y="2719229"/>
            <a:ext cx="2544433" cy="2544433"/>
          </a:xfrm>
          <a:custGeom>
            <a:avLst/>
            <a:gdLst/>
            <a:ahLst/>
            <a:cxnLst/>
            <a:rect l="l" t="t" r="r" b="b"/>
            <a:pathLst>
              <a:path w="2544433" h="2544433">
                <a:moveTo>
                  <a:pt x="0" y="0"/>
                </a:moveTo>
                <a:lnTo>
                  <a:pt x="2544432" y="0"/>
                </a:lnTo>
                <a:lnTo>
                  <a:pt x="2544432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11098615" y="3307946"/>
            <a:ext cx="11071218" cy="5950354"/>
            <a:chOff x="-1270" y="0"/>
            <a:chExt cx="5373370" cy="2887980"/>
          </a:xfrm>
        </p:grpSpPr>
        <p:sp>
          <p:nvSpPr>
            <p:cNvPr id="4" name="Freeform 4"/>
            <p:cNvSpPr/>
            <p:nvPr/>
          </p:nvSpPr>
          <p:spPr>
            <a:xfrm flipH="1">
              <a:off x="0" y="0"/>
              <a:ext cx="5373370" cy="2887980"/>
            </a:xfrm>
            <a:custGeom>
              <a:avLst/>
              <a:gdLst/>
              <a:ahLst/>
              <a:cxnLst/>
              <a:rect l="l" t="t" r="r" b="b"/>
              <a:pathLst>
                <a:path w="5373370" h="2887980">
                  <a:moveTo>
                    <a:pt x="0" y="621030"/>
                  </a:moveTo>
                  <a:cubicBezTo>
                    <a:pt x="0" y="963930"/>
                    <a:pt x="278130" y="1242060"/>
                    <a:pt x="621030" y="1242060"/>
                  </a:cubicBezTo>
                  <a:lnTo>
                    <a:pt x="1744980" y="1242060"/>
                  </a:lnTo>
                  <a:cubicBezTo>
                    <a:pt x="1770380" y="1242060"/>
                    <a:pt x="1790700" y="1263650"/>
                    <a:pt x="1790700" y="1289050"/>
                  </a:cubicBezTo>
                  <a:cubicBezTo>
                    <a:pt x="1790700" y="1380490"/>
                    <a:pt x="1811020" y="1466850"/>
                    <a:pt x="1845310" y="1545590"/>
                  </a:cubicBezTo>
                  <a:cubicBezTo>
                    <a:pt x="1866900" y="1592580"/>
                    <a:pt x="1832610" y="1645920"/>
                    <a:pt x="1780540" y="1645920"/>
                  </a:cubicBezTo>
                  <a:cubicBezTo>
                    <a:pt x="1437640" y="1645920"/>
                    <a:pt x="1159510" y="1924050"/>
                    <a:pt x="1159510" y="2266950"/>
                  </a:cubicBezTo>
                  <a:cubicBezTo>
                    <a:pt x="1159510" y="2609850"/>
                    <a:pt x="1437640" y="2887980"/>
                    <a:pt x="1780540" y="2887980"/>
                  </a:cubicBezTo>
                  <a:lnTo>
                    <a:pt x="4121150" y="2887980"/>
                  </a:lnTo>
                  <a:cubicBezTo>
                    <a:pt x="4464050" y="2887980"/>
                    <a:pt x="4742180" y="2609850"/>
                    <a:pt x="4742180" y="2266950"/>
                  </a:cubicBezTo>
                  <a:cubicBezTo>
                    <a:pt x="4742180" y="2175510"/>
                    <a:pt x="4721860" y="2089150"/>
                    <a:pt x="4687570" y="2010410"/>
                  </a:cubicBezTo>
                  <a:cubicBezTo>
                    <a:pt x="4665980" y="1963420"/>
                    <a:pt x="4700270" y="1910080"/>
                    <a:pt x="4752340" y="1910080"/>
                  </a:cubicBezTo>
                  <a:cubicBezTo>
                    <a:pt x="5095240" y="1910080"/>
                    <a:pt x="5373370" y="1631950"/>
                    <a:pt x="5373370" y="1289050"/>
                  </a:cubicBezTo>
                  <a:cubicBezTo>
                    <a:pt x="5373370" y="946150"/>
                    <a:pt x="5095240" y="668020"/>
                    <a:pt x="4752340" y="668020"/>
                  </a:cubicBezTo>
                  <a:lnTo>
                    <a:pt x="3628390" y="668020"/>
                  </a:lnTo>
                  <a:cubicBezTo>
                    <a:pt x="3602990" y="668020"/>
                    <a:pt x="3582670" y="647700"/>
                    <a:pt x="3582670" y="622300"/>
                  </a:cubicBezTo>
                  <a:lnTo>
                    <a:pt x="3582670" y="621030"/>
                  </a:lnTo>
                  <a:cubicBezTo>
                    <a:pt x="3582670" y="278130"/>
                    <a:pt x="3304540" y="0"/>
                    <a:pt x="2961640" y="0"/>
                  </a:cubicBezTo>
                  <a:lnTo>
                    <a:pt x="622300" y="0"/>
                  </a:lnTo>
                  <a:cubicBezTo>
                    <a:pt x="278130" y="0"/>
                    <a:pt x="0" y="278130"/>
                    <a:pt x="0" y="621030"/>
                  </a:cubicBezTo>
                  <a:close/>
                </a:path>
              </a:pathLst>
            </a:custGeom>
            <a:blipFill>
              <a:blip r:embed="rId4"/>
              <a:stretch>
                <a:fillRect t="-25821" b="-13723"/>
              </a:stretch>
            </a:blipFill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36521" y="3307946"/>
            <a:ext cx="2594369" cy="4588246"/>
            <a:chOff x="0" y="0"/>
            <a:chExt cx="683291" cy="12084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83291" cy="1208427"/>
            </a:xfrm>
            <a:custGeom>
              <a:avLst/>
              <a:gdLst/>
              <a:ahLst/>
              <a:cxnLst/>
              <a:rect l="l" t="t" r="r" b="b"/>
              <a:pathLst>
                <a:path w="683291" h="1208427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731511" y="1434222"/>
            <a:ext cx="305535" cy="302202"/>
          </a:xfrm>
          <a:custGeom>
            <a:avLst/>
            <a:gdLst/>
            <a:ahLst/>
            <a:cxnLst/>
            <a:rect l="l" t="t" r="r" b="b"/>
            <a:pathLst>
              <a:path w="305535" h="302202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>
          <a:xfrm>
            <a:off x="1028700" y="-252231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3"/>
          <p:cNvSpPr/>
          <p:nvPr/>
        </p:nvSpPr>
        <p:spPr>
          <a:xfrm>
            <a:off x="11958605" y="3307946"/>
            <a:ext cx="1025128" cy="1025128"/>
          </a:xfrm>
          <a:custGeom>
            <a:avLst/>
            <a:gdLst/>
            <a:ahLst/>
            <a:cxnLst/>
            <a:rect l="l" t="t" r="r" b="b"/>
            <a:pathLst>
              <a:path w="1025128" h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1689181" y="2138207"/>
            <a:ext cx="12522393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564"/>
              </a:lnSpc>
            </a:pPr>
            <a:r>
              <a:rPr lang="en-US" sz="12198" b="1" dirty="0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Alpha </a:t>
            </a:r>
            <a:r>
              <a:rPr lang="en-US" altLang="zh-CN" sz="12198" b="1" dirty="0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Generation</a:t>
            </a:r>
          </a:p>
          <a:p>
            <a:pPr algn="l">
              <a:lnSpc>
                <a:spcPts val="12564"/>
              </a:lnSpc>
            </a:pPr>
            <a:r>
              <a:rPr lang="en-US" sz="12198" b="1" dirty="0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by machine learning</a:t>
            </a:r>
          </a:p>
        </p:txBody>
      </p:sp>
      <p:sp>
        <p:nvSpPr>
          <p:cNvPr id="16" name="Freeform 16"/>
          <p:cNvSpPr/>
          <p:nvPr/>
        </p:nvSpPr>
        <p:spPr>
          <a:xfrm>
            <a:off x="12769424" y="2436835"/>
            <a:ext cx="806841" cy="564789"/>
          </a:xfrm>
          <a:custGeom>
            <a:avLst/>
            <a:gdLst/>
            <a:ahLst/>
            <a:cxnLst/>
            <a:rect l="l" t="t" r="r" b="b"/>
            <a:pathLst>
              <a:path w="806841" h="564789">
                <a:moveTo>
                  <a:pt x="0" y="0"/>
                </a:moveTo>
                <a:lnTo>
                  <a:pt x="806840" y="0"/>
                </a:lnTo>
                <a:lnTo>
                  <a:pt x="806840" y="564788"/>
                </a:lnTo>
                <a:lnTo>
                  <a:pt x="0" y="564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8538757" y="7055479"/>
            <a:ext cx="7315200" cy="1973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0"/>
              </a:lnSpc>
            </a:pPr>
            <a:r>
              <a:rPr lang="en-US" sz="4000" b="1" dirty="0" err="1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Muya</a:t>
            </a:r>
            <a:r>
              <a:rPr lang="en-US" sz="4000" b="1" dirty="0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 Liu</a:t>
            </a:r>
          </a:p>
          <a:p>
            <a:pPr algn="l">
              <a:lnSpc>
                <a:spcPts val="5240"/>
              </a:lnSpc>
            </a:pPr>
            <a:r>
              <a:rPr lang="en-US" sz="4000" b="1" dirty="0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Xuan  Liu</a:t>
            </a:r>
          </a:p>
          <a:p>
            <a:pPr algn="l">
              <a:lnSpc>
                <a:spcPts val="5240"/>
              </a:lnSpc>
            </a:pPr>
            <a:r>
              <a:rPr lang="en-US" sz="4000" b="1" dirty="0" err="1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Xinyue</a:t>
            </a:r>
            <a:r>
              <a:rPr lang="en-US" sz="4000" b="1" dirty="0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Cao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11574" y="1415172"/>
            <a:ext cx="3009626" cy="59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www</a:t>
            </a:r>
            <a:r>
              <a:rPr lang="zh-CN" altLang="en-US" sz="1900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、、</a:t>
            </a:r>
            <a:r>
              <a:rPr lang="en-US" sz="1900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.</a:t>
            </a:r>
            <a:r>
              <a:rPr lang="en-US" sz="1900" dirty="0" err="1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reallygreatsite.com</a:t>
            </a:r>
            <a:endParaRPr lang="en-US" sz="1900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6479455" y="9617750"/>
            <a:ext cx="1483489" cy="458533"/>
          </a:xfrm>
          <a:custGeom>
            <a:avLst/>
            <a:gdLst/>
            <a:ahLst/>
            <a:cxnLst/>
            <a:rect l="l" t="t" r="r" b="b"/>
            <a:pathLst>
              <a:path w="1483489" h="458533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FD359-8F39-E4DF-0C50-4853DA016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5A37DB94-4164-467F-6726-8FC5116DC17B}"/>
              </a:ext>
            </a:extLst>
          </p:cNvPr>
          <p:cNvSpPr txBox="1"/>
          <p:nvPr/>
        </p:nvSpPr>
        <p:spPr>
          <a:xfrm>
            <a:off x="1981200" y="351135"/>
            <a:ext cx="1363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E2F5F"/>
                </a:solidFill>
                <a:latin typeface="Akzidenz-Grotesk Heavy"/>
              </a:rPr>
              <a:t>statistical analysis of alpha</a:t>
            </a:r>
            <a:endParaRPr lang="zh-CN" altLang="en-US" sz="4000" b="1" dirty="0">
              <a:solidFill>
                <a:srgbClr val="0E2F5F"/>
              </a:solidFill>
              <a:latin typeface="Akzidenz-Grotesk Heavy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B4069F-E6D5-409F-B3EE-410F6720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752600"/>
            <a:ext cx="5041900" cy="3771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BF5BA8-9937-93A3-7454-DBBCF1D7B8DA}"/>
              </a:ext>
            </a:extLst>
          </p:cNvPr>
          <p:cNvSpPr txBox="1"/>
          <p:nvPr/>
        </p:nvSpPr>
        <p:spPr>
          <a:xfrm>
            <a:off x="1295400" y="1257300"/>
            <a:ext cx="4601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number of positive alphas each day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4F82FD-AECF-5EC2-25C1-E5275C34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19800"/>
            <a:ext cx="5207000" cy="3771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76F68F7-1068-4BB4-FB33-38CDACF93877}"/>
              </a:ext>
            </a:extLst>
          </p:cNvPr>
          <p:cNvSpPr txBox="1"/>
          <p:nvPr/>
        </p:nvSpPr>
        <p:spPr>
          <a:xfrm>
            <a:off x="1143000" y="5520035"/>
            <a:ext cx="487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Adj-close price of NASDAQ composite</a:t>
            </a:r>
            <a:endParaRPr kumimoji="1"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1914E7-4408-E465-B3CA-23405E755565}"/>
              </a:ext>
            </a:extLst>
          </p:cNvPr>
          <p:cNvSpPr txBox="1"/>
          <p:nvPr/>
        </p:nvSpPr>
        <p:spPr>
          <a:xfrm>
            <a:off x="8229600" y="171896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/>
              <a:t>number of positive alphas 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each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ticker</a:t>
            </a:r>
            <a:endParaRPr kumimoji="1" lang="zh-CN" altLang="en-US" sz="24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F4A7294-DC35-95C2-1B88-AF8917D53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37943"/>
              </p:ext>
            </p:extLst>
          </p:nvPr>
        </p:nvGraphicFramePr>
        <p:xfrm>
          <a:off x="8001002" y="2476500"/>
          <a:ext cx="9144001" cy="662940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48026">
                  <a:extLst>
                    <a:ext uri="{9D8B030D-6E8A-4147-A177-3AD203B41FA5}">
                      <a16:colId xmlns:a16="http://schemas.microsoft.com/office/drawing/2014/main" val="37935472"/>
                    </a:ext>
                  </a:extLst>
                </a:gridCol>
                <a:gridCol w="2999923">
                  <a:extLst>
                    <a:ext uri="{9D8B030D-6E8A-4147-A177-3AD203B41FA5}">
                      <a16:colId xmlns:a16="http://schemas.microsoft.com/office/drawing/2014/main" val="2852923590"/>
                    </a:ext>
                  </a:extLst>
                </a:gridCol>
                <a:gridCol w="2048026">
                  <a:extLst>
                    <a:ext uri="{9D8B030D-6E8A-4147-A177-3AD203B41FA5}">
                      <a16:colId xmlns:a16="http://schemas.microsoft.com/office/drawing/2014/main" val="2006775068"/>
                    </a:ext>
                  </a:extLst>
                </a:gridCol>
                <a:gridCol w="2048026">
                  <a:extLst>
                    <a:ext uri="{9D8B030D-6E8A-4147-A177-3AD203B41FA5}">
                      <a16:colId xmlns:a16="http://schemas.microsoft.com/office/drawing/2014/main" val="2780362145"/>
                    </a:ext>
                  </a:extLst>
                </a:gridCol>
              </a:tblGrid>
              <a:tr h="315686">
                <a:tc>
                  <a:txBody>
                    <a:bodyPr/>
                    <a:lstStyle/>
                    <a:p>
                      <a:pPr algn="ctr" fontAlgn="t"/>
                      <a:r>
                        <a:rPr lang="en" sz="1600" u="none" strike="noStrike" dirty="0">
                          <a:effectLst/>
                        </a:rPr>
                        <a:t>Ticker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600" u="none" strike="noStrike" dirty="0">
                          <a:effectLst/>
                        </a:rPr>
                        <a:t>positive alpha count</a:t>
                      </a:r>
                      <a:endParaRPr lang="e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600" u="none" strike="noStrike">
                          <a:effectLst/>
                        </a:rPr>
                        <a:t>mean</a:t>
                      </a:r>
                      <a:endParaRPr lang="e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600" u="none" strike="noStrike">
                          <a:effectLst/>
                        </a:rPr>
                        <a:t>std</a:t>
                      </a:r>
                      <a:endParaRPr lang="en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10606228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ENPH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702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-0.30026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1.236383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886905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 dirty="0">
                          <a:effectLst/>
                        </a:rPr>
                        <a:t>VTGN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558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-0.24116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2.6429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132170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MVIS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535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-0.2922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1.845128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0104541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MNKD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-0.46201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1.150493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1143084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NVAX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526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-0.50804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1.902888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70338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MARA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-0.47466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1.649636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7655302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TSLA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512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-0.48082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0.984606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166292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ALT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506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-0.21931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2.451346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111132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CPRX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505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-0.51581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1.026406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6745130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CRIS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504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-0.53011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1.815152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7144669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VTNR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496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-0.32805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1.86968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1895491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CROX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494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-0.496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0.895479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815613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TGTX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488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-0.50076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1.071262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112060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SLS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484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-0.76836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1.803954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7259537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BCRX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480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-0.60646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1.204831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3440918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OTLK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-0.66838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3.281197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7178722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CODX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466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-0.50705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1.7427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8789094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ETSY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-0.5363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0.94039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2116995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FATE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-0.68074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1.190794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837475"/>
                  </a:ext>
                </a:extLst>
              </a:tr>
              <a:tr h="315686">
                <a:tc>
                  <a:txBody>
                    <a:bodyPr/>
                    <a:lstStyle/>
                    <a:p>
                      <a:pPr algn="l" fontAlgn="b"/>
                      <a:r>
                        <a:rPr lang="en" sz="1600" u="none" strike="noStrike">
                          <a:effectLst/>
                        </a:rPr>
                        <a:t>RUN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-0.54431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1.123254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287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53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DD745-A472-4A3C-C14B-FD6ADC939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69C0C42F-0472-1EFA-FB52-736DC71617D2}"/>
              </a:ext>
            </a:extLst>
          </p:cNvPr>
          <p:cNvGrpSpPr/>
          <p:nvPr/>
        </p:nvGrpSpPr>
        <p:grpSpPr>
          <a:xfrm>
            <a:off x="442233" y="282524"/>
            <a:ext cx="1858734" cy="1858734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859E450-9715-9439-142E-30AAA808E2F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8765B45-BD5B-E7C4-8066-A9F72D32342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A0F37324-3F3C-740E-B630-09D7120B99CB}"/>
              </a:ext>
            </a:extLst>
          </p:cNvPr>
          <p:cNvSpPr/>
          <p:nvPr/>
        </p:nvSpPr>
        <p:spPr>
          <a:xfrm>
            <a:off x="1071580" y="708898"/>
            <a:ext cx="600038" cy="897076"/>
          </a:xfrm>
          <a:custGeom>
            <a:avLst/>
            <a:gdLst/>
            <a:ahLst/>
            <a:cxnLst/>
            <a:rect l="l" t="t" r="r" b="b"/>
            <a:pathLst>
              <a:path w="600038" h="897076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7C52FEF-EBB5-1EED-90E7-6989A8B38483}"/>
              </a:ext>
            </a:extLst>
          </p:cNvPr>
          <p:cNvSpPr/>
          <p:nvPr/>
        </p:nvSpPr>
        <p:spPr>
          <a:xfrm>
            <a:off x="16746736" y="9179437"/>
            <a:ext cx="1025128" cy="1025128"/>
          </a:xfrm>
          <a:custGeom>
            <a:avLst/>
            <a:gdLst/>
            <a:ahLst/>
            <a:cxnLst/>
            <a:rect l="l" t="t" r="r" b="b"/>
            <a:pathLst>
              <a:path w="1025128" h="1025128">
                <a:moveTo>
                  <a:pt x="0" y="0"/>
                </a:moveTo>
                <a:lnTo>
                  <a:pt x="1025128" y="0"/>
                </a:lnTo>
                <a:lnTo>
                  <a:pt x="1025128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6B8F562-4DB9-AB7D-4B12-5930F83CB5D8}"/>
              </a:ext>
            </a:extLst>
          </p:cNvPr>
          <p:cNvSpPr txBox="1"/>
          <p:nvPr/>
        </p:nvSpPr>
        <p:spPr>
          <a:xfrm>
            <a:off x="2498414" y="796392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/>
              <a:t>Model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Selection</a:t>
            </a:r>
            <a:endParaRPr kumimoji="1" lang="zh-CN" altLang="en-US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7FED591-82F7-6286-1AE2-0FE3E5D527CE}"/>
              </a:ext>
            </a:extLst>
          </p:cNvPr>
          <p:cNvSpPr txBox="1"/>
          <p:nvPr/>
        </p:nvSpPr>
        <p:spPr>
          <a:xfrm>
            <a:off x="2544417" y="2067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C6F438C-6225-1D79-5113-5AB99D916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95763"/>
              </p:ext>
            </p:extLst>
          </p:nvPr>
        </p:nvGraphicFramePr>
        <p:xfrm>
          <a:off x="2628900" y="2023583"/>
          <a:ext cx="13030200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6762">
                  <a:extLst>
                    <a:ext uri="{9D8B030D-6E8A-4147-A177-3AD203B41FA5}">
                      <a16:colId xmlns:a16="http://schemas.microsoft.com/office/drawing/2014/main" val="1774963723"/>
                    </a:ext>
                  </a:extLst>
                </a:gridCol>
                <a:gridCol w="2718302">
                  <a:extLst>
                    <a:ext uri="{9D8B030D-6E8A-4147-A177-3AD203B41FA5}">
                      <a16:colId xmlns:a16="http://schemas.microsoft.com/office/drawing/2014/main" val="2441685501"/>
                    </a:ext>
                  </a:extLst>
                </a:gridCol>
                <a:gridCol w="2992109">
                  <a:extLst>
                    <a:ext uri="{9D8B030D-6E8A-4147-A177-3AD203B41FA5}">
                      <a16:colId xmlns:a16="http://schemas.microsoft.com/office/drawing/2014/main" val="2869193177"/>
                    </a:ext>
                  </a:extLst>
                </a:gridCol>
                <a:gridCol w="3993027">
                  <a:extLst>
                    <a:ext uri="{9D8B030D-6E8A-4147-A177-3AD203B41FA5}">
                      <a16:colId xmlns:a16="http://schemas.microsoft.com/office/drawing/2014/main" val="466050465"/>
                    </a:ext>
                  </a:extLst>
                </a:gridCol>
              </a:tblGrid>
              <a:tr h="699142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Model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Type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Mean MSE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Running time (second)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399728"/>
                  </a:ext>
                </a:extLst>
              </a:tr>
              <a:tr h="678697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 err="1">
                          <a:effectLst/>
                        </a:rPr>
                        <a:t>ElasticNet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Linear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1.9827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71s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622768"/>
                  </a:ext>
                </a:extLst>
              </a:tr>
              <a:tr h="729284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Lasso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Linear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2.0189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18.5s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122344"/>
                  </a:ext>
                </a:extLst>
              </a:tr>
              <a:tr h="678697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Ridge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Linear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1.6758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1.6s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354317"/>
                  </a:ext>
                </a:extLst>
              </a:tr>
              <a:tr h="678697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Huber Regressor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Linear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2.1682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22.5s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557595"/>
                  </a:ext>
                </a:extLst>
              </a:tr>
              <a:tr h="678697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RANSAC Regressor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Linear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12.7320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20.2s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534190"/>
                  </a:ext>
                </a:extLst>
              </a:tr>
              <a:tr h="678697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 err="1">
                          <a:effectLst/>
                        </a:rPr>
                        <a:t>LightGBM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Boost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0.9487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24.7s 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78908"/>
                  </a:ext>
                </a:extLst>
              </a:tr>
              <a:tr h="678697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XGBoost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Boost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1.1118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324.6s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2514037"/>
                  </a:ext>
                </a:extLst>
              </a:tr>
              <a:tr h="678697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 err="1">
                          <a:effectLst/>
                        </a:rPr>
                        <a:t>CatBoost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Boost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0.9628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250.9s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14184"/>
                  </a:ext>
                </a:extLst>
              </a:tr>
              <a:tr h="678697"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 err="1">
                          <a:effectLst/>
                        </a:rPr>
                        <a:t>KNeighbors</a:t>
                      </a:r>
                      <a:r>
                        <a:rPr lang="en-US" sz="2400" kern="100" dirty="0">
                          <a:effectLst/>
                        </a:rPr>
                        <a:t> Regressor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KNN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2.6225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124.8s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327530"/>
                  </a:ext>
                </a:extLst>
              </a:tr>
            </a:tbl>
          </a:graphicData>
        </a:graphic>
      </p:graphicFrame>
      <p:sp>
        <p:nvSpPr>
          <p:cNvPr id="29" name="椭圆 28">
            <a:extLst>
              <a:ext uri="{FF2B5EF4-FFF2-40B4-BE49-F238E27FC236}">
                <a16:creationId xmlns:a16="http://schemas.microsoft.com/office/drawing/2014/main" id="{3FD848BC-6D04-C18B-7F20-6DE6FB1EF698}"/>
              </a:ext>
            </a:extLst>
          </p:cNvPr>
          <p:cNvSpPr/>
          <p:nvPr/>
        </p:nvSpPr>
        <p:spPr>
          <a:xfrm>
            <a:off x="3429000" y="2705100"/>
            <a:ext cx="1752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EBABDFC-CAAA-1357-C03B-153493894FEA}"/>
              </a:ext>
            </a:extLst>
          </p:cNvPr>
          <p:cNvSpPr/>
          <p:nvPr/>
        </p:nvSpPr>
        <p:spPr>
          <a:xfrm>
            <a:off x="3429000" y="4152900"/>
            <a:ext cx="1752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7AEAD62-37A4-67A2-2B33-1D8762686698}"/>
              </a:ext>
            </a:extLst>
          </p:cNvPr>
          <p:cNvSpPr/>
          <p:nvPr/>
        </p:nvSpPr>
        <p:spPr>
          <a:xfrm>
            <a:off x="3276600" y="6210300"/>
            <a:ext cx="2133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D77C14-4B07-824C-D369-736E13445616}"/>
              </a:ext>
            </a:extLst>
          </p:cNvPr>
          <p:cNvSpPr/>
          <p:nvPr/>
        </p:nvSpPr>
        <p:spPr>
          <a:xfrm>
            <a:off x="3276600" y="7581900"/>
            <a:ext cx="2133600" cy="6377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23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09992-379E-6492-C67A-1923FA10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6D1DFED2-17A0-3AAA-10BD-448FD8A5A1A6}"/>
              </a:ext>
            </a:extLst>
          </p:cNvPr>
          <p:cNvGrpSpPr/>
          <p:nvPr/>
        </p:nvGrpSpPr>
        <p:grpSpPr>
          <a:xfrm>
            <a:off x="442233" y="282524"/>
            <a:ext cx="1858734" cy="1858734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94F3780-167B-F498-DFB5-517C2CB1AF9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941D5DBE-7A08-F727-2FB6-E24959E7F72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F67B6881-158B-B5EA-9371-02B489ADED59}"/>
              </a:ext>
            </a:extLst>
          </p:cNvPr>
          <p:cNvSpPr/>
          <p:nvPr/>
        </p:nvSpPr>
        <p:spPr>
          <a:xfrm>
            <a:off x="1071580" y="708898"/>
            <a:ext cx="600038" cy="897076"/>
          </a:xfrm>
          <a:custGeom>
            <a:avLst/>
            <a:gdLst/>
            <a:ahLst/>
            <a:cxnLst/>
            <a:rect l="l" t="t" r="r" b="b"/>
            <a:pathLst>
              <a:path w="600038" h="897076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78DD8BF8-E1D9-B241-0913-63C4801A7119}"/>
              </a:ext>
            </a:extLst>
          </p:cNvPr>
          <p:cNvSpPr/>
          <p:nvPr/>
        </p:nvSpPr>
        <p:spPr>
          <a:xfrm>
            <a:off x="16746736" y="9179437"/>
            <a:ext cx="1025128" cy="1025128"/>
          </a:xfrm>
          <a:custGeom>
            <a:avLst/>
            <a:gdLst/>
            <a:ahLst/>
            <a:cxnLst/>
            <a:rect l="l" t="t" r="r" b="b"/>
            <a:pathLst>
              <a:path w="1025128" h="1025128">
                <a:moveTo>
                  <a:pt x="0" y="0"/>
                </a:moveTo>
                <a:lnTo>
                  <a:pt x="1025128" y="0"/>
                </a:lnTo>
                <a:lnTo>
                  <a:pt x="1025128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33FBF4-BF8E-CEE2-F075-DBCEC1928CFE}"/>
              </a:ext>
            </a:extLst>
          </p:cNvPr>
          <p:cNvSpPr txBox="1"/>
          <p:nvPr/>
        </p:nvSpPr>
        <p:spPr>
          <a:xfrm>
            <a:off x="2498414" y="796392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/>
              <a:t>Adjust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Parameters</a:t>
            </a:r>
            <a:endParaRPr kumimoji="1" lang="zh-CN" altLang="en-US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E1F559-D075-DD76-3F24-274CE7CB7C26}"/>
              </a:ext>
            </a:extLst>
          </p:cNvPr>
          <p:cNvSpPr txBox="1"/>
          <p:nvPr/>
        </p:nvSpPr>
        <p:spPr>
          <a:xfrm>
            <a:off x="2544417" y="2067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32F9270-4F93-86D7-AC07-F34DC37B9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99375"/>
              </p:ext>
            </p:extLst>
          </p:nvPr>
        </p:nvGraphicFramePr>
        <p:xfrm>
          <a:off x="1426046" y="2520176"/>
          <a:ext cx="15435907" cy="5460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8107">
                  <a:extLst>
                    <a:ext uri="{9D8B030D-6E8A-4147-A177-3AD203B41FA5}">
                      <a16:colId xmlns:a16="http://schemas.microsoft.com/office/drawing/2014/main" val="2952103755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4436375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7164148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503135762"/>
                    </a:ext>
                  </a:extLst>
                </a:gridCol>
              </a:tblGrid>
              <a:tr h="824163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Model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Parameter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Mean MSE Before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Mean MSE After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646651"/>
                  </a:ext>
                </a:extLst>
              </a:tr>
              <a:tr h="814206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n-US" sz="2800" kern="100" dirty="0" err="1">
                          <a:effectLst/>
                        </a:rPr>
                        <a:t>ElasticNet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{'alpha':0.01, ‘</a:t>
                      </a:r>
                      <a:r>
                        <a:rPr lang="en-US" sz="2800" kern="100" dirty="0" err="1">
                          <a:effectLst/>
                        </a:rPr>
                        <a:t>ll_ratio</a:t>
                      </a:r>
                      <a:r>
                        <a:rPr lang="en-US" sz="2800" kern="100" dirty="0">
                          <a:effectLst/>
                        </a:rPr>
                        <a:t>': 0.1}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n-US" sz="2800" kern="100">
                          <a:effectLst/>
                        </a:rPr>
                        <a:t>1.9827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n-US" sz="2800" kern="100">
                          <a:effectLst/>
                        </a:rPr>
                        <a:t>1.7406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059905"/>
                  </a:ext>
                </a:extLst>
              </a:tr>
              <a:tr h="814206"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Ridge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{'alpha': 10, '</a:t>
                      </a:r>
                      <a:r>
                        <a:rPr lang="en-US" sz="2800" kern="100" dirty="0" err="1">
                          <a:effectLst/>
                        </a:rPr>
                        <a:t>Max_iter</a:t>
                      </a:r>
                      <a:r>
                        <a:rPr lang="en-US" sz="2800" kern="100" dirty="0">
                          <a:effectLst/>
                        </a:rPr>
                        <a:t>': 500}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1.6758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n-US" sz="2800" kern="100">
                          <a:effectLst/>
                        </a:rPr>
                        <a:t>1.6757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160293"/>
                  </a:ext>
                </a:extLst>
              </a:tr>
              <a:tr h="1504109">
                <a:tc>
                  <a:txBody>
                    <a:bodyPr/>
                    <a:lstStyle/>
                    <a:p>
                      <a:pPr marL="457200">
                        <a:lnSpc>
                          <a:spcPct val="250000"/>
                        </a:lnSpc>
                      </a:pPr>
                      <a:r>
                        <a:rPr lang="en-US" sz="2800" kern="100" dirty="0" err="1">
                          <a:effectLst/>
                        </a:rPr>
                        <a:t>LightGBM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{'</a:t>
                      </a:r>
                      <a:r>
                        <a:rPr lang="en-US" sz="2800" kern="100" dirty="0" err="1">
                          <a:effectLst/>
                        </a:rPr>
                        <a:t>learning_rate</a:t>
                      </a:r>
                      <a:r>
                        <a:rPr lang="en-US" sz="2800" kern="100" dirty="0">
                          <a:effectLst/>
                        </a:rPr>
                        <a:t>': 0.1, '</a:t>
                      </a:r>
                      <a:r>
                        <a:rPr lang="en-US" sz="2800" kern="100" dirty="0" err="1">
                          <a:effectLst/>
                        </a:rPr>
                        <a:t>max_depth</a:t>
                      </a:r>
                      <a:r>
                        <a:rPr lang="en-US" sz="2800" kern="100" dirty="0">
                          <a:effectLst/>
                        </a:rPr>
                        <a:t>': 3, '</a:t>
                      </a:r>
                      <a:r>
                        <a:rPr lang="en-US" sz="2800" kern="100" dirty="0" err="1">
                          <a:effectLst/>
                        </a:rPr>
                        <a:t>num_leaves</a:t>
                      </a:r>
                      <a:r>
                        <a:rPr lang="en-US" sz="2800" kern="100" dirty="0">
                          <a:effectLst/>
                        </a:rPr>
                        <a:t>': 30}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5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0.9487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5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0.9166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7997072"/>
                  </a:ext>
                </a:extLst>
              </a:tr>
              <a:tr h="1504109">
                <a:tc>
                  <a:txBody>
                    <a:bodyPr/>
                    <a:lstStyle/>
                    <a:p>
                      <a:pPr marL="457200">
                        <a:lnSpc>
                          <a:spcPct val="250000"/>
                        </a:lnSpc>
                      </a:pPr>
                      <a:r>
                        <a:rPr lang="en-US" sz="2800" kern="100" dirty="0" err="1">
                          <a:effectLst/>
                        </a:rPr>
                        <a:t>CatBoost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{'depth': 7, ’ iterations': 1500, '</a:t>
                      </a:r>
                      <a:r>
                        <a:rPr lang="en-US" sz="2800" kern="100" dirty="0" err="1">
                          <a:effectLst/>
                        </a:rPr>
                        <a:t>learning_rate</a:t>
                      </a:r>
                      <a:r>
                        <a:rPr lang="en-US" sz="2800" kern="100" dirty="0">
                          <a:effectLst/>
                        </a:rPr>
                        <a:t>': 0.01}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5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0.9628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50000"/>
                        </a:lnSpc>
                      </a:pPr>
                      <a:r>
                        <a:rPr lang="en-US" sz="2800" kern="100" dirty="0">
                          <a:effectLst/>
                        </a:rPr>
                        <a:t>0.8676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68495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5C51129-A498-2538-89FD-71C737A149F7}"/>
              </a:ext>
            </a:extLst>
          </p:cNvPr>
          <p:cNvSpPr txBox="1"/>
          <p:nvPr/>
        </p:nvSpPr>
        <p:spPr>
          <a:xfrm>
            <a:off x="7964219" y="864708"/>
            <a:ext cx="9144000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ts val="308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Parameter searching : </a:t>
            </a:r>
            <a:r>
              <a:rPr lang="en-US" altLang="zh-CN" sz="2800" b="1" dirty="0" err="1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GridSearchCV</a:t>
            </a:r>
            <a:endParaRPr lang="en-US" altLang="zh-CN" sz="2800" b="1" dirty="0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  <a:p>
            <a:pPr marL="0" lvl="0" indent="0" algn="just">
              <a:lnSpc>
                <a:spcPts val="3080"/>
              </a:lnSpc>
              <a:spcBef>
                <a:spcPct val="0"/>
              </a:spcBef>
            </a:pPr>
            <a:r>
              <a:rPr lang="en-US" altLang="zh-CN" sz="2800" b="1" u="none" strike="noStrike" dirty="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Cross validation : </a:t>
            </a:r>
            <a:r>
              <a:rPr lang="en-US" altLang="zh-CN" sz="2800" b="1" u="none" strike="noStrike" dirty="0" err="1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TimeSeriesSplit</a:t>
            </a:r>
            <a:endParaRPr lang="en-US" altLang="zh-CN" sz="2800" b="1" u="none" strike="noStrike" dirty="0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</p:spTree>
    <p:extLst>
      <p:ext uri="{BB962C8B-B14F-4D97-AF65-F5344CB8AC3E}">
        <p14:creationId xmlns:p14="http://schemas.microsoft.com/office/powerpoint/2010/main" val="170328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7511163" y="7791225"/>
            <a:ext cx="305535" cy="302202"/>
          </a:xfrm>
          <a:custGeom>
            <a:avLst/>
            <a:gdLst/>
            <a:ahLst/>
            <a:cxnLst/>
            <a:rect l="l" t="t" r="r" b="b"/>
            <a:pathLst>
              <a:path w="305535" h="302202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7"/>
          <p:cNvSpPr txBox="1"/>
          <p:nvPr/>
        </p:nvSpPr>
        <p:spPr>
          <a:xfrm>
            <a:off x="7991226" y="7772175"/>
            <a:ext cx="3009626" cy="30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www.reallygreatsite.com</a:t>
            </a:r>
          </a:p>
        </p:txBody>
      </p:sp>
      <p:sp>
        <p:nvSpPr>
          <p:cNvPr id="14" name="Freeform 14"/>
          <p:cNvSpPr/>
          <p:nvPr/>
        </p:nvSpPr>
        <p:spPr>
          <a:xfrm>
            <a:off x="8673581" y="1447879"/>
            <a:ext cx="940838" cy="658587"/>
          </a:xfrm>
          <a:custGeom>
            <a:avLst/>
            <a:gdLst/>
            <a:ahLst/>
            <a:cxnLst/>
            <a:rect l="l" t="t" r="r" b="b"/>
            <a:pathLst>
              <a:path w="940838" h="658587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BA2672-2496-8FBE-3E17-322272F1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0" y="1714500"/>
            <a:ext cx="8660100" cy="63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FA29D4D-72A4-F1CA-BF29-B279817376AE}"/>
              </a:ext>
            </a:extLst>
          </p:cNvPr>
          <p:cNvSpPr txBox="1"/>
          <p:nvPr/>
        </p:nvSpPr>
        <p:spPr>
          <a:xfrm>
            <a:off x="685461" y="342900"/>
            <a:ext cx="3854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/>
              <a:t>Basic Factors Analysis </a:t>
            </a:r>
            <a:endParaRPr kumimoji="1" lang="zh-CN" altLang="en-US" sz="3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A20507-5AE1-87CB-C734-396050411162}"/>
              </a:ext>
            </a:extLst>
          </p:cNvPr>
          <p:cNvSpPr txBox="1"/>
          <p:nvPr/>
        </p:nvSpPr>
        <p:spPr>
          <a:xfrm>
            <a:off x="10796433" y="2154795"/>
            <a:ext cx="5815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The correlation between SHAP value and Mutual Information is </a:t>
            </a:r>
            <a:r>
              <a:rPr lang="en" altLang="zh-CN" sz="2800" b="1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high</a:t>
            </a:r>
            <a:endParaRPr kumimoji="1"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CB0B28-A98F-760C-12F5-75A9B70408F7}"/>
              </a:ext>
            </a:extLst>
          </p:cNvPr>
          <p:cNvSpPr txBox="1"/>
          <p:nvPr/>
        </p:nvSpPr>
        <p:spPr>
          <a:xfrm>
            <a:off x="10821014" y="3642397"/>
            <a:ext cx="5485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The correlation between Mutual Information and Information Coefficient is </a:t>
            </a:r>
            <a:r>
              <a:rPr lang="en" altLang="zh-CN" sz="2800" b="1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negative</a:t>
            </a:r>
            <a:endParaRPr kumimoji="1" lang="zh-CN" altLang="en-US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5362F6-4895-EB77-0FAC-2864655A2DAB}"/>
              </a:ext>
            </a:extLst>
          </p:cNvPr>
          <p:cNvSpPr txBox="1"/>
          <p:nvPr/>
        </p:nvSpPr>
        <p:spPr>
          <a:xfrm>
            <a:off x="10815484" y="5437776"/>
            <a:ext cx="52863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There is </a:t>
            </a:r>
            <a:r>
              <a:rPr lang="en" altLang="zh-CN" sz="2800" b="1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almost no correlation </a:t>
            </a:r>
            <a:r>
              <a:rPr lang="en" altLang="zh-CN" sz="2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between the SHAP values and the information coefficients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10DC6C-F86C-B2E4-2724-137115E942F8}"/>
              </a:ext>
            </a:extLst>
          </p:cNvPr>
          <p:cNvSpPr txBox="1"/>
          <p:nvPr/>
        </p:nvSpPr>
        <p:spPr>
          <a:xfrm>
            <a:off x="9220200" y="3438585"/>
            <a:ext cx="77453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200" b="1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Positively correlated factors</a:t>
            </a:r>
            <a:r>
              <a:rPr lang="en" altLang="zh-CN" sz="3200" b="1" i="0" u="none" strike="noStrike" dirty="0">
                <a:solidFill>
                  <a:srgbClr val="FF0000"/>
                </a:solidFill>
                <a:effectLst/>
                <a:ea typeface="等线" panose="02010600030101010101" pitchFamily="2" charset="-122"/>
              </a:rPr>
              <a:t>:</a:t>
            </a:r>
            <a:r>
              <a:rPr lang="en" altLang="zh-CN" sz="3200" i="0" u="none" strike="noStrike" dirty="0">
                <a:solidFill>
                  <a:srgbClr val="FF0000"/>
                </a:solidFill>
                <a:effectLst/>
                <a:ea typeface="等线" panose="02010600030101010101" pitchFamily="2" charset="-122"/>
              </a:rPr>
              <a:t> 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PPO, CMO, RSI, 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pDI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, MFI,MACD, 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MACD_signal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,  AROONOSC, APO, WILLR, CCI, 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pDM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, </a:t>
            </a:r>
            <a:r>
              <a:rPr kumimoji="1" lang="en-US" altLang="zh-CN" sz="3200" dirty="0">
                <a:ea typeface="DengXian" panose="02010600030101010101" pitchFamily="2" charset="-122"/>
              </a:rPr>
              <a:t>CCH, UTLOSC, ATR </a:t>
            </a:r>
            <a:r>
              <a:rPr kumimoji="1" lang="en-US" altLang="zh-CN" sz="3200" dirty="0" err="1">
                <a:ea typeface="DengXian" panose="02010600030101010101" pitchFamily="2" charset="-122"/>
              </a:rPr>
              <a:t>AROON_down</a:t>
            </a:r>
            <a:endParaRPr kumimoji="1" lang="en-US" altLang="zh-CN" sz="3200" dirty="0">
              <a:ea typeface="DengXian" panose="02010600030101010101" pitchFamily="2" charset="-122"/>
            </a:endParaRPr>
          </a:p>
          <a:p>
            <a:r>
              <a:rPr lang="en" altLang="zh-CN" sz="3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Negative</a:t>
            </a:r>
            <a:r>
              <a:rPr lang="en" altLang="zh-CN" sz="3200" b="1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correlated factors:</a:t>
            </a:r>
            <a:r>
              <a:rPr lang="en" altLang="zh-CN" sz="3200" i="0" u="none" strike="noStrike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momaccel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, 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SAR_norm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, 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BBANDS_up,ATG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, 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maxret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, 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AROON_up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, 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BBANDS_low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 ,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mDI</a:t>
            </a:r>
            <a:r>
              <a:rPr lang="en" altLang="zh-CN" sz="3200" i="0" u="none" strike="noStrike" dirty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, </a:t>
            </a:r>
            <a:r>
              <a:rPr lang="en" altLang="zh-CN" sz="3200" i="0" u="none" strike="noStrike" dirty="0" err="1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HT_norm</a:t>
            </a:r>
            <a:endParaRPr kumimoji="1"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E024B6-1DC6-8E31-4BF0-7234FED7BA36}"/>
              </a:ext>
            </a:extLst>
          </p:cNvPr>
          <p:cNvSpPr txBox="1"/>
          <p:nvPr/>
        </p:nvSpPr>
        <p:spPr>
          <a:xfrm>
            <a:off x="9144000" y="2324100"/>
            <a:ext cx="888102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Top 25 factors correlation with return </a:t>
            </a:r>
            <a:endParaRPr kumimoji="1" lang="zh-CN" altLang="en-US" sz="4400" dirty="0"/>
          </a:p>
          <a:p>
            <a:endParaRPr kumimoji="1" lang="zh-CN" altLang="en-US" dirty="0"/>
          </a:p>
        </p:txBody>
      </p:sp>
      <p:pic>
        <p:nvPicPr>
          <p:cNvPr id="7" name="图片 6" descr="图表, 条形图&#10;&#10;描述已自动生成">
            <a:extLst>
              <a:ext uri="{FF2B5EF4-FFF2-40B4-BE49-F238E27FC236}">
                <a16:creationId xmlns:a16="http://schemas.microsoft.com/office/drawing/2014/main" id="{11F821AE-5BC9-51E0-B734-8150CDAB7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6700"/>
            <a:ext cx="7239000" cy="97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6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FB9658-C504-2ABD-CB19-57B07FA2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19" y="338252"/>
            <a:ext cx="6492062" cy="96058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B9F7CB-4D83-92BB-0DA8-1C935BD6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54" y="338252"/>
            <a:ext cx="6492062" cy="96058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08C4D6-7E5B-7FF1-9705-EF4977CC2CC9}"/>
              </a:ext>
            </a:extLst>
          </p:cNvPr>
          <p:cNvSpPr txBox="1"/>
          <p:nvPr/>
        </p:nvSpPr>
        <p:spPr>
          <a:xfrm>
            <a:off x="10788692" y="4081186"/>
            <a:ext cx="6196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dirty="0"/>
              <a:t>Top 25 factors mutual information with return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15245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688CA76E-98C3-E580-3B87-78144415B73C}"/>
              </a:ext>
            </a:extLst>
          </p:cNvPr>
          <p:cNvSpPr txBox="1"/>
          <p:nvPr/>
        </p:nvSpPr>
        <p:spPr>
          <a:xfrm>
            <a:off x="4267200" y="351135"/>
            <a:ext cx="876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 dirty="0"/>
              <a:t>The relationship between alpha and factors in 4 models</a:t>
            </a:r>
            <a:endParaRPr kumimoji="1" lang="zh-CN" altLang="en-US" sz="3000" dirty="0"/>
          </a:p>
        </p:txBody>
      </p:sp>
      <p:pic>
        <p:nvPicPr>
          <p:cNvPr id="19" name="图片 18" descr="图表, 条形图&#10;&#10;描述已自动生成">
            <a:extLst>
              <a:ext uri="{FF2B5EF4-FFF2-40B4-BE49-F238E27FC236}">
                <a16:creationId xmlns:a16="http://schemas.microsoft.com/office/drawing/2014/main" id="{28DD3E91-47C7-CAAD-9434-A8C8D00E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60016"/>
            <a:ext cx="5854700" cy="3949700"/>
          </a:xfrm>
          <a:prstGeom prst="rect">
            <a:avLst/>
          </a:prstGeom>
        </p:spPr>
      </p:pic>
      <p:pic>
        <p:nvPicPr>
          <p:cNvPr id="21" name="图片 20" descr="图表, 条形图&#10;&#10;描述已自动生成">
            <a:extLst>
              <a:ext uri="{FF2B5EF4-FFF2-40B4-BE49-F238E27FC236}">
                <a16:creationId xmlns:a16="http://schemas.microsoft.com/office/drawing/2014/main" id="{A4768337-5815-6924-B005-596A8B3C8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360016"/>
            <a:ext cx="6007100" cy="3949700"/>
          </a:xfrm>
          <a:prstGeom prst="rect">
            <a:avLst/>
          </a:prstGeom>
        </p:spPr>
      </p:pic>
      <p:pic>
        <p:nvPicPr>
          <p:cNvPr id="23" name="图片 22" descr="图表, 条形图&#10;&#10;描述已自动生成">
            <a:extLst>
              <a:ext uri="{FF2B5EF4-FFF2-40B4-BE49-F238E27FC236}">
                <a16:creationId xmlns:a16="http://schemas.microsoft.com/office/drawing/2014/main" id="{A7A2F415-ECFA-CB55-B914-5E0612774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700" y="5781623"/>
            <a:ext cx="5994400" cy="3949700"/>
          </a:xfrm>
          <a:prstGeom prst="rect">
            <a:avLst/>
          </a:prstGeom>
        </p:spPr>
      </p:pic>
      <p:pic>
        <p:nvPicPr>
          <p:cNvPr id="25" name="图片 24" descr="图表, 条形图&#10;&#10;描述已自动生成">
            <a:extLst>
              <a:ext uri="{FF2B5EF4-FFF2-40B4-BE49-F238E27FC236}">
                <a16:creationId xmlns:a16="http://schemas.microsoft.com/office/drawing/2014/main" id="{AEAB9C2C-9A54-C0B8-2387-6C4B897B3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5741739"/>
            <a:ext cx="5994400" cy="39497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049209D-4946-61D0-3C6E-F6EF81CAF688}"/>
              </a:ext>
            </a:extLst>
          </p:cNvPr>
          <p:cNvSpPr txBox="1"/>
          <p:nvPr/>
        </p:nvSpPr>
        <p:spPr>
          <a:xfrm>
            <a:off x="4876800" y="1028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Elastic Net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76A63B-9DA0-45D7-1F18-C5C678D98876}"/>
              </a:ext>
            </a:extLst>
          </p:cNvPr>
          <p:cNvSpPr txBox="1"/>
          <p:nvPr/>
        </p:nvSpPr>
        <p:spPr>
          <a:xfrm>
            <a:off x="12344400" y="990684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Ridge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8650F28-6609-8EAE-D058-99CC1FDDF73C}"/>
              </a:ext>
            </a:extLst>
          </p:cNvPr>
          <p:cNvSpPr txBox="1"/>
          <p:nvPr/>
        </p:nvSpPr>
        <p:spPr>
          <a:xfrm>
            <a:off x="4876800" y="541229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LightGBM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C3A348-699A-8803-2986-0970709C24AA}"/>
              </a:ext>
            </a:extLst>
          </p:cNvPr>
          <p:cNvSpPr txBox="1"/>
          <p:nvPr/>
        </p:nvSpPr>
        <p:spPr>
          <a:xfrm>
            <a:off x="12344400" y="537240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Catboost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00274-A913-0DAD-0433-6E7585478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5EB8FA1-6B07-1FD5-1D2B-3C00FAC8A11A}"/>
              </a:ext>
            </a:extLst>
          </p:cNvPr>
          <p:cNvSpPr txBox="1"/>
          <p:nvPr/>
        </p:nvSpPr>
        <p:spPr>
          <a:xfrm>
            <a:off x="4470689" y="3176727"/>
            <a:ext cx="9346622" cy="389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sz="16848" b="1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THANK YOU!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E89A99-971F-CDA6-EE46-4A1E03A7B347}"/>
              </a:ext>
            </a:extLst>
          </p:cNvPr>
          <p:cNvSpPr/>
          <p:nvPr/>
        </p:nvSpPr>
        <p:spPr>
          <a:xfrm>
            <a:off x="7511163" y="7791225"/>
            <a:ext cx="305535" cy="302202"/>
          </a:xfrm>
          <a:custGeom>
            <a:avLst/>
            <a:gdLst/>
            <a:ahLst/>
            <a:cxnLst/>
            <a:rect l="l" t="t" r="r" b="b"/>
            <a:pathLst>
              <a:path w="305535" h="302202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F16325C-7D92-ADBD-79FA-D873780CCA84}"/>
              </a:ext>
            </a:extLst>
          </p:cNvPr>
          <p:cNvSpPr txBox="1"/>
          <p:nvPr/>
        </p:nvSpPr>
        <p:spPr>
          <a:xfrm>
            <a:off x="7991226" y="7772175"/>
            <a:ext cx="3009626" cy="30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www.reallygreatsite.com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1D14610-6B12-9A73-94EB-DF1385EE13C3}"/>
              </a:ext>
            </a:extLst>
          </p:cNvPr>
          <p:cNvGrpSpPr/>
          <p:nvPr/>
        </p:nvGrpSpPr>
        <p:grpSpPr>
          <a:xfrm>
            <a:off x="3424608" y="-1072654"/>
            <a:ext cx="11438784" cy="2839490"/>
            <a:chOff x="0" y="0"/>
            <a:chExt cx="3012684" cy="747849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87684E5-754F-25EF-D844-CF9220A96C6C}"/>
                </a:ext>
              </a:extLst>
            </p:cNvPr>
            <p:cNvSpPr/>
            <p:nvPr/>
          </p:nvSpPr>
          <p:spPr>
            <a:xfrm>
              <a:off x="0" y="0"/>
              <a:ext cx="3012684" cy="747849"/>
            </a:xfrm>
            <a:custGeom>
              <a:avLst/>
              <a:gdLst/>
              <a:ahLst/>
              <a:cxnLst/>
              <a:rect l="l" t="t" r="r" b="b"/>
              <a:pathLst>
                <a:path w="3012684" h="747849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EEA3581-5557-1E95-D73E-56DA96373127}"/>
                </a:ext>
              </a:extLst>
            </p:cNvPr>
            <p:cNvSpPr txBox="1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24CEA8F-694C-97ED-76EC-E81489C2604B}"/>
              </a:ext>
            </a:extLst>
          </p:cNvPr>
          <p:cNvGrpSpPr/>
          <p:nvPr/>
        </p:nvGrpSpPr>
        <p:grpSpPr>
          <a:xfrm>
            <a:off x="8395527" y="1028700"/>
            <a:ext cx="1496945" cy="1496945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EA298C5-32E0-9857-93BB-6B0C8E97B07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3E2A788-14F2-0A9D-E22A-E065D39271D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715B148D-3920-10F5-52F5-0810303E8C22}"/>
              </a:ext>
            </a:extLst>
          </p:cNvPr>
          <p:cNvSpPr/>
          <p:nvPr/>
        </p:nvSpPr>
        <p:spPr>
          <a:xfrm>
            <a:off x="8673581" y="1447879"/>
            <a:ext cx="940838" cy="658587"/>
          </a:xfrm>
          <a:custGeom>
            <a:avLst/>
            <a:gdLst/>
            <a:ahLst/>
            <a:cxnLst/>
            <a:rect l="l" t="t" r="r" b="b"/>
            <a:pathLst>
              <a:path w="940838" h="658587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FFC296D-85F5-FDF1-5DED-48C4614D6C93}"/>
              </a:ext>
            </a:extLst>
          </p:cNvPr>
          <p:cNvSpPr/>
          <p:nvPr/>
        </p:nvSpPr>
        <p:spPr>
          <a:xfrm>
            <a:off x="3424608" y="4750679"/>
            <a:ext cx="1519327" cy="469610"/>
          </a:xfrm>
          <a:custGeom>
            <a:avLst/>
            <a:gdLst/>
            <a:ahLst/>
            <a:cxnLst/>
            <a:rect l="l" t="t" r="r" b="b"/>
            <a:pathLst>
              <a:path w="1519327" h="469610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65E8FF4-BB39-00F3-5F33-1F4014B825A3}"/>
              </a:ext>
            </a:extLst>
          </p:cNvPr>
          <p:cNvSpPr/>
          <p:nvPr/>
        </p:nvSpPr>
        <p:spPr>
          <a:xfrm flipH="1">
            <a:off x="13344065" y="4750679"/>
            <a:ext cx="1519327" cy="469610"/>
          </a:xfrm>
          <a:custGeom>
            <a:avLst/>
            <a:gdLst/>
            <a:ahLst/>
            <a:cxnLst/>
            <a:rect l="l" t="t" r="r" b="b"/>
            <a:pathLst>
              <a:path w="1519327" h="469610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B6BDF6F6-AC46-D14F-0E67-D7CC9BC5B36D}"/>
              </a:ext>
            </a:extLst>
          </p:cNvPr>
          <p:cNvGrpSpPr/>
          <p:nvPr/>
        </p:nvGrpSpPr>
        <p:grpSpPr>
          <a:xfrm>
            <a:off x="0" y="8996715"/>
            <a:ext cx="18288000" cy="1290285"/>
            <a:chOff x="0" y="0"/>
            <a:chExt cx="4816593" cy="339828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49FBBA6-6877-3937-36F2-23519618C366}"/>
                </a:ext>
              </a:extLst>
            </p:cNvPr>
            <p:cNvSpPr/>
            <p:nvPr/>
          </p:nvSpPr>
          <p:spPr>
            <a:xfrm>
              <a:off x="0" y="0"/>
              <a:ext cx="4816592" cy="339828"/>
            </a:xfrm>
            <a:custGeom>
              <a:avLst/>
              <a:gdLst/>
              <a:ahLst/>
              <a:cxnLst/>
              <a:rect l="l" t="t" r="r" b="b"/>
              <a:pathLst>
                <a:path w="4816592" h="339828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EE04E922-F702-C94E-C8B8-B5EFDC06F9FB}"/>
                </a:ext>
              </a:extLst>
            </p:cNvPr>
            <p:cNvSpPr txBox="1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532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>
            <a:extLst>
              <a:ext uri="{FF2B5EF4-FFF2-40B4-BE49-F238E27FC236}">
                <a16:creationId xmlns:a16="http://schemas.microsoft.com/office/drawing/2014/main" id="{425DAB51-D5CC-C07D-32A6-06C97E72A638}"/>
              </a:ext>
            </a:extLst>
          </p:cNvPr>
          <p:cNvSpPr/>
          <p:nvPr/>
        </p:nvSpPr>
        <p:spPr>
          <a:xfrm>
            <a:off x="685800" y="4578503"/>
            <a:ext cx="13710401" cy="3594391"/>
          </a:xfrm>
          <a:prstGeom prst="rect">
            <a:avLst/>
          </a:prstGeom>
          <a:noFill/>
          <a:ln w="38100">
            <a:solidFill>
              <a:srgbClr val="E1EDF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4848550" y="2782372"/>
            <a:ext cx="4829892" cy="5894830"/>
            <a:chOff x="0" y="0"/>
            <a:chExt cx="1272070" cy="155254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72070" cy="1552548"/>
            </a:xfrm>
            <a:custGeom>
              <a:avLst/>
              <a:gdLst/>
              <a:ahLst/>
              <a:cxnLst/>
              <a:rect l="l" t="t" r="r" b="b"/>
              <a:pathLst>
                <a:path w="1272070" h="1552548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936593" y="1086930"/>
            <a:ext cx="7075535" cy="705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1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Introduction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848550" y="1944578"/>
            <a:ext cx="1226460" cy="379088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>
          <a:xfrm>
            <a:off x="16298985" y="1028700"/>
            <a:ext cx="960315" cy="960315"/>
          </a:xfrm>
          <a:custGeom>
            <a:avLst/>
            <a:gdLst/>
            <a:ahLst/>
            <a:cxnLst/>
            <a:rect l="l" t="t" r="r" b="b"/>
            <a:pathLst>
              <a:path w="960315" h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62BAEF00-0850-EC18-8A7E-839EE8AC440E}"/>
              </a:ext>
            </a:extLst>
          </p:cNvPr>
          <p:cNvSpPr txBox="1"/>
          <p:nvPr/>
        </p:nvSpPr>
        <p:spPr>
          <a:xfrm>
            <a:off x="2165040" y="1078737"/>
            <a:ext cx="5060185" cy="84652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sp>
        <p:nvSpPr>
          <p:cNvPr id="33" name="TextBox 29">
            <a:extLst>
              <a:ext uri="{FF2B5EF4-FFF2-40B4-BE49-F238E27FC236}">
                <a16:creationId xmlns:a16="http://schemas.microsoft.com/office/drawing/2014/main" id="{0BC89D16-81E9-9155-E75C-C4F9614F3B8C}"/>
              </a:ext>
            </a:extLst>
          </p:cNvPr>
          <p:cNvSpPr txBox="1"/>
          <p:nvPr/>
        </p:nvSpPr>
        <p:spPr>
          <a:xfrm>
            <a:off x="1233007" y="1391852"/>
            <a:ext cx="2150041" cy="375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400" b="1" dirty="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2.1 Return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2A6AFA1-D964-1FA8-2B69-4FCB94781C21}"/>
              </a:ext>
            </a:extLst>
          </p:cNvPr>
          <p:cNvSpPr/>
          <p:nvPr/>
        </p:nvSpPr>
        <p:spPr>
          <a:xfrm>
            <a:off x="1941065" y="1238420"/>
            <a:ext cx="1997303" cy="705386"/>
          </a:xfrm>
          <a:prstGeom prst="roundRect">
            <a:avLst/>
          </a:prstGeom>
          <a:solidFill>
            <a:srgbClr val="E9EDF4"/>
          </a:solidFill>
          <a:ln>
            <a:solidFill>
              <a:srgbClr val="E9ED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Returns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2D4842A-9B02-CF84-E06D-F2E8C702D10F}"/>
              </a:ext>
            </a:extLst>
          </p:cNvPr>
          <p:cNvSpPr/>
          <p:nvPr/>
        </p:nvSpPr>
        <p:spPr>
          <a:xfrm>
            <a:off x="1905001" y="6304928"/>
            <a:ext cx="1986793" cy="705386"/>
          </a:xfrm>
          <a:prstGeom prst="roundRect">
            <a:avLst/>
          </a:prstGeom>
          <a:solidFill>
            <a:srgbClr val="E1EDFC"/>
          </a:solidFill>
          <a:ln>
            <a:solidFill>
              <a:srgbClr val="E1ED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Factors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832C6AE-8AB6-0DF2-5AAE-4C4394717995}"/>
              </a:ext>
            </a:extLst>
          </p:cNvPr>
          <p:cNvSpPr/>
          <p:nvPr/>
        </p:nvSpPr>
        <p:spPr>
          <a:xfrm>
            <a:off x="77899" y="2557942"/>
            <a:ext cx="5723632" cy="445888"/>
          </a:xfrm>
          <a:prstGeom prst="roundRect">
            <a:avLst/>
          </a:prstGeom>
          <a:solidFill>
            <a:srgbClr val="0E2F5F"/>
          </a:solidFill>
          <a:ln>
            <a:solidFill>
              <a:srgbClr val="E9ED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bg1"/>
                </a:solidFill>
              </a:rPr>
              <a:t>Fama</a:t>
            </a:r>
            <a:r>
              <a:rPr lang="en-US" altLang="zh-CN" sz="2800" dirty="0">
                <a:solidFill>
                  <a:schemeClr val="bg1"/>
                </a:solidFill>
              </a:rPr>
              <a:t> French Five-Factor Model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665B381-0DC8-87DE-A268-EB9C0F33069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939715" y="1943806"/>
            <a:ext cx="2" cy="614136"/>
          </a:xfrm>
          <a:prstGeom prst="straightConnector1">
            <a:avLst/>
          </a:prstGeom>
          <a:ln w="28575">
            <a:solidFill>
              <a:srgbClr val="5188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0E191C2-3F0B-67CF-531F-B50A650CE977}"/>
              </a:ext>
            </a:extLst>
          </p:cNvPr>
          <p:cNvSpPr/>
          <p:nvPr/>
        </p:nvSpPr>
        <p:spPr>
          <a:xfrm>
            <a:off x="1531610" y="3601122"/>
            <a:ext cx="2816210" cy="705386"/>
          </a:xfrm>
          <a:prstGeom prst="roundRect">
            <a:avLst/>
          </a:prstGeom>
          <a:solidFill>
            <a:srgbClr val="E9EDF4"/>
          </a:solidFill>
          <a:ln>
            <a:solidFill>
              <a:srgbClr val="E9ED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Expected Returns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22D4953-4C45-8D98-CED6-DEB030687B8F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>
            <a:off x="2939715" y="3003830"/>
            <a:ext cx="0" cy="597292"/>
          </a:xfrm>
          <a:prstGeom prst="straightConnector1">
            <a:avLst/>
          </a:prstGeom>
          <a:ln w="28575">
            <a:solidFill>
              <a:srgbClr val="5188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6B23FE7-8856-E262-D303-77CEBD2639C3}"/>
              </a:ext>
            </a:extLst>
          </p:cNvPr>
          <p:cNvSpPr/>
          <p:nvPr/>
        </p:nvSpPr>
        <p:spPr>
          <a:xfrm>
            <a:off x="2225349" y="4850499"/>
            <a:ext cx="1428731" cy="670248"/>
          </a:xfrm>
          <a:prstGeom prst="roundRect">
            <a:avLst/>
          </a:prstGeom>
          <a:solidFill>
            <a:srgbClr val="E1EDFC"/>
          </a:solidFill>
          <a:ln>
            <a:solidFill>
              <a:srgbClr val="E1ED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α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A06BDB8-5B88-3EA3-59A8-34F777A9BE9A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2939715" y="4306508"/>
            <a:ext cx="0" cy="543991"/>
          </a:xfrm>
          <a:prstGeom prst="straightConnector1">
            <a:avLst/>
          </a:prstGeom>
          <a:ln w="28575">
            <a:solidFill>
              <a:srgbClr val="5188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AEC9D45-F059-DB21-69A9-EDA36682596D}"/>
              </a:ext>
            </a:extLst>
          </p:cNvPr>
          <p:cNvSpPr/>
          <p:nvPr/>
        </p:nvSpPr>
        <p:spPr>
          <a:xfrm>
            <a:off x="5638802" y="5065539"/>
            <a:ext cx="2819400" cy="1712511"/>
          </a:xfrm>
          <a:prstGeom prst="roundRect">
            <a:avLst>
              <a:gd name="adj" fmla="val 7961"/>
            </a:avLst>
          </a:prstGeom>
          <a:solidFill>
            <a:srgbClr val="0E2F5F"/>
          </a:solidFill>
          <a:ln>
            <a:solidFill>
              <a:srgbClr val="E9ED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Elastic  net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Ridge</a:t>
            </a:r>
          </a:p>
          <a:p>
            <a:pPr algn="ctr"/>
            <a:r>
              <a:rPr lang="en-US" altLang="zh-CN" sz="2400" dirty="0" err="1">
                <a:solidFill>
                  <a:schemeClr val="bg1"/>
                </a:solidFill>
              </a:rPr>
              <a:t>Lightgbm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/>
            <a:r>
              <a:rPr lang="en-US" altLang="zh-CN" sz="2400" dirty="0" err="1">
                <a:solidFill>
                  <a:schemeClr val="bg1"/>
                </a:solidFill>
              </a:rPr>
              <a:t>Catboost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0EE3B79-5919-9FD6-9C9C-68F95E49F628}"/>
              </a:ext>
            </a:extLst>
          </p:cNvPr>
          <p:cNvCxnSpPr>
            <a:stCxn id="42" idx="3"/>
            <a:endCxn id="56" idx="1"/>
          </p:cNvCxnSpPr>
          <p:nvPr/>
        </p:nvCxnSpPr>
        <p:spPr>
          <a:xfrm>
            <a:off x="3654080" y="5185623"/>
            <a:ext cx="1984722" cy="7361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23B4D6-3CDE-128D-BF7B-5267952C266A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 flipV="1">
            <a:off x="3891794" y="5921795"/>
            <a:ext cx="1747008" cy="735826"/>
          </a:xfrm>
          <a:prstGeom prst="bentConnector3">
            <a:avLst>
              <a:gd name="adj1" fmla="val 431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FE487CB-0193-7D60-0641-D403A4207DBA}"/>
              </a:ext>
            </a:extLst>
          </p:cNvPr>
          <p:cNvSpPr/>
          <p:nvPr/>
        </p:nvSpPr>
        <p:spPr>
          <a:xfrm>
            <a:off x="9150627" y="5578007"/>
            <a:ext cx="4267200" cy="705386"/>
          </a:xfrm>
          <a:prstGeom prst="roundRect">
            <a:avLst/>
          </a:prstGeom>
          <a:solidFill>
            <a:srgbClr val="E9EDF4"/>
          </a:solidFill>
          <a:ln>
            <a:solidFill>
              <a:srgbClr val="E9ED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lpha generation model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B20191F-23EE-58D1-A4F6-D3003A17024C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>
            <a:off x="8458202" y="5921795"/>
            <a:ext cx="692425" cy="8905"/>
          </a:xfrm>
          <a:prstGeom prst="straightConnector1">
            <a:avLst/>
          </a:prstGeom>
          <a:ln w="28575">
            <a:solidFill>
              <a:srgbClr val="5188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EB89B4A-69E5-C84F-5DEC-457AFCBF8F7D}"/>
              </a:ext>
            </a:extLst>
          </p:cNvPr>
          <p:cNvSpPr/>
          <p:nvPr/>
        </p:nvSpPr>
        <p:spPr>
          <a:xfrm>
            <a:off x="9848934" y="3873117"/>
            <a:ext cx="2870586" cy="870014"/>
          </a:xfrm>
          <a:prstGeom prst="roundRect">
            <a:avLst/>
          </a:prstGeom>
          <a:solidFill>
            <a:srgbClr val="E1EDFC"/>
          </a:solidFill>
          <a:ln>
            <a:solidFill>
              <a:srgbClr val="E1ED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Parameter Optimization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B68AEAC-246F-B32A-0ADD-5CDE19DFA108}"/>
              </a:ext>
            </a:extLst>
          </p:cNvPr>
          <p:cNvCxnSpPr>
            <a:cxnSpLocks/>
            <a:stCxn id="65" idx="0"/>
            <a:endCxn id="71" idx="2"/>
          </p:cNvCxnSpPr>
          <p:nvPr/>
        </p:nvCxnSpPr>
        <p:spPr>
          <a:xfrm flipV="1">
            <a:off x="11284227" y="4743131"/>
            <a:ext cx="0" cy="834876"/>
          </a:xfrm>
          <a:prstGeom prst="straightConnector1">
            <a:avLst/>
          </a:prstGeom>
          <a:ln w="28575">
            <a:solidFill>
              <a:srgbClr val="5188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94D6F744-E369-C9FE-37E3-C37492AAF48D}"/>
              </a:ext>
            </a:extLst>
          </p:cNvPr>
          <p:cNvSpPr/>
          <p:nvPr/>
        </p:nvSpPr>
        <p:spPr>
          <a:xfrm>
            <a:off x="9858058" y="7396370"/>
            <a:ext cx="2870586" cy="870014"/>
          </a:xfrm>
          <a:prstGeom prst="roundRect">
            <a:avLst/>
          </a:prstGeom>
          <a:solidFill>
            <a:srgbClr val="E1EDFC"/>
          </a:solidFill>
          <a:ln>
            <a:solidFill>
              <a:srgbClr val="E1ED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Feature importance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5ADC416-C80A-8828-C9EF-76D557DADF87}"/>
              </a:ext>
            </a:extLst>
          </p:cNvPr>
          <p:cNvCxnSpPr>
            <a:cxnSpLocks/>
            <a:stCxn id="65" idx="2"/>
            <a:endCxn id="78" idx="0"/>
          </p:cNvCxnSpPr>
          <p:nvPr/>
        </p:nvCxnSpPr>
        <p:spPr>
          <a:xfrm>
            <a:off x="11284227" y="6283393"/>
            <a:ext cx="9124" cy="1112977"/>
          </a:xfrm>
          <a:prstGeom prst="straightConnector1">
            <a:avLst/>
          </a:prstGeom>
          <a:ln w="28575">
            <a:solidFill>
              <a:srgbClr val="5188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1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A9F0104-99AE-B675-9112-8B01EC823C2E}"/>
              </a:ext>
            </a:extLst>
          </p:cNvPr>
          <p:cNvCxnSpPr>
            <a:cxnSpLocks/>
          </p:cNvCxnSpPr>
          <p:nvPr/>
        </p:nvCxnSpPr>
        <p:spPr>
          <a:xfrm>
            <a:off x="8165003" y="5713463"/>
            <a:ext cx="2045797" cy="2082032"/>
          </a:xfrm>
          <a:prstGeom prst="line">
            <a:avLst/>
          </a:prstGeom>
          <a:ln w="57150">
            <a:solidFill>
              <a:srgbClr val="51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6518806-B2E8-C520-E617-408320E58FE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11156337" y="5709452"/>
            <a:ext cx="2034027" cy="2086043"/>
          </a:xfrm>
          <a:prstGeom prst="line">
            <a:avLst/>
          </a:prstGeom>
          <a:ln w="57150">
            <a:solidFill>
              <a:srgbClr val="51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80261A3-C865-7A77-4656-ACB4E9EFAB3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254648" y="5709452"/>
            <a:ext cx="2034027" cy="2086043"/>
          </a:xfrm>
          <a:prstGeom prst="line">
            <a:avLst/>
          </a:prstGeom>
          <a:ln w="57150">
            <a:solidFill>
              <a:srgbClr val="51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207601C-EC94-B4F1-2BFC-94FB20EB7162}"/>
              </a:ext>
            </a:extLst>
          </p:cNvPr>
          <p:cNvCxnSpPr>
            <a:cxnSpLocks/>
          </p:cNvCxnSpPr>
          <p:nvPr/>
        </p:nvCxnSpPr>
        <p:spPr>
          <a:xfrm>
            <a:off x="2286320" y="5700427"/>
            <a:ext cx="2120605" cy="2133600"/>
          </a:xfrm>
          <a:prstGeom prst="line">
            <a:avLst/>
          </a:prstGeom>
          <a:ln w="57150">
            <a:solidFill>
              <a:srgbClr val="51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1"/>
          <p:cNvGrpSpPr/>
          <p:nvPr/>
        </p:nvGrpSpPr>
        <p:grpSpPr>
          <a:xfrm>
            <a:off x="14848550" y="2782372"/>
            <a:ext cx="4829892" cy="5894830"/>
            <a:chOff x="0" y="0"/>
            <a:chExt cx="1272070" cy="155254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72070" cy="1552548"/>
            </a:xfrm>
            <a:custGeom>
              <a:avLst/>
              <a:gdLst/>
              <a:ahLst/>
              <a:cxnLst/>
              <a:rect l="l" t="t" r="r" b="b"/>
              <a:pathLst>
                <a:path w="1272070" h="1552548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904875"/>
            <a:ext cx="7075535" cy="705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1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2. Data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0527" y="4158287"/>
            <a:ext cx="3223861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4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Download daily NASDAQ stock prices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848550" y="1944578"/>
            <a:ext cx="1226460" cy="379088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>
          <a:xfrm>
            <a:off x="16298985" y="1028700"/>
            <a:ext cx="960315" cy="960315"/>
          </a:xfrm>
          <a:custGeom>
            <a:avLst/>
            <a:gdLst/>
            <a:ahLst/>
            <a:cxnLst/>
            <a:rect l="l" t="t" r="r" b="b"/>
            <a:pathLst>
              <a:path w="960315" h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62BAEF00-0850-EC18-8A7E-839EE8AC440E}"/>
              </a:ext>
            </a:extLst>
          </p:cNvPr>
          <p:cNvSpPr txBox="1"/>
          <p:nvPr/>
        </p:nvSpPr>
        <p:spPr>
          <a:xfrm>
            <a:off x="2165039" y="1583045"/>
            <a:ext cx="5060185" cy="84652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F7AF6646-AAD5-51F6-B170-D3765F3F8CA1}"/>
              </a:ext>
            </a:extLst>
          </p:cNvPr>
          <p:cNvGrpSpPr/>
          <p:nvPr/>
        </p:nvGrpSpPr>
        <p:grpSpPr>
          <a:xfrm>
            <a:off x="914400" y="1669085"/>
            <a:ext cx="2895599" cy="654582"/>
            <a:chOff x="0" y="0"/>
            <a:chExt cx="1332724" cy="175329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256FDB-B588-D78F-6172-8BCC2E033885}"/>
                </a:ext>
              </a:extLst>
            </p:cNvPr>
            <p:cNvSpPr/>
            <p:nvPr/>
          </p:nvSpPr>
          <p:spPr>
            <a:xfrm>
              <a:off x="0" y="0"/>
              <a:ext cx="1332724" cy="175329"/>
            </a:xfrm>
            <a:custGeom>
              <a:avLst/>
              <a:gdLst/>
              <a:ahLst/>
              <a:cxnLst/>
              <a:rect l="l" t="t" r="r" b="b"/>
              <a:pathLst>
                <a:path w="1332724" h="175329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97300"/>
                  </a:lnTo>
                  <a:cubicBezTo>
                    <a:pt x="1332724" y="117995"/>
                    <a:pt x="1324503" y="137841"/>
                    <a:pt x="1309870" y="152475"/>
                  </a:cubicBezTo>
                  <a:cubicBezTo>
                    <a:pt x="1295236" y="167108"/>
                    <a:pt x="1275390" y="175329"/>
                    <a:pt x="1254695" y="175329"/>
                  </a:cubicBezTo>
                  <a:lnTo>
                    <a:pt x="78028" y="175329"/>
                  </a:lnTo>
                  <a:cubicBezTo>
                    <a:pt x="57334" y="175329"/>
                    <a:pt x="37487" y="167108"/>
                    <a:pt x="22854" y="152475"/>
                  </a:cubicBezTo>
                  <a:cubicBezTo>
                    <a:pt x="8221" y="137841"/>
                    <a:pt x="0" y="117995"/>
                    <a:pt x="0" y="97300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Box 7">
              <a:extLst>
                <a:ext uri="{FF2B5EF4-FFF2-40B4-BE49-F238E27FC236}">
                  <a16:creationId xmlns:a16="http://schemas.microsoft.com/office/drawing/2014/main" id="{C8EC3803-76E1-CF27-CC99-CBBF28E50631}"/>
                </a:ext>
              </a:extLst>
            </p:cNvPr>
            <p:cNvSpPr txBox="1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3" name="TextBox 29">
            <a:extLst>
              <a:ext uri="{FF2B5EF4-FFF2-40B4-BE49-F238E27FC236}">
                <a16:creationId xmlns:a16="http://schemas.microsoft.com/office/drawing/2014/main" id="{0BC89D16-81E9-9155-E75C-C4F9614F3B8C}"/>
              </a:ext>
            </a:extLst>
          </p:cNvPr>
          <p:cNvSpPr txBox="1"/>
          <p:nvPr/>
        </p:nvSpPr>
        <p:spPr>
          <a:xfrm>
            <a:off x="1504932" y="1789641"/>
            <a:ext cx="2150041" cy="375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400" b="1" dirty="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2.1 Return</a:t>
            </a:r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B4CBFF96-2597-2724-8C3D-2B17888CDBCC}"/>
              </a:ext>
            </a:extLst>
          </p:cNvPr>
          <p:cNvGrpSpPr/>
          <p:nvPr/>
        </p:nvGrpSpPr>
        <p:grpSpPr>
          <a:xfrm>
            <a:off x="1340783" y="5151097"/>
            <a:ext cx="1043351" cy="1043351"/>
            <a:chOff x="0" y="0"/>
            <a:chExt cx="812800" cy="812800"/>
          </a:xfrm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9EA803B7-0155-9125-199D-3472A883CC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F5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Box 5">
              <a:extLst>
                <a:ext uri="{FF2B5EF4-FFF2-40B4-BE49-F238E27FC236}">
                  <a16:creationId xmlns:a16="http://schemas.microsoft.com/office/drawing/2014/main" id="{31993110-22B4-9D34-E2BF-9FD22C4CDA5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9" name="Group 6">
            <a:extLst>
              <a:ext uri="{FF2B5EF4-FFF2-40B4-BE49-F238E27FC236}">
                <a16:creationId xmlns:a16="http://schemas.microsoft.com/office/drawing/2014/main" id="{C71B35E4-BF2B-DC8B-9F68-75875D9B979F}"/>
              </a:ext>
            </a:extLst>
          </p:cNvPr>
          <p:cNvGrpSpPr/>
          <p:nvPr/>
        </p:nvGrpSpPr>
        <p:grpSpPr>
          <a:xfrm>
            <a:off x="4309111" y="7304386"/>
            <a:ext cx="1043351" cy="1043351"/>
            <a:chOff x="0" y="0"/>
            <a:chExt cx="812800" cy="812800"/>
          </a:xfrm>
        </p:grpSpPr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8859AC7A-7744-15CA-BC56-7D4525264B5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F5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Box 8">
              <a:extLst>
                <a:ext uri="{FF2B5EF4-FFF2-40B4-BE49-F238E27FC236}">
                  <a16:creationId xmlns:a16="http://schemas.microsoft.com/office/drawing/2014/main" id="{16EE2654-2A10-B8BB-02DA-29726C43316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9" name="Freeform 21">
            <a:extLst>
              <a:ext uri="{FF2B5EF4-FFF2-40B4-BE49-F238E27FC236}">
                <a16:creationId xmlns:a16="http://schemas.microsoft.com/office/drawing/2014/main" id="{40DEB179-4DEC-DB11-795A-8023BC188878}"/>
              </a:ext>
            </a:extLst>
          </p:cNvPr>
          <p:cNvSpPr/>
          <p:nvPr/>
        </p:nvSpPr>
        <p:spPr>
          <a:xfrm rot="5400000">
            <a:off x="1667564" y="5477879"/>
            <a:ext cx="389788" cy="389788"/>
          </a:xfrm>
          <a:custGeom>
            <a:avLst/>
            <a:gdLst/>
            <a:ahLst/>
            <a:cxnLst/>
            <a:rect l="l" t="t" r="r" b="b"/>
            <a:pathLst>
              <a:path w="389788" h="389788">
                <a:moveTo>
                  <a:pt x="0" y="0"/>
                </a:moveTo>
                <a:lnTo>
                  <a:pt x="389788" y="0"/>
                </a:lnTo>
                <a:lnTo>
                  <a:pt x="389788" y="389788"/>
                </a:lnTo>
                <a:lnTo>
                  <a:pt x="0" y="3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8004C1D8-A83F-614C-DAB5-49DFB06BBC5C}"/>
              </a:ext>
            </a:extLst>
          </p:cNvPr>
          <p:cNvSpPr/>
          <p:nvPr/>
        </p:nvSpPr>
        <p:spPr>
          <a:xfrm rot="5400000">
            <a:off x="4635892" y="7631168"/>
            <a:ext cx="389788" cy="389788"/>
          </a:xfrm>
          <a:custGeom>
            <a:avLst/>
            <a:gdLst/>
            <a:ahLst/>
            <a:cxnLst/>
            <a:rect l="l" t="t" r="r" b="b"/>
            <a:pathLst>
              <a:path w="389788" h="389788">
                <a:moveTo>
                  <a:pt x="0" y="0"/>
                </a:moveTo>
                <a:lnTo>
                  <a:pt x="389788" y="0"/>
                </a:lnTo>
                <a:lnTo>
                  <a:pt x="389788" y="389788"/>
                </a:lnTo>
                <a:lnTo>
                  <a:pt x="0" y="3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DF21210F-0C6F-6836-CE8D-4714F922D64F}"/>
              </a:ext>
            </a:extLst>
          </p:cNvPr>
          <p:cNvGrpSpPr/>
          <p:nvPr/>
        </p:nvGrpSpPr>
        <p:grpSpPr>
          <a:xfrm>
            <a:off x="7202660" y="5187777"/>
            <a:ext cx="1043351" cy="1043351"/>
            <a:chOff x="0" y="0"/>
            <a:chExt cx="812800" cy="812800"/>
          </a:xfrm>
        </p:grpSpPr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19D96DC-8579-CB9E-9544-E9B6FE72A0C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F5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Box 11">
              <a:extLst>
                <a:ext uri="{FF2B5EF4-FFF2-40B4-BE49-F238E27FC236}">
                  <a16:creationId xmlns:a16="http://schemas.microsoft.com/office/drawing/2014/main" id="{EBA7B73E-CB4B-28D2-90E6-198F49B5836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48" name="Freeform 28">
            <a:extLst>
              <a:ext uri="{FF2B5EF4-FFF2-40B4-BE49-F238E27FC236}">
                <a16:creationId xmlns:a16="http://schemas.microsoft.com/office/drawing/2014/main" id="{D5D04F7C-2B7B-153C-9C3B-0EFB546EFF8F}"/>
              </a:ext>
            </a:extLst>
          </p:cNvPr>
          <p:cNvSpPr/>
          <p:nvPr/>
        </p:nvSpPr>
        <p:spPr>
          <a:xfrm rot="5400000">
            <a:off x="7529441" y="5514559"/>
            <a:ext cx="389788" cy="389788"/>
          </a:xfrm>
          <a:custGeom>
            <a:avLst/>
            <a:gdLst/>
            <a:ahLst/>
            <a:cxnLst/>
            <a:rect l="l" t="t" r="r" b="b"/>
            <a:pathLst>
              <a:path w="389788" h="389788">
                <a:moveTo>
                  <a:pt x="0" y="0"/>
                </a:moveTo>
                <a:lnTo>
                  <a:pt x="389788" y="0"/>
                </a:lnTo>
                <a:lnTo>
                  <a:pt x="389788" y="389788"/>
                </a:lnTo>
                <a:lnTo>
                  <a:pt x="0" y="3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76B15324-CBBC-45ED-A796-08B974096C57}"/>
              </a:ext>
            </a:extLst>
          </p:cNvPr>
          <p:cNvSpPr txBox="1"/>
          <p:nvPr/>
        </p:nvSpPr>
        <p:spPr>
          <a:xfrm>
            <a:off x="3521130" y="8458302"/>
            <a:ext cx="2619312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4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Clean the data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84F4485-5076-5EA5-9419-BB9ADC37FE04}"/>
              </a:ext>
            </a:extLst>
          </p:cNvPr>
          <p:cNvSpPr txBox="1"/>
          <p:nvPr/>
        </p:nvSpPr>
        <p:spPr>
          <a:xfrm>
            <a:off x="5612270" y="4091387"/>
            <a:ext cx="4224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E2F5F"/>
                </a:solidFill>
                <a:latin typeface="Aileron Ultra-Bold"/>
              </a:rPr>
              <a:t>Filters out the top 500 stocks by trading volume</a:t>
            </a:r>
            <a:endParaRPr lang="zh-CN" altLang="en-US" sz="2400" b="1" dirty="0">
              <a:solidFill>
                <a:srgbClr val="0E2F5F"/>
              </a:solidFill>
              <a:latin typeface="Aileron Ultra-Bold"/>
            </a:endParaRPr>
          </a:p>
        </p:txBody>
      </p:sp>
      <p:grpSp>
        <p:nvGrpSpPr>
          <p:cNvPr id="73" name="Group 6">
            <a:extLst>
              <a:ext uri="{FF2B5EF4-FFF2-40B4-BE49-F238E27FC236}">
                <a16:creationId xmlns:a16="http://schemas.microsoft.com/office/drawing/2014/main" id="{D68511B8-9A86-2A63-E19B-6FA6B90A753F}"/>
              </a:ext>
            </a:extLst>
          </p:cNvPr>
          <p:cNvGrpSpPr/>
          <p:nvPr/>
        </p:nvGrpSpPr>
        <p:grpSpPr>
          <a:xfrm>
            <a:off x="10210800" y="7304386"/>
            <a:ext cx="1043351" cy="1043351"/>
            <a:chOff x="0" y="0"/>
            <a:chExt cx="812800" cy="812800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5E941D56-F87A-5DDD-C85D-71E1BF399A4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F5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Box 8">
              <a:extLst>
                <a:ext uri="{FF2B5EF4-FFF2-40B4-BE49-F238E27FC236}">
                  <a16:creationId xmlns:a16="http://schemas.microsoft.com/office/drawing/2014/main" id="{93AB2F07-A74B-54F5-536E-38F0CBE719B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6" name="Freeform 27">
            <a:extLst>
              <a:ext uri="{FF2B5EF4-FFF2-40B4-BE49-F238E27FC236}">
                <a16:creationId xmlns:a16="http://schemas.microsoft.com/office/drawing/2014/main" id="{097E7125-6C33-1FD0-58B9-B43FADEA863E}"/>
              </a:ext>
            </a:extLst>
          </p:cNvPr>
          <p:cNvSpPr/>
          <p:nvPr/>
        </p:nvSpPr>
        <p:spPr>
          <a:xfrm rot="5400000">
            <a:off x="10537581" y="7631168"/>
            <a:ext cx="389788" cy="389788"/>
          </a:xfrm>
          <a:custGeom>
            <a:avLst/>
            <a:gdLst/>
            <a:ahLst/>
            <a:cxnLst/>
            <a:rect l="l" t="t" r="r" b="b"/>
            <a:pathLst>
              <a:path w="389788" h="389788">
                <a:moveTo>
                  <a:pt x="0" y="0"/>
                </a:moveTo>
                <a:lnTo>
                  <a:pt x="389788" y="0"/>
                </a:lnTo>
                <a:lnTo>
                  <a:pt x="389788" y="389788"/>
                </a:lnTo>
                <a:lnTo>
                  <a:pt x="0" y="3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77" name="Group 9">
            <a:extLst>
              <a:ext uri="{FF2B5EF4-FFF2-40B4-BE49-F238E27FC236}">
                <a16:creationId xmlns:a16="http://schemas.microsoft.com/office/drawing/2014/main" id="{2737F969-D8F1-B143-6F6F-EB253E423A38}"/>
              </a:ext>
            </a:extLst>
          </p:cNvPr>
          <p:cNvGrpSpPr/>
          <p:nvPr/>
        </p:nvGrpSpPr>
        <p:grpSpPr>
          <a:xfrm>
            <a:off x="13104349" y="5187777"/>
            <a:ext cx="1043351" cy="1043351"/>
            <a:chOff x="0" y="0"/>
            <a:chExt cx="812800" cy="812800"/>
          </a:xfrm>
        </p:grpSpPr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DFE9BDBB-9454-6E30-E34B-1049AAAEAF8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F5F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F6EE8C7D-1E68-BD66-B267-6BB9A6BBCDA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0" name="Freeform 28">
            <a:extLst>
              <a:ext uri="{FF2B5EF4-FFF2-40B4-BE49-F238E27FC236}">
                <a16:creationId xmlns:a16="http://schemas.microsoft.com/office/drawing/2014/main" id="{F9E63187-50C8-CF4F-936C-C17CC026B84F}"/>
              </a:ext>
            </a:extLst>
          </p:cNvPr>
          <p:cNvSpPr/>
          <p:nvPr/>
        </p:nvSpPr>
        <p:spPr>
          <a:xfrm rot="5400000">
            <a:off x="13431130" y="5514559"/>
            <a:ext cx="389788" cy="389788"/>
          </a:xfrm>
          <a:custGeom>
            <a:avLst/>
            <a:gdLst/>
            <a:ahLst/>
            <a:cxnLst/>
            <a:rect l="l" t="t" r="r" b="b"/>
            <a:pathLst>
              <a:path w="389788" h="389788">
                <a:moveTo>
                  <a:pt x="0" y="0"/>
                </a:moveTo>
                <a:lnTo>
                  <a:pt x="389788" y="0"/>
                </a:lnTo>
                <a:lnTo>
                  <a:pt x="389788" y="389788"/>
                </a:lnTo>
                <a:lnTo>
                  <a:pt x="0" y="3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86" name="TextBox 20">
            <a:extLst>
              <a:ext uri="{FF2B5EF4-FFF2-40B4-BE49-F238E27FC236}">
                <a16:creationId xmlns:a16="http://schemas.microsoft.com/office/drawing/2014/main" id="{A8D3490D-3FF6-D11B-E7A4-2F07E132EF23}"/>
              </a:ext>
            </a:extLst>
          </p:cNvPr>
          <p:cNvSpPr txBox="1"/>
          <p:nvPr/>
        </p:nvSpPr>
        <p:spPr>
          <a:xfrm>
            <a:off x="769167" y="2643073"/>
            <a:ext cx="12368312" cy="757451"/>
          </a:xfrm>
          <a:prstGeom prst="rect">
            <a:avLst/>
          </a:prstGeom>
          <a:ln>
            <a:solidFill>
              <a:srgbClr val="0E2F5F"/>
            </a:solidFill>
          </a:ln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1" dirty="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Time Range: 2019-01-01 to 2023-12-29</a:t>
            </a:r>
          </a:p>
          <a:p>
            <a:pPr algn="just">
              <a:lnSpc>
                <a:spcPts val="3080"/>
              </a:lnSpc>
            </a:pPr>
            <a:r>
              <a:rPr lang="en-US" sz="2200" b="1" dirty="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Data Source: CRSP / Annual Update / Stock / Security Files / Daily Stock File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C4B5E-ABDA-EC48-7BB8-47B6D487827E}"/>
              </a:ext>
            </a:extLst>
          </p:cNvPr>
          <p:cNvSpPr txBox="1"/>
          <p:nvPr/>
        </p:nvSpPr>
        <p:spPr>
          <a:xfrm>
            <a:off x="11911592" y="4297409"/>
            <a:ext cx="32766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2400" b="1" dirty="0">
                <a:solidFill>
                  <a:srgbClr val="0E2F5F"/>
                </a:solidFill>
                <a:latin typeface="Aileron Ultra-Bold"/>
              </a:rPr>
              <a:t>Format Data</a:t>
            </a:r>
            <a:endParaRPr lang="zh-CN" altLang="en-US" sz="2400" b="1" dirty="0">
              <a:solidFill>
                <a:srgbClr val="0E2F5F"/>
              </a:solidFill>
              <a:latin typeface="Aileron Ultra-Bold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8C922F-3486-268A-EBC3-DFD9A8B754D9}"/>
              </a:ext>
            </a:extLst>
          </p:cNvPr>
          <p:cNvSpPr txBox="1"/>
          <p:nvPr/>
        </p:nvSpPr>
        <p:spPr>
          <a:xfrm>
            <a:off x="8431693" y="8412135"/>
            <a:ext cx="4668588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2400" b="1" dirty="0">
                <a:solidFill>
                  <a:srgbClr val="0E2F5F"/>
                </a:solidFill>
                <a:latin typeface="Aileron Ultra-Bold"/>
              </a:rPr>
              <a:t>Preprocess data</a:t>
            </a:r>
            <a:endParaRPr lang="zh-CN" altLang="en-US" sz="2400" b="1" dirty="0">
              <a:solidFill>
                <a:srgbClr val="0E2F5F"/>
              </a:solidFill>
              <a:latin typeface="Aileron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342128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7463" y="463798"/>
            <a:ext cx="4725146" cy="4251076"/>
          </a:xfrm>
          <a:custGeom>
            <a:avLst/>
            <a:gdLst/>
            <a:ahLst/>
            <a:cxnLst/>
            <a:rect l="l" t="t" r="r" b="b"/>
            <a:pathLst>
              <a:path w="4725146" h="4251076">
                <a:moveTo>
                  <a:pt x="0" y="0"/>
                </a:moveTo>
                <a:lnTo>
                  <a:pt x="4725146" y="0"/>
                </a:lnTo>
                <a:lnTo>
                  <a:pt x="4725146" y="4251077"/>
                </a:lnTo>
                <a:lnTo>
                  <a:pt x="0" y="4251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670448" y="463798"/>
            <a:ext cx="2831451" cy="4251076"/>
          </a:xfrm>
          <a:custGeom>
            <a:avLst/>
            <a:gdLst/>
            <a:ahLst/>
            <a:cxnLst/>
            <a:rect l="l" t="t" r="r" b="b"/>
            <a:pathLst>
              <a:path w="2831451" h="4251076">
                <a:moveTo>
                  <a:pt x="0" y="0"/>
                </a:moveTo>
                <a:lnTo>
                  <a:pt x="2831451" y="0"/>
                </a:lnTo>
                <a:lnTo>
                  <a:pt x="2831451" y="4251077"/>
                </a:lnTo>
                <a:lnTo>
                  <a:pt x="0" y="42510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4"/>
          <p:cNvSpPr/>
          <p:nvPr/>
        </p:nvSpPr>
        <p:spPr>
          <a:xfrm>
            <a:off x="12533480" y="463798"/>
            <a:ext cx="3840954" cy="4251076"/>
          </a:xfrm>
          <a:custGeom>
            <a:avLst/>
            <a:gdLst/>
            <a:ahLst/>
            <a:cxnLst/>
            <a:rect l="l" t="t" r="r" b="b"/>
            <a:pathLst>
              <a:path w="3840954" h="4251076">
                <a:moveTo>
                  <a:pt x="0" y="0"/>
                </a:moveTo>
                <a:lnTo>
                  <a:pt x="3840954" y="0"/>
                </a:lnTo>
                <a:lnTo>
                  <a:pt x="3840954" y="4251077"/>
                </a:lnTo>
                <a:lnTo>
                  <a:pt x="0" y="42510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>
          <a:xfrm>
            <a:off x="870325" y="5146330"/>
            <a:ext cx="8056040" cy="4717452"/>
          </a:xfrm>
          <a:custGeom>
            <a:avLst/>
            <a:gdLst/>
            <a:ahLst/>
            <a:cxnLst/>
            <a:rect l="l" t="t" r="r" b="b"/>
            <a:pathLst>
              <a:path w="8056040" h="4717452">
                <a:moveTo>
                  <a:pt x="0" y="0"/>
                </a:moveTo>
                <a:lnTo>
                  <a:pt x="8056041" y="0"/>
                </a:lnTo>
                <a:lnTo>
                  <a:pt x="8056041" y="4717452"/>
                </a:lnTo>
                <a:lnTo>
                  <a:pt x="0" y="47174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5932872" y="2600325"/>
            <a:ext cx="1357312" cy="300038"/>
            <a:chOff x="0" y="0"/>
            <a:chExt cx="1809750" cy="4000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09750" cy="400050"/>
            </a:xfrm>
            <a:custGeom>
              <a:avLst/>
              <a:gdLst/>
              <a:ahLst/>
              <a:cxnLst/>
              <a:rect l="l" t="t" r="r" b="b"/>
              <a:pathLst>
                <a:path w="1809750" h="400050">
                  <a:moveTo>
                    <a:pt x="0" y="100076"/>
                  </a:moveTo>
                  <a:lnTo>
                    <a:pt x="1609725" y="100076"/>
                  </a:lnTo>
                  <a:lnTo>
                    <a:pt x="1609725" y="0"/>
                  </a:lnTo>
                  <a:lnTo>
                    <a:pt x="1809750" y="200025"/>
                  </a:lnTo>
                  <a:lnTo>
                    <a:pt x="1609725" y="400050"/>
                  </a:lnTo>
                  <a:lnTo>
                    <a:pt x="1609725" y="299974"/>
                  </a:lnTo>
                  <a:lnTo>
                    <a:pt x="0" y="299974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920740" y="1231011"/>
            <a:ext cx="1320866" cy="119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400" b="1" dirty="0">
                <a:solidFill>
                  <a:srgbClr val="0E2F5F"/>
                </a:solidFill>
                <a:latin typeface="Aileron Ultra-Bold"/>
                <a:sym typeface="Arimo"/>
              </a:rPr>
              <a:t>Top 500 volume ticker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767862" y="2600325"/>
            <a:ext cx="1357312" cy="300038"/>
            <a:chOff x="0" y="0"/>
            <a:chExt cx="1809750" cy="4000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09750" cy="400050"/>
            </a:xfrm>
            <a:custGeom>
              <a:avLst/>
              <a:gdLst/>
              <a:ahLst/>
              <a:cxnLst/>
              <a:rect l="l" t="t" r="r" b="b"/>
              <a:pathLst>
                <a:path w="1809750" h="400050">
                  <a:moveTo>
                    <a:pt x="0" y="100076"/>
                  </a:moveTo>
                  <a:lnTo>
                    <a:pt x="1609725" y="100076"/>
                  </a:lnTo>
                  <a:lnTo>
                    <a:pt x="1609725" y="0"/>
                  </a:lnTo>
                  <a:lnTo>
                    <a:pt x="1809750" y="200025"/>
                  </a:lnTo>
                  <a:lnTo>
                    <a:pt x="1609725" y="400050"/>
                  </a:lnTo>
                  <a:lnTo>
                    <a:pt x="1609725" y="299974"/>
                  </a:lnTo>
                  <a:lnTo>
                    <a:pt x="0" y="299974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747075" y="1646510"/>
            <a:ext cx="1541228" cy="78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400" b="1" dirty="0">
                <a:solidFill>
                  <a:srgbClr val="0E2F5F"/>
                </a:solidFill>
                <a:latin typeface="Aileron Ultra-Bold"/>
                <a:sym typeface="Arimo"/>
              </a:rPr>
              <a:t>Select the returns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6528170" y="2600325"/>
            <a:ext cx="1357312" cy="300038"/>
            <a:chOff x="0" y="0"/>
            <a:chExt cx="1809750" cy="4000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09750" cy="400050"/>
            </a:xfrm>
            <a:custGeom>
              <a:avLst/>
              <a:gdLst/>
              <a:ahLst/>
              <a:cxnLst/>
              <a:rect l="l" t="t" r="r" b="b"/>
              <a:pathLst>
                <a:path w="1809750" h="400050">
                  <a:moveTo>
                    <a:pt x="0" y="100076"/>
                  </a:moveTo>
                  <a:lnTo>
                    <a:pt x="1609725" y="100076"/>
                  </a:lnTo>
                  <a:lnTo>
                    <a:pt x="1609725" y="0"/>
                  </a:lnTo>
                  <a:lnTo>
                    <a:pt x="1809750" y="200025"/>
                  </a:lnTo>
                  <a:lnTo>
                    <a:pt x="1609725" y="400050"/>
                  </a:lnTo>
                  <a:lnTo>
                    <a:pt x="1609725" y="299974"/>
                  </a:lnTo>
                  <a:lnTo>
                    <a:pt x="0" y="299974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608354" y="7382515"/>
            <a:ext cx="1357312" cy="300038"/>
            <a:chOff x="0" y="0"/>
            <a:chExt cx="1809750" cy="4000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09750" cy="400050"/>
            </a:xfrm>
            <a:custGeom>
              <a:avLst/>
              <a:gdLst/>
              <a:ahLst/>
              <a:cxnLst/>
              <a:rect l="l" t="t" r="r" b="b"/>
              <a:pathLst>
                <a:path w="1809750" h="400050">
                  <a:moveTo>
                    <a:pt x="0" y="100076"/>
                  </a:moveTo>
                  <a:lnTo>
                    <a:pt x="1609725" y="100076"/>
                  </a:lnTo>
                  <a:lnTo>
                    <a:pt x="1609725" y="0"/>
                  </a:lnTo>
                  <a:lnTo>
                    <a:pt x="1809750" y="200025"/>
                  </a:lnTo>
                  <a:lnTo>
                    <a:pt x="1609725" y="400050"/>
                  </a:lnTo>
                  <a:lnTo>
                    <a:pt x="1609725" y="299974"/>
                  </a:lnTo>
                  <a:lnTo>
                    <a:pt x="0" y="299974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624929" y="6277660"/>
            <a:ext cx="1821589" cy="78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400" b="1" dirty="0">
                <a:solidFill>
                  <a:srgbClr val="0E2F5F"/>
                </a:solidFill>
                <a:latin typeface="Aileron Ultra-Bold"/>
                <a:sym typeface="Arimo"/>
              </a:rPr>
              <a:t>Data processing</a:t>
            </a:r>
          </a:p>
        </p:txBody>
      </p:sp>
      <p:sp>
        <p:nvSpPr>
          <p:cNvPr id="17" name="Freeform 17"/>
          <p:cNvSpPr/>
          <p:nvPr/>
        </p:nvSpPr>
        <p:spPr>
          <a:xfrm>
            <a:off x="11647654" y="5143500"/>
            <a:ext cx="4024845" cy="4720283"/>
          </a:xfrm>
          <a:custGeom>
            <a:avLst/>
            <a:gdLst/>
            <a:ahLst/>
            <a:cxnLst/>
            <a:rect l="l" t="t" r="r" b="b"/>
            <a:pathLst>
              <a:path w="4024845" h="4720283">
                <a:moveTo>
                  <a:pt x="0" y="0"/>
                </a:moveTo>
                <a:lnTo>
                  <a:pt x="4024846" y="0"/>
                </a:lnTo>
                <a:lnTo>
                  <a:pt x="4024846" y="4720283"/>
                </a:lnTo>
                <a:lnTo>
                  <a:pt x="0" y="47202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15873635" y="6358079"/>
            <a:ext cx="1821590" cy="119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400" b="1" dirty="0">
                <a:solidFill>
                  <a:srgbClr val="0E2F5F"/>
                </a:solidFill>
                <a:latin typeface="Aileron Ultra-Bold"/>
                <a:sym typeface="Arimo"/>
              </a:rPr>
              <a:t>Long table</a:t>
            </a:r>
          </a:p>
          <a:p>
            <a:pPr>
              <a:lnSpc>
                <a:spcPts val="3240"/>
              </a:lnSpc>
            </a:pPr>
            <a:r>
              <a:rPr lang="en-US" sz="2400" b="1" dirty="0">
                <a:solidFill>
                  <a:srgbClr val="0E2F5F"/>
                </a:solidFill>
                <a:latin typeface="Aileron Ultra-Bold"/>
                <a:sym typeface="Arimo"/>
              </a:rPr>
              <a:t>(for data integration)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DFDA88A0-199A-0C2D-22CE-79557906CA5B}"/>
              </a:ext>
            </a:extLst>
          </p:cNvPr>
          <p:cNvSpPr/>
          <p:nvPr/>
        </p:nvSpPr>
        <p:spPr>
          <a:xfrm>
            <a:off x="3361153" y="1143000"/>
            <a:ext cx="11263422" cy="9144000"/>
          </a:xfrm>
          <a:prstGeom prst="ellipse">
            <a:avLst/>
          </a:prstGeom>
          <a:solidFill>
            <a:srgbClr val="E1EDFC"/>
          </a:solidFill>
          <a:ln>
            <a:solidFill>
              <a:srgbClr val="E1ED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9" name="TextBox 19"/>
          <p:cNvSpPr txBox="1"/>
          <p:nvPr/>
        </p:nvSpPr>
        <p:spPr>
          <a:xfrm>
            <a:off x="1028700" y="904875"/>
            <a:ext cx="7075535" cy="705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1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2. Data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848550" y="1944578"/>
            <a:ext cx="1226460" cy="379088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>
          <a:xfrm>
            <a:off x="16298985" y="1028700"/>
            <a:ext cx="960315" cy="960315"/>
          </a:xfrm>
          <a:custGeom>
            <a:avLst/>
            <a:gdLst/>
            <a:ahLst/>
            <a:cxnLst/>
            <a:rect l="l" t="t" r="r" b="b"/>
            <a:pathLst>
              <a:path w="960315" h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62BAEF00-0850-EC18-8A7E-839EE8AC440E}"/>
              </a:ext>
            </a:extLst>
          </p:cNvPr>
          <p:cNvSpPr txBox="1"/>
          <p:nvPr/>
        </p:nvSpPr>
        <p:spPr>
          <a:xfrm>
            <a:off x="2165039" y="1583045"/>
            <a:ext cx="5060185" cy="84652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F7AF6646-AAD5-51F6-B170-D3765F3F8CA1}"/>
              </a:ext>
            </a:extLst>
          </p:cNvPr>
          <p:cNvGrpSpPr/>
          <p:nvPr/>
        </p:nvGrpSpPr>
        <p:grpSpPr>
          <a:xfrm>
            <a:off x="914400" y="1669085"/>
            <a:ext cx="2895599" cy="654582"/>
            <a:chOff x="0" y="0"/>
            <a:chExt cx="1332724" cy="175329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256FDB-B588-D78F-6172-8BCC2E033885}"/>
                </a:ext>
              </a:extLst>
            </p:cNvPr>
            <p:cNvSpPr/>
            <p:nvPr/>
          </p:nvSpPr>
          <p:spPr>
            <a:xfrm>
              <a:off x="0" y="0"/>
              <a:ext cx="1332724" cy="175329"/>
            </a:xfrm>
            <a:custGeom>
              <a:avLst/>
              <a:gdLst/>
              <a:ahLst/>
              <a:cxnLst/>
              <a:rect l="l" t="t" r="r" b="b"/>
              <a:pathLst>
                <a:path w="1332724" h="175329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97300"/>
                  </a:lnTo>
                  <a:cubicBezTo>
                    <a:pt x="1332724" y="117995"/>
                    <a:pt x="1324503" y="137841"/>
                    <a:pt x="1309870" y="152475"/>
                  </a:cubicBezTo>
                  <a:cubicBezTo>
                    <a:pt x="1295236" y="167108"/>
                    <a:pt x="1275390" y="175329"/>
                    <a:pt x="1254695" y="175329"/>
                  </a:cubicBezTo>
                  <a:lnTo>
                    <a:pt x="78028" y="175329"/>
                  </a:lnTo>
                  <a:cubicBezTo>
                    <a:pt x="57334" y="175329"/>
                    <a:pt x="37487" y="167108"/>
                    <a:pt x="22854" y="152475"/>
                  </a:cubicBezTo>
                  <a:cubicBezTo>
                    <a:pt x="8221" y="137841"/>
                    <a:pt x="0" y="117995"/>
                    <a:pt x="0" y="97300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Box 7">
              <a:extLst>
                <a:ext uri="{FF2B5EF4-FFF2-40B4-BE49-F238E27FC236}">
                  <a16:creationId xmlns:a16="http://schemas.microsoft.com/office/drawing/2014/main" id="{C8EC3803-76E1-CF27-CC99-CBBF28E50631}"/>
                </a:ext>
              </a:extLst>
            </p:cNvPr>
            <p:cNvSpPr txBox="1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3" name="TextBox 29">
            <a:extLst>
              <a:ext uri="{FF2B5EF4-FFF2-40B4-BE49-F238E27FC236}">
                <a16:creationId xmlns:a16="http://schemas.microsoft.com/office/drawing/2014/main" id="{0BC89D16-81E9-9155-E75C-C4F9614F3B8C}"/>
              </a:ext>
            </a:extLst>
          </p:cNvPr>
          <p:cNvSpPr txBox="1"/>
          <p:nvPr/>
        </p:nvSpPr>
        <p:spPr>
          <a:xfrm>
            <a:off x="1504932" y="1789641"/>
            <a:ext cx="2150041" cy="375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400" b="1" dirty="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2.2 Factors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A5EE3F-6455-C56B-6441-378CB96A4BF4}"/>
              </a:ext>
            </a:extLst>
          </p:cNvPr>
          <p:cNvSpPr/>
          <p:nvPr/>
        </p:nvSpPr>
        <p:spPr>
          <a:xfrm>
            <a:off x="3809999" y="3924300"/>
            <a:ext cx="2895599" cy="685800"/>
          </a:xfrm>
          <a:prstGeom prst="roundRect">
            <a:avLst>
              <a:gd name="adj" fmla="val 42721"/>
            </a:avLst>
          </a:prstGeom>
          <a:solidFill>
            <a:srgbClr val="0E2F5F"/>
          </a:solidFill>
          <a:ln>
            <a:solidFill>
              <a:srgbClr val="0E2F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Fundamental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C85D8CA-3ED2-8BC9-FBDD-DE969882D146}"/>
              </a:ext>
            </a:extLst>
          </p:cNvPr>
          <p:cNvSpPr/>
          <p:nvPr/>
        </p:nvSpPr>
        <p:spPr>
          <a:xfrm>
            <a:off x="7449199" y="2258646"/>
            <a:ext cx="2895599" cy="685800"/>
          </a:xfrm>
          <a:prstGeom prst="roundRect">
            <a:avLst>
              <a:gd name="adj" fmla="val 27395"/>
            </a:avLst>
          </a:prstGeom>
          <a:solidFill>
            <a:srgbClr val="0E2F5F"/>
          </a:solidFill>
          <a:ln>
            <a:solidFill>
              <a:srgbClr val="0E2F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Moving Averages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8D3B46C-C490-84A5-54B6-ED4B11946E78}"/>
              </a:ext>
            </a:extLst>
          </p:cNvPr>
          <p:cNvCxnSpPr>
            <a:cxnSpLocks/>
            <a:stCxn id="34" idx="1"/>
            <a:endCxn id="29" idx="0"/>
          </p:cNvCxnSpPr>
          <p:nvPr/>
        </p:nvCxnSpPr>
        <p:spPr>
          <a:xfrm rot="10800000" flipV="1">
            <a:off x="5257799" y="2601546"/>
            <a:ext cx="2191400" cy="1322754"/>
          </a:xfrm>
          <a:prstGeom prst="curvedConnector2">
            <a:avLst/>
          </a:prstGeom>
          <a:ln w="38100">
            <a:solidFill>
              <a:srgbClr val="0E2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29434B0-8548-34EC-6A2E-95F5AB773446}"/>
              </a:ext>
            </a:extLst>
          </p:cNvPr>
          <p:cNvSpPr/>
          <p:nvPr/>
        </p:nvSpPr>
        <p:spPr>
          <a:xfrm>
            <a:off x="11171654" y="3924300"/>
            <a:ext cx="2895599" cy="685800"/>
          </a:xfrm>
          <a:prstGeom prst="roundRect">
            <a:avLst>
              <a:gd name="adj" fmla="val 27395"/>
            </a:avLst>
          </a:prstGeom>
          <a:solidFill>
            <a:srgbClr val="0E2F5F"/>
          </a:solidFill>
          <a:ln>
            <a:solidFill>
              <a:srgbClr val="0E2F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Overlap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接连接符 35">
            <a:extLst>
              <a:ext uri="{FF2B5EF4-FFF2-40B4-BE49-F238E27FC236}">
                <a16:creationId xmlns:a16="http://schemas.microsoft.com/office/drawing/2014/main" id="{4552E61D-93CF-B370-7A42-F8FB8CB6593C}"/>
              </a:ext>
            </a:extLst>
          </p:cNvPr>
          <p:cNvCxnSpPr>
            <a:cxnSpLocks/>
            <a:stCxn id="34" idx="3"/>
            <a:endCxn id="48" idx="0"/>
          </p:cNvCxnSpPr>
          <p:nvPr/>
        </p:nvCxnSpPr>
        <p:spPr>
          <a:xfrm>
            <a:off x="10344798" y="2601546"/>
            <a:ext cx="2274656" cy="1322754"/>
          </a:xfrm>
          <a:prstGeom prst="curvedConnector2">
            <a:avLst/>
          </a:prstGeom>
          <a:ln w="38100">
            <a:solidFill>
              <a:srgbClr val="0E2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35">
            <a:extLst>
              <a:ext uri="{FF2B5EF4-FFF2-40B4-BE49-F238E27FC236}">
                <a16:creationId xmlns:a16="http://schemas.microsoft.com/office/drawing/2014/main" id="{38C92E58-7156-C5CF-E47A-55A2695360E4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 rot="5400000">
            <a:off x="11920164" y="5309390"/>
            <a:ext cx="1398581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0E2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F3F49DE-AF4C-FF70-0C73-5307AF779807}"/>
              </a:ext>
            </a:extLst>
          </p:cNvPr>
          <p:cNvSpPr/>
          <p:nvPr/>
        </p:nvSpPr>
        <p:spPr>
          <a:xfrm>
            <a:off x="11171653" y="6008681"/>
            <a:ext cx="2895599" cy="685800"/>
          </a:xfrm>
          <a:prstGeom prst="roundRect">
            <a:avLst>
              <a:gd name="adj" fmla="val 27395"/>
            </a:avLst>
          </a:prstGeom>
          <a:solidFill>
            <a:srgbClr val="0E2F5F"/>
          </a:solidFill>
          <a:ln>
            <a:solidFill>
              <a:srgbClr val="0E2F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Momentum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9A792C3-74AD-EF12-8B50-C7940BD1F757}"/>
              </a:ext>
            </a:extLst>
          </p:cNvPr>
          <p:cNvSpPr/>
          <p:nvPr/>
        </p:nvSpPr>
        <p:spPr>
          <a:xfrm>
            <a:off x="3809999" y="5935096"/>
            <a:ext cx="2895599" cy="685800"/>
          </a:xfrm>
          <a:prstGeom prst="roundRect">
            <a:avLst>
              <a:gd name="adj" fmla="val 27395"/>
            </a:avLst>
          </a:prstGeom>
          <a:solidFill>
            <a:srgbClr val="0E2F5F"/>
          </a:solidFill>
          <a:ln>
            <a:solidFill>
              <a:srgbClr val="0E2F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Volume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82B292F7-3D52-AC7D-3C1B-F3C0D18DA33B}"/>
              </a:ext>
            </a:extLst>
          </p:cNvPr>
          <p:cNvSpPr/>
          <p:nvPr/>
        </p:nvSpPr>
        <p:spPr>
          <a:xfrm>
            <a:off x="7350090" y="8334302"/>
            <a:ext cx="2895599" cy="685800"/>
          </a:xfrm>
          <a:prstGeom prst="roundRect">
            <a:avLst>
              <a:gd name="adj" fmla="val 27395"/>
            </a:avLst>
          </a:prstGeom>
          <a:solidFill>
            <a:srgbClr val="0E2F5F"/>
          </a:solidFill>
          <a:ln>
            <a:solidFill>
              <a:srgbClr val="0E2F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Volatility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接连接符 35">
            <a:extLst>
              <a:ext uri="{FF2B5EF4-FFF2-40B4-BE49-F238E27FC236}">
                <a16:creationId xmlns:a16="http://schemas.microsoft.com/office/drawing/2014/main" id="{0E5435B0-6D3E-68F1-2183-B47856998356}"/>
              </a:ext>
            </a:extLst>
          </p:cNvPr>
          <p:cNvCxnSpPr>
            <a:cxnSpLocks/>
            <a:stCxn id="29" idx="2"/>
            <a:endCxn id="64" idx="0"/>
          </p:cNvCxnSpPr>
          <p:nvPr/>
        </p:nvCxnSpPr>
        <p:spPr>
          <a:xfrm rot="5400000">
            <a:off x="4595301" y="5272598"/>
            <a:ext cx="1324996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E2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35">
            <a:extLst>
              <a:ext uri="{FF2B5EF4-FFF2-40B4-BE49-F238E27FC236}">
                <a16:creationId xmlns:a16="http://schemas.microsoft.com/office/drawing/2014/main" id="{0117C61A-2993-9162-A3BF-DF8ECEFAB658}"/>
              </a:ext>
            </a:extLst>
          </p:cNvPr>
          <p:cNvCxnSpPr>
            <a:cxnSpLocks/>
            <a:stCxn id="65" idx="1"/>
            <a:endCxn id="64" idx="2"/>
          </p:cNvCxnSpPr>
          <p:nvPr/>
        </p:nvCxnSpPr>
        <p:spPr>
          <a:xfrm rot="10800000">
            <a:off x="5257800" y="6620896"/>
            <a:ext cx="2092291" cy="2056306"/>
          </a:xfrm>
          <a:prstGeom prst="curvedConnector2">
            <a:avLst/>
          </a:prstGeom>
          <a:ln w="38100">
            <a:solidFill>
              <a:srgbClr val="0E2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5">
            <a:extLst>
              <a:ext uri="{FF2B5EF4-FFF2-40B4-BE49-F238E27FC236}">
                <a16:creationId xmlns:a16="http://schemas.microsoft.com/office/drawing/2014/main" id="{B3419162-2EC4-90CB-B18B-E798322EA555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>
            <a:off x="10441211" y="6498959"/>
            <a:ext cx="1982721" cy="2373764"/>
          </a:xfrm>
          <a:prstGeom prst="curvedConnector2">
            <a:avLst/>
          </a:prstGeom>
          <a:ln w="38100">
            <a:solidFill>
              <a:srgbClr val="0E2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83E0B15-B193-58C4-D361-BDB12C511320}"/>
              </a:ext>
            </a:extLst>
          </p:cNvPr>
          <p:cNvSpPr/>
          <p:nvPr/>
        </p:nvSpPr>
        <p:spPr>
          <a:xfrm>
            <a:off x="7532454" y="4636621"/>
            <a:ext cx="2895599" cy="1605688"/>
          </a:xfrm>
          <a:prstGeom prst="roundRect">
            <a:avLst>
              <a:gd name="adj" fmla="val 50000"/>
            </a:avLst>
          </a:prstGeom>
          <a:solidFill>
            <a:srgbClr val="0E2F5F"/>
          </a:solidFill>
          <a:ln>
            <a:solidFill>
              <a:srgbClr val="0E2F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Factors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1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1028700" y="904875"/>
            <a:ext cx="7075535" cy="705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1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2. Data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848550" y="1944578"/>
            <a:ext cx="1226460" cy="379088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5"/>
          <p:cNvSpPr/>
          <p:nvPr/>
        </p:nvSpPr>
        <p:spPr>
          <a:xfrm>
            <a:off x="16298985" y="1028700"/>
            <a:ext cx="960315" cy="960315"/>
          </a:xfrm>
          <a:custGeom>
            <a:avLst/>
            <a:gdLst/>
            <a:ahLst/>
            <a:cxnLst/>
            <a:rect l="l" t="t" r="r" b="b"/>
            <a:pathLst>
              <a:path w="960315" h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62BAEF00-0850-EC18-8A7E-839EE8AC440E}"/>
              </a:ext>
            </a:extLst>
          </p:cNvPr>
          <p:cNvSpPr txBox="1"/>
          <p:nvPr/>
        </p:nvSpPr>
        <p:spPr>
          <a:xfrm>
            <a:off x="2165039" y="1583045"/>
            <a:ext cx="5060185" cy="84652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F7AF6646-AAD5-51F6-B170-D3765F3F8CA1}"/>
              </a:ext>
            </a:extLst>
          </p:cNvPr>
          <p:cNvGrpSpPr/>
          <p:nvPr/>
        </p:nvGrpSpPr>
        <p:grpSpPr>
          <a:xfrm>
            <a:off x="914400" y="1669085"/>
            <a:ext cx="2895599" cy="654582"/>
            <a:chOff x="0" y="0"/>
            <a:chExt cx="1332724" cy="175329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256FDB-B588-D78F-6172-8BCC2E033885}"/>
                </a:ext>
              </a:extLst>
            </p:cNvPr>
            <p:cNvSpPr/>
            <p:nvPr/>
          </p:nvSpPr>
          <p:spPr>
            <a:xfrm>
              <a:off x="0" y="0"/>
              <a:ext cx="1332724" cy="175329"/>
            </a:xfrm>
            <a:custGeom>
              <a:avLst/>
              <a:gdLst/>
              <a:ahLst/>
              <a:cxnLst/>
              <a:rect l="l" t="t" r="r" b="b"/>
              <a:pathLst>
                <a:path w="1332724" h="175329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97300"/>
                  </a:lnTo>
                  <a:cubicBezTo>
                    <a:pt x="1332724" y="117995"/>
                    <a:pt x="1324503" y="137841"/>
                    <a:pt x="1309870" y="152475"/>
                  </a:cubicBezTo>
                  <a:cubicBezTo>
                    <a:pt x="1295236" y="167108"/>
                    <a:pt x="1275390" y="175329"/>
                    <a:pt x="1254695" y="175329"/>
                  </a:cubicBezTo>
                  <a:lnTo>
                    <a:pt x="78028" y="175329"/>
                  </a:lnTo>
                  <a:cubicBezTo>
                    <a:pt x="57334" y="175329"/>
                    <a:pt x="37487" y="167108"/>
                    <a:pt x="22854" y="152475"/>
                  </a:cubicBezTo>
                  <a:cubicBezTo>
                    <a:pt x="8221" y="137841"/>
                    <a:pt x="0" y="117995"/>
                    <a:pt x="0" y="97300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Box 7">
              <a:extLst>
                <a:ext uri="{FF2B5EF4-FFF2-40B4-BE49-F238E27FC236}">
                  <a16:creationId xmlns:a16="http://schemas.microsoft.com/office/drawing/2014/main" id="{C8EC3803-76E1-CF27-CC99-CBBF28E50631}"/>
                </a:ext>
              </a:extLst>
            </p:cNvPr>
            <p:cNvSpPr txBox="1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3" name="TextBox 29">
            <a:extLst>
              <a:ext uri="{FF2B5EF4-FFF2-40B4-BE49-F238E27FC236}">
                <a16:creationId xmlns:a16="http://schemas.microsoft.com/office/drawing/2014/main" id="{0BC89D16-81E9-9155-E75C-C4F9614F3B8C}"/>
              </a:ext>
            </a:extLst>
          </p:cNvPr>
          <p:cNvSpPr txBox="1"/>
          <p:nvPr/>
        </p:nvSpPr>
        <p:spPr>
          <a:xfrm>
            <a:off x="1504932" y="1789641"/>
            <a:ext cx="2150041" cy="375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</a:pPr>
            <a:r>
              <a:rPr lang="en-US" sz="2400" b="1" dirty="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2.2 Factors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3FCD75C-B738-26EC-873A-D55D5DC4B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24284"/>
              </p:ext>
            </p:extLst>
          </p:nvPr>
        </p:nvGraphicFramePr>
        <p:xfrm>
          <a:off x="1604581" y="2484615"/>
          <a:ext cx="14470429" cy="688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875">
                  <a:extLst>
                    <a:ext uri="{9D8B030D-6E8A-4147-A177-3AD203B41FA5}">
                      <a16:colId xmlns:a16="http://schemas.microsoft.com/office/drawing/2014/main" val="1523390212"/>
                    </a:ext>
                  </a:extLst>
                </a:gridCol>
                <a:gridCol w="1163835">
                  <a:extLst>
                    <a:ext uri="{9D8B030D-6E8A-4147-A177-3AD203B41FA5}">
                      <a16:colId xmlns:a16="http://schemas.microsoft.com/office/drawing/2014/main" val="3034260407"/>
                    </a:ext>
                  </a:extLst>
                </a:gridCol>
                <a:gridCol w="10726719">
                  <a:extLst>
                    <a:ext uri="{9D8B030D-6E8A-4147-A177-3AD203B41FA5}">
                      <a16:colId xmlns:a16="http://schemas.microsoft.com/office/drawing/2014/main" val="2987249985"/>
                    </a:ext>
                  </a:extLst>
                </a:gridCol>
              </a:tblGrid>
              <a:tr h="556987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Factor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Amount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Main Factors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6328960"/>
                  </a:ext>
                </a:extLst>
              </a:tr>
              <a:tr h="772224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Market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Mkt-RF, SMB, HML, RMW, CMA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7474972"/>
                  </a:ext>
                </a:extLst>
              </a:tr>
              <a:tr h="922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Fundamental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AbsAccrual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, DIV_P,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TaxExp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, CURRENT, FCF_P, CEQG,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momaccel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1476654"/>
                  </a:ext>
                </a:extLst>
              </a:tr>
              <a:tr h="922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Moving Average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SMA_5, SMA_10, SMA_30, WMA_5, WMA_10, WMA_30, TEMA_5, TMEA_10, TMEA_30, MAMA, FAMA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674283"/>
                  </a:ext>
                </a:extLst>
              </a:tr>
              <a:tr h="922456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Overlap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BBANDS_upper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,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BBANDS_up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, HTITREND, SAR,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SAR_norm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……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7773193"/>
                  </a:ext>
                </a:extLst>
              </a:tr>
              <a:tr h="772224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Momentum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MACD, STOCH, WILLR, CMO, MFI ……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196261"/>
                  </a:ext>
                </a:extLst>
              </a:tr>
              <a:tr h="1243309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Volume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Chaikin A/D Line, Chaikin A/D Oscillator , On Balance Volume, Volume-Price Trend, Volume Weighted Adjusted 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485078"/>
                  </a:ext>
                </a:extLst>
              </a:tr>
              <a:tr h="772224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Volatility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ATR,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ATR_normalized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, NATR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045782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DB2A83A-905E-A2BC-31B9-1E6C8AC0EF74}"/>
              </a:ext>
            </a:extLst>
          </p:cNvPr>
          <p:cNvSpPr txBox="1"/>
          <p:nvPr/>
        </p:nvSpPr>
        <p:spPr>
          <a:xfrm>
            <a:off x="17538492" y="3987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6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2E86A-78AB-58D3-D46C-363617EC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29" y="409575"/>
            <a:ext cx="15773400" cy="652700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E2F5F"/>
                </a:solidFill>
                <a:latin typeface="Akzidenz-Grotesk Heavy"/>
              </a:rPr>
              <a:t>Data source: </a:t>
            </a:r>
            <a:r>
              <a:rPr lang="en-US" altLang="zh-CN" sz="3200" b="1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Data</a:t>
            </a:r>
            <a:endParaRPr lang="en-US" altLang="zh-CN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Market factor: Ken French’s website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fundamental factors: Wharton Research Data Service / Factors by WRDS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Trading related data: CRSP / Annual Update / Stock - Version 2 (CIZ) /Daily Stock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E2F5F"/>
                </a:solidFill>
                <a:latin typeface="Akzidenz-Grotesk Heavy"/>
              </a:rPr>
              <a:t>Data integration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E2F5F"/>
                </a:solidFill>
                <a:latin typeface="Akzidenz-Grotesk Heavy"/>
              </a:rPr>
              <a:t>Data processing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7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B3A0A8-9FDC-AC79-033A-F94ED607E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74136"/>
              </p:ext>
            </p:extLst>
          </p:nvPr>
        </p:nvGraphicFramePr>
        <p:xfrm>
          <a:off x="1490661" y="3192780"/>
          <a:ext cx="145113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663">
                  <a:extLst>
                    <a:ext uri="{9D8B030D-6E8A-4147-A177-3AD203B41FA5}">
                      <a16:colId xmlns:a16="http://schemas.microsoft.com/office/drawing/2014/main" val="3689491002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82425483"/>
                    </a:ext>
                  </a:extLst>
                </a:gridCol>
                <a:gridCol w="4271963">
                  <a:extLst>
                    <a:ext uri="{9D8B030D-6E8A-4147-A177-3AD203B41FA5}">
                      <a16:colId xmlns:a16="http://schemas.microsoft.com/office/drawing/2014/main" val="1474048216"/>
                    </a:ext>
                  </a:extLst>
                </a:gridCol>
                <a:gridCol w="4500563">
                  <a:extLst>
                    <a:ext uri="{9D8B030D-6E8A-4147-A177-3AD203B41FA5}">
                      <a16:colId xmlns:a16="http://schemas.microsoft.com/office/drawing/2014/main" val="937743113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r>
                        <a:rPr lang="en-US" altLang="zh-CN" sz="2700" dirty="0"/>
                        <a:t>Time (return)</a:t>
                      </a:r>
                      <a:endParaRPr lang="zh-CN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CN" sz="2700" dirty="0"/>
                        <a:t>Time (market factor)</a:t>
                      </a:r>
                      <a:endParaRPr lang="zh-CN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CN" sz="2700" dirty="0"/>
                        <a:t>Time(fundamental factor)</a:t>
                      </a:r>
                      <a:endParaRPr lang="zh-CN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CN" sz="2700" dirty="0"/>
                        <a:t>Time(trading related factor)</a:t>
                      </a:r>
                      <a:endParaRPr lang="zh-CN" altLang="en-US" sz="27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30720419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en-US" altLang="zh-CN" sz="2700" dirty="0"/>
                        <a:t>t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CN" sz="2700" dirty="0"/>
                        <a:t>t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CN" sz="2700" dirty="0"/>
                        <a:t>Last day(t-1)</a:t>
                      </a:r>
                      <a:endParaRPr lang="zh-CN" altLang="en-US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en-US" altLang="zh-CN" sz="2700" dirty="0"/>
                        <a:t>Last month</a:t>
                      </a:r>
                      <a:endParaRPr lang="zh-CN" altLang="en-US" sz="27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431057071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A9BA5E1E-A663-259A-5297-72EF480878F0}"/>
              </a:ext>
            </a:extLst>
          </p:cNvPr>
          <p:cNvGrpSpPr/>
          <p:nvPr/>
        </p:nvGrpSpPr>
        <p:grpSpPr>
          <a:xfrm>
            <a:off x="1090738" y="5639921"/>
            <a:ext cx="15721385" cy="3618379"/>
            <a:chOff x="1090738" y="5866445"/>
            <a:chExt cx="15721385" cy="361837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E9B7327-36F3-1269-2D4D-D1DC78BA2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0738" y="5896408"/>
              <a:ext cx="6843713" cy="358841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A9B1EC8-DEDB-EAA0-F60C-3F802EC6F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35429" y="5866445"/>
              <a:ext cx="1980174" cy="361398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CBA19E1-7522-36CB-A2BE-96B1FE21E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5472" y="5866447"/>
              <a:ext cx="3461741" cy="361397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7EA56B7-3D90-5665-1F2B-9BA94AFF5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13883" y="5866447"/>
              <a:ext cx="1598240" cy="3613979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984E736-8764-7C22-F4A4-E5ED986471B9}"/>
              </a:ext>
            </a:extLst>
          </p:cNvPr>
          <p:cNvSpPr txBox="1"/>
          <p:nvPr/>
        </p:nvSpPr>
        <p:spPr>
          <a:xfrm>
            <a:off x="8402269" y="4677370"/>
            <a:ext cx="2220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/>
              <a:t>Missing data</a:t>
            </a:r>
          </a:p>
          <a:p>
            <a:pPr algn="ctr"/>
            <a:r>
              <a:rPr lang="en-US" altLang="zh-CN" sz="2700" dirty="0"/>
              <a:t>(each factor)</a:t>
            </a:r>
            <a:endParaRPr lang="zh-CN" altLang="en-US" sz="27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6F2585-41A4-C522-1BA3-4932DBA07FE2}"/>
              </a:ext>
            </a:extLst>
          </p:cNvPr>
          <p:cNvSpPr txBox="1"/>
          <p:nvPr/>
        </p:nvSpPr>
        <p:spPr>
          <a:xfrm>
            <a:off x="11145473" y="4677370"/>
            <a:ext cx="346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/>
              <a:t>Missing data</a:t>
            </a:r>
          </a:p>
          <a:p>
            <a:pPr algn="ctr"/>
            <a:r>
              <a:rPr lang="en-US" altLang="zh-CN" sz="2700" dirty="0"/>
              <a:t>(each ticker &amp; date)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15367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FBF99-A0A7-6B8F-BFA2-045615734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CC2C3F3-D0F5-A4FA-9C61-39DE86FAD3E0}"/>
              </a:ext>
            </a:extLst>
          </p:cNvPr>
          <p:cNvGrpSpPr/>
          <p:nvPr/>
        </p:nvGrpSpPr>
        <p:grpSpPr>
          <a:xfrm>
            <a:off x="-102996" y="2782372"/>
            <a:ext cx="18288000" cy="5894830"/>
            <a:chOff x="0" y="0"/>
            <a:chExt cx="4816593" cy="155254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07B1BA8-362E-23CE-BFD6-8B16074690AA}"/>
                </a:ext>
              </a:extLst>
            </p:cNvPr>
            <p:cNvSpPr/>
            <p:nvPr/>
          </p:nvSpPr>
          <p:spPr>
            <a:xfrm>
              <a:off x="0" y="0"/>
              <a:ext cx="4816592" cy="1552548"/>
            </a:xfrm>
            <a:custGeom>
              <a:avLst/>
              <a:gdLst/>
              <a:ahLst/>
              <a:cxnLst/>
              <a:rect l="l" t="t" r="r" b="b"/>
              <a:pathLst>
                <a:path w="4816592" h="1552548">
                  <a:moveTo>
                    <a:pt x="0" y="0"/>
                  </a:moveTo>
                  <a:lnTo>
                    <a:pt x="4816592" y="0"/>
                  </a:lnTo>
                  <a:lnTo>
                    <a:pt x="4816592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1EDF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EB90767-C8BE-75C1-F644-76EFA0F82DC9}"/>
                </a:ext>
              </a:extLst>
            </p:cNvPr>
            <p:cNvSpPr txBox="1"/>
            <p:nvPr/>
          </p:nvSpPr>
          <p:spPr>
            <a:xfrm>
              <a:off x="0" y="-47625"/>
              <a:ext cx="4816593" cy="1600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7E9C00F-38AF-9B46-F766-247DAF7402ED}"/>
              </a:ext>
            </a:extLst>
          </p:cNvPr>
          <p:cNvGrpSpPr/>
          <p:nvPr/>
        </p:nvGrpSpPr>
        <p:grpSpPr>
          <a:xfrm>
            <a:off x="1028700" y="5172075"/>
            <a:ext cx="5060185" cy="665701"/>
            <a:chOff x="0" y="0"/>
            <a:chExt cx="1332724" cy="175329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0F61ACC-AE03-1F6A-BA18-6B53FC22AB49}"/>
                </a:ext>
              </a:extLst>
            </p:cNvPr>
            <p:cNvSpPr/>
            <p:nvPr/>
          </p:nvSpPr>
          <p:spPr>
            <a:xfrm>
              <a:off x="0" y="0"/>
              <a:ext cx="1332724" cy="175329"/>
            </a:xfrm>
            <a:custGeom>
              <a:avLst/>
              <a:gdLst/>
              <a:ahLst/>
              <a:cxnLst/>
              <a:rect l="l" t="t" r="r" b="b"/>
              <a:pathLst>
                <a:path w="1332724" h="175329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97300"/>
                  </a:lnTo>
                  <a:cubicBezTo>
                    <a:pt x="1332724" y="117995"/>
                    <a:pt x="1324503" y="137841"/>
                    <a:pt x="1309870" y="152475"/>
                  </a:cubicBezTo>
                  <a:cubicBezTo>
                    <a:pt x="1295236" y="167108"/>
                    <a:pt x="1275390" y="175329"/>
                    <a:pt x="1254695" y="175329"/>
                  </a:cubicBezTo>
                  <a:lnTo>
                    <a:pt x="78028" y="175329"/>
                  </a:lnTo>
                  <a:cubicBezTo>
                    <a:pt x="57334" y="175329"/>
                    <a:pt x="37487" y="167108"/>
                    <a:pt x="22854" y="152475"/>
                  </a:cubicBezTo>
                  <a:cubicBezTo>
                    <a:pt x="8221" y="137841"/>
                    <a:pt x="0" y="117995"/>
                    <a:pt x="0" y="97300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E3F0CF9-4BA5-62A2-F826-4668F1413A88}"/>
                </a:ext>
              </a:extLst>
            </p:cNvPr>
            <p:cNvSpPr txBox="1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4E47364-D683-4342-C6E8-C5CD57FAC4AA}"/>
              </a:ext>
            </a:extLst>
          </p:cNvPr>
          <p:cNvGrpSpPr/>
          <p:nvPr/>
        </p:nvGrpSpPr>
        <p:grpSpPr>
          <a:xfrm>
            <a:off x="6613908" y="3394570"/>
            <a:ext cx="5060185" cy="665701"/>
            <a:chOff x="0" y="0"/>
            <a:chExt cx="1332724" cy="175329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2EE15D9-B151-A2C3-1C17-98F04C6FA89B}"/>
                </a:ext>
              </a:extLst>
            </p:cNvPr>
            <p:cNvSpPr/>
            <p:nvPr/>
          </p:nvSpPr>
          <p:spPr>
            <a:xfrm>
              <a:off x="0" y="0"/>
              <a:ext cx="1332724" cy="175329"/>
            </a:xfrm>
            <a:custGeom>
              <a:avLst/>
              <a:gdLst/>
              <a:ahLst/>
              <a:cxnLst/>
              <a:rect l="l" t="t" r="r" b="b"/>
              <a:pathLst>
                <a:path w="1332724" h="175329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97300"/>
                  </a:lnTo>
                  <a:cubicBezTo>
                    <a:pt x="1332724" y="117995"/>
                    <a:pt x="1324503" y="137841"/>
                    <a:pt x="1309870" y="152475"/>
                  </a:cubicBezTo>
                  <a:cubicBezTo>
                    <a:pt x="1295236" y="167108"/>
                    <a:pt x="1275390" y="175329"/>
                    <a:pt x="1254695" y="175329"/>
                  </a:cubicBezTo>
                  <a:lnTo>
                    <a:pt x="78028" y="175329"/>
                  </a:lnTo>
                  <a:cubicBezTo>
                    <a:pt x="57334" y="175329"/>
                    <a:pt x="37487" y="167108"/>
                    <a:pt x="22854" y="152475"/>
                  </a:cubicBezTo>
                  <a:cubicBezTo>
                    <a:pt x="8221" y="137841"/>
                    <a:pt x="0" y="117995"/>
                    <a:pt x="0" y="97300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4AA6672-3509-EB91-FCCB-2E5B83D264F4}"/>
                </a:ext>
              </a:extLst>
            </p:cNvPr>
            <p:cNvSpPr txBox="1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57CC187-D13F-377F-300D-748BD4475DBA}"/>
              </a:ext>
            </a:extLst>
          </p:cNvPr>
          <p:cNvGrpSpPr/>
          <p:nvPr/>
        </p:nvGrpSpPr>
        <p:grpSpPr>
          <a:xfrm>
            <a:off x="12199115" y="5143500"/>
            <a:ext cx="5060185" cy="665701"/>
            <a:chOff x="0" y="0"/>
            <a:chExt cx="1332724" cy="175329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543C029-AA38-4409-3319-B9ECAF997C08}"/>
                </a:ext>
              </a:extLst>
            </p:cNvPr>
            <p:cNvSpPr/>
            <p:nvPr/>
          </p:nvSpPr>
          <p:spPr>
            <a:xfrm>
              <a:off x="0" y="0"/>
              <a:ext cx="1332724" cy="175329"/>
            </a:xfrm>
            <a:custGeom>
              <a:avLst/>
              <a:gdLst/>
              <a:ahLst/>
              <a:cxnLst/>
              <a:rect l="l" t="t" r="r" b="b"/>
              <a:pathLst>
                <a:path w="1332724" h="175329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97300"/>
                  </a:lnTo>
                  <a:cubicBezTo>
                    <a:pt x="1332724" y="117995"/>
                    <a:pt x="1324503" y="137841"/>
                    <a:pt x="1309870" y="152475"/>
                  </a:cubicBezTo>
                  <a:cubicBezTo>
                    <a:pt x="1295236" y="167108"/>
                    <a:pt x="1275390" y="175329"/>
                    <a:pt x="1254695" y="175329"/>
                  </a:cubicBezTo>
                  <a:lnTo>
                    <a:pt x="78028" y="175329"/>
                  </a:lnTo>
                  <a:cubicBezTo>
                    <a:pt x="57334" y="175329"/>
                    <a:pt x="37487" y="167108"/>
                    <a:pt x="22854" y="152475"/>
                  </a:cubicBezTo>
                  <a:cubicBezTo>
                    <a:pt x="8221" y="137841"/>
                    <a:pt x="0" y="117995"/>
                    <a:pt x="0" y="97300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14A9A29-E676-7BEB-E7B4-BD564D7B9CA7}"/>
                </a:ext>
              </a:extLst>
            </p:cNvPr>
            <p:cNvSpPr txBox="1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7F230FF9-C67F-8168-5A66-F259FDDF9243}"/>
              </a:ext>
            </a:extLst>
          </p:cNvPr>
          <p:cNvGrpSpPr/>
          <p:nvPr/>
        </p:nvGrpSpPr>
        <p:grpSpPr>
          <a:xfrm>
            <a:off x="1028700" y="6005026"/>
            <a:ext cx="5060185" cy="1998158"/>
            <a:chOff x="0" y="0"/>
            <a:chExt cx="1332724" cy="526264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1F01DAA-350F-4D30-5BA3-01A2896C8F25}"/>
                </a:ext>
              </a:extLst>
            </p:cNvPr>
            <p:cNvSpPr/>
            <p:nvPr/>
          </p:nvSpPr>
          <p:spPr>
            <a:xfrm>
              <a:off x="0" y="0"/>
              <a:ext cx="1332724" cy="526264"/>
            </a:xfrm>
            <a:custGeom>
              <a:avLst/>
              <a:gdLst/>
              <a:ahLst/>
              <a:cxnLst/>
              <a:rect l="l" t="t" r="r" b="b"/>
              <a:pathLst>
                <a:path w="1332724" h="526264">
                  <a:moveTo>
                    <a:pt x="29069" y="0"/>
                  </a:moveTo>
                  <a:lnTo>
                    <a:pt x="1303654" y="0"/>
                  </a:lnTo>
                  <a:cubicBezTo>
                    <a:pt x="1319709" y="0"/>
                    <a:pt x="1332724" y="13015"/>
                    <a:pt x="1332724" y="29069"/>
                  </a:cubicBezTo>
                  <a:lnTo>
                    <a:pt x="1332724" y="497195"/>
                  </a:lnTo>
                  <a:cubicBezTo>
                    <a:pt x="1332724" y="504904"/>
                    <a:pt x="1329661" y="512298"/>
                    <a:pt x="1324209" y="517750"/>
                  </a:cubicBezTo>
                  <a:cubicBezTo>
                    <a:pt x="1318758" y="523201"/>
                    <a:pt x="1311364" y="526264"/>
                    <a:pt x="1303654" y="526264"/>
                  </a:cubicBezTo>
                  <a:lnTo>
                    <a:pt x="29069" y="526264"/>
                  </a:lnTo>
                  <a:cubicBezTo>
                    <a:pt x="13015" y="526264"/>
                    <a:pt x="0" y="513249"/>
                    <a:pt x="0" y="497195"/>
                  </a:cubicBezTo>
                  <a:lnTo>
                    <a:pt x="0" y="29069"/>
                  </a:lnTo>
                  <a:cubicBezTo>
                    <a:pt x="0" y="13015"/>
                    <a:pt x="13015" y="0"/>
                    <a:pt x="29069" y="0"/>
                  </a:cubicBezTo>
                  <a:close/>
                </a:path>
              </a:pathLst>
            </a:custGeom>
            <a:solidFill>
              <a:srgbClr val="3A577B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DA6C22F7-2258-6D40-1F45-8A910E04C1E1}"/>
                </a:ext>
              </a:extLst>
            </p:cNvPr>
            <p:cNvSpPr txBox="1"/>
            <p:nvPr/>
          </p:nvSpPr>
          <p:spPr>
            <a:xfrm>
              <a:off x="0" y="-47625"/>
              <a:ext cx="1332724" cy="573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4D1597F9-EEDA-0004-218C-1838090CB53C}"/>
              </a:ext>
            </a:extLst>
          </p:cNvPr>
          <p:cNvGrpSpPr/>
          <p:nvPr/>
        </p:nvGrpSpPr>
        <p:grpSpPr>
          <a:xfrm>
            <a:off x="12199115" y="5976451"/>
            <a:ext cx="5060185" cy="1998158"/>
            <a:chOff x="0" y="0"/>
            <a:chExt cx="1332724" cy="526264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B402E48-6916-E3B2-EE95-1A6E4ADD8F26}"/>
                </a:ext>
              </a:extLst>
            </p:cNvPr>
            <p:cNvSpPr/>
            <p:nvPr/>
          </p:nvSpPr>
          <p:spPr>
            <a:xfrm>
              <a:off x="0" y="0"/>
              <a:ext cx="1332724" cy="526264"/>
            </a:xfrm>
            <a:custGeom>
              <a:avLst/>
              <a:gdLst/>
              <a:ahLst/>
              <a:cxnLst/>
              <a:rect l="l" t="t" r="r" b="b"/>
              <a:pathLst>
                <a:path w="1332724" h="526264">
                  <a:moveTo>
                    <a:pt x="29069" y="0"/>
                  </a:moveTo>
                  <a:lnTo>
                    <a:pt x="1303654" y="0"/>
                  </a:lnTo>
                  <a:cubicBezTo>
                    <a:pt x="1319709" y="0"/>
                    <a:pt x="1332724" y="13015"/>
                    <a:pt x="1332724" y="29069"/>
                  </a:cubicBezTo>
                  <a:lnTo>
                    <a:pt x="1332724" y="497195"/>
                  </a:lnTo>
                  <a:cubicBezTo>
                    <a:pt x="1332724" y="504904"/>
                    <a:pt x="1329661" y="512298"/>
                    <a:pt x="1324209" y="517750"/>
                  </a:cubicBezTo>
                  <a:cubicBezTo>
                    <a:pt x="1318758" y="523201"/>
                    <a:pt x="1311364" y="526264"/>
                    <a:pt x="1303654" y="526264"/>
                  </a:cubicBezTo>
                  <a:lnTo>
                    <a:pt x="29069" y="526264"/>
                  </a:lnTo>
                  <a:cubicBezTo>
                    <a:pt x="13015" y="526264"/>
                    <a:pt x="0" y="513249"/>
                    <a:pt x="0" y="497195"/>
                  </a:cubicBezTo>
                  <a:lnTo>
                    <a:pt x="0" y="29069"/>
                  </a:lnTo>
                  <a:cubicBezTo>
                    <a:pt x="0" y="13015"/>
                    <a:pt x="13015" y="0"/>
                    <a:pt x="29069" y="0"/>
                  </a:cubicBezTo>
                  <a:close/>
                </a:path>
              </a:pathLst>
            </a:custGeom>
            <a:solidFill>
              <a:srgbClr val="3A577B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F9A26E90-7316-E8E2-A37E-A8CFBBE93771}"/>
                </a:ext>
              </a:extLst>
            </p:cNvPr>
            <p:cNvSpPr txBox="1"/>
            <p:nvPr/>
          </p:nvSpPr>
          <p:spPr>
            <a:xfrm>
              <a:off x="0" y="-47625"/>
              <a:ext cx="1332724" cy="573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5BDA553A-2C70-7B94-4246-3F1E0D2AB286}"/>
              </a:ext>
            </a:extLst>
          </p:cNvPr>
          <p:cNvSpPr txBox="1"/>
          <p:nvPr/>
        </p:nvSpPr>
        <p:spPr>
          <a:xfrm>
            <a:off x="3200400" y="917748"/>
            <a:ext cx="11887200" cy="81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730"/>
              </a:lnSpc>
              <a:spcBef>
                <a:spcPct val="0"/>
              </a:spcBef>
            </a:pPr>
            <a:r>
              <a:rPr lang="en-US" sz="52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Where</a:t>
            </a:r>
            <a:r>
              <a:rPr lang="zh-CN" altLang="en-US" sz="52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</a:t>
            </a:r>
            <a:r>
              <a:rPr lang="en-US" altLang="zh-CN" sz="52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excess return</a:t>
            </a:r>
            <a:r>
              <a:rPr lang="zh-CN" altLang="en-US" sz="52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</a:t>
            </a:r>
            <a:r>
              <a:rPr lang="en-US" altLang="zh-CN" sz="52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come</a:t>
            </a:r>
            <a:r>
              <a:rPr lang="zh-CN" altLang="en-US" sz="52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</a:t>
            </a:r>
            <a:r>
              <a:rPr lang="en-US" altLang="zh-CN" sz="52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from</a:t>
            </a:r>
            <a:r>
              <a:rPr lang="zh-CN" altLang="en-US" sz="52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？</a:t>
            </a:r>
            <a:endParaRPr lang="en-US" sz="5299" b="1" u="none" strike="noStrike" dirty="0">
              <a:solidFill>
                <a:srgbClr val="0E2F5F"/>
              </a:solidFill>
              <a:latin typeface="Akzidenz-Grotesk Heavy"/>
              <a:ea typeface="Akzidenz-Grotesk Heavy"/>
              <a:cs typeface="Akzidenz-Grotesk Heavy"/>
              <a:sym typeface="Akzidenz-Grotesk Heavy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A34EF955-5AD7-E2A0-7462-CC6EF8B8E4F6}"/>
              </a:ext>
            </a:extLst>
          </p:cNvPr>
          <p:cNvSpPr txBox="1"/>
          <p:nvPr/>
        </p:nvSpPr>
        <p:spPr>
          <a:xfrm>
            <a:off x="7853931" y="3508998"/>
            <a:ext cx="2580138" cy="37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Excess return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B37788A2-2FF9-98CA-04A3-6C9BA35032CC}"/>
              </a:ext>
            </a:extLst>
          </p:cNvPr>
          <p:cNvSpPr txBox="1"/>
          <p:nvPr/>
        </p:nvSpPr>
        <p:spPr>
          <a:xfrm>
            <a:off x="12289020" y="5286503"/>
            <a:ext cx="4880376" cy="37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Characteristics of stock itself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13B4497E-B8EF-EF23-2626-5667E2FA87F3}"/>
              </a:ext>
            </a:extLst>
          </p:cNvPr>
          <p:cNvSpPr txBox="1"/>
          <p:nvPr/>
        </p:nvSpPr>
        <p:spPr>
          <a:xfrm>
            <a:off x="1529577" y="6824046"/>
            <a:ext cx="419100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400" b="1" dirty="0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Fama-French 5 factor model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93D56D42-9900-86AF-4DAE-EAD9DB728825}"/>
              </a:ext>
            </a:extLst>
          </p:cNvPr>
          <p:cNvSpPr txBox="1"/>
          <p:nvPr/>
        </p:nvSpPr>
        <p:spPr>
          <a:xfrm>
            <a:off x="1393259" y="5286503"/>
            <a:ext cx="4331066" cy="37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 dirty="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Market factors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DCEE5D09-F2D9-0288-F6F2-A61C191FFD9E}"/>
              </a:ext>
            </a:extLst>
          </p:cNvPr>
          <p:cNvSpPr txBox="1"/>
          <p:nvPr/>
        </p:nvSpPr>
        <p:spPr>
          <a:xfrm>
            <a:off x="7499681" y="4675788"/>
            <a:ext cx="3288638" cy="1053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Explain more about some facts related to the melting of arctic ice here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F09BAE82-0064-73F6-DB40-40C2C965A2B9}"/>
              </a:ext>
            </a:extLst>
          </p:cNvPr>
          <p:cNvSpPr txBox="1"/>
          <p:nvPr/>
        </p:nvSpPr>
        <p:spPr>
          <a:xfrm>
            <a:off x="13111122" y="6819900"/>
            <a:ext cx="3673534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400" b="1" dirty="0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Alpha generation model</a:t>
            </a:r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751F83F2-0618-3C76-F943-A3539F92230F}"/>
              </a:ext>
            </a:extLst>
          </p:cNvPr>
          <p:cNvSpPr/>
          <p:nvPr/>
        </p:nvSpPr>
        <p:spPr>
          <a:xfrm>
            <a:off x="4505581" y="3685992"/>
            <a:ext cx="1583878" cy="1108714"/>
          </a:xfrm>
          <a:custGeom>
            <a:avLst/>
            <a:gdLst/>
            <a:ahLst/>
            <a:cxnLst/>
            <a:rect l="l" t="t" r="r" b="b"/>
            <a:pathLst>
              <a:path w="1583878" h="1108714">
                <a:moveTo>
                  <a:pt x="0" y="0"/>
                </a:moveTo>
                <a:lnTo>
                  <a:pt x="1583878" y="0"/>
                </a:lnTo>
                <a:lnTo>
                  <a:pt x="1583878" y="1108714"/>
                </a:lnTo>
                <a:lnTo>
                  <a:pt x="0" y="1108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76B63F70-3B12-4DF9-14EC-86986989F9BC}"/>
              </a:ext>
            </a:extLst>
          </p:cNvPr>
          <p:cNvSpPr/>
          <p:nvPr/>
        </p:nvSpPr>
        <p:spPr>
          <a:xfrm>
            <a:off x="12198541" y="3660336"/>
            <a:ext cx="1583878" cy="1108714"/>
          </a:xfrm>
          <a:custGeom>
            <a:avLst/>
            <a:gdLst/>
            <a:ahLst/>
            <a:cxnLst/>
            <a:rect l="l" t="t" r="r" b="b"/>
            <a:pathLst>
              <a:path w="1583878" h="1108714">
                <a:moveTo>
                  <a:pt x="0" y="0"/>
                </a:moveTo>
                <a:lnTo>
                  <a:pt x="1583878" y="0"/>
                </a:lnTo>
                <a:lnTo>
                  <a:pt x="1583878" y="1108715"/>
                </a:lnTo>
                <a:lnTo>
                  <a:pt x="0" y="1108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2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ACF90-6305-7E82-375B-9B3C0B3F0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>
            <a:extLst>
              <a:ext uri="{FF2B5EF4-FFF2-40B4-BE49-F238E27FC236}">
                <a16:creationId xmlns:a16="http://schemas.microsoft.com/office/drawing/2014/main" id="{622168DF-6600-B786-8D22-06B6A5618316}"/>
              </a:ext>
            </a:extLst>
          </p:cNvPr>
          <p:cNvGrpSpPr/>
          <p:nvPr/>
        </p:nvGrpSpPr>
        <p:grpSpPr>
          <a:xfrm>
            <a:off x="-394817" y="2782372"/>
            <a:ext cx="3353620" cy="5894830"/>
            <a:chOff x="0" y="0"/>
            <a:chExt cx="883258" cy="1552548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C3D8D90-5010-BC1A-5C0F-1A66D4864142}"/>
                </a:ext>
              </a:extLst>
            </p:cNvPr>
            <p:cNvSpPr/>
            <p:nvPr/>
          </p:nvSpPr>
          <p:spPr>
            <a:xfrm>
              <a:off x="0" y="0"/>
              <a:ext cx="883258" cy="1552548"/>
            </a:xfrm>
            <a:custGeom>
              <a:avLst/>
              <a:gdLst/>
              <a:ahLst/>
              <a:cxnLst/>
              <a:rect l="l" t="t" r="r" b="b"/>
              <a:pathLst>
                <a:path w="883258" h="155254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1416345"/>
                  </a:lnTo>
                  <a:cubicBezTo>
                    <a:pt x="883258" y="1452468"/>
                    <a:pt x="868908" y="1487112"/>
                    <a:pt x="843365" y="1512655"/>
                  </a:cubicBezTo>
                  <a:cubicBezTo>
                    <a:pt x="817822" y="1538198"/>
                    <a:pt x="783178" y="1552548"/>
                    <a:pt x="747055" y="1552548"/>
                  </a:cubicBezTo>
                  <a:lnTo>
                    <a:pt x="136203" y="1552548"/>
                  </a:lnTo>
                  <a:cubicBezTo>
                    <a:pt x="100080" y="1552548"/>
                    <a:pt x="65436" y="1538198"/>
                    <a:pt x="39893" y="1512655"/>
                  </a:cubicBezTo>
                  <a:cubicBezTo>
                    <a:pt x="14350" y="1487112"/>
                    <a:pt x="0" y="1452468"/>
                    <a:pt x="0" y="1416345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35B38C3A-21FF-246A-D016-561A58155E2E}"/>
                </a:ext>
              </a:extLst>
            </p:cNvPr>
            <p:cNvSpPr txBox="1"/>
            <p:nvPr/>
          </p:nvSpPr>
          <p:spPr>
            <a:xfrm>
              <a:off x="0" y="-47625"/>
              <a:ext cx="883258" cy="1600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89631EE8-26D8-B4B0-B4D2-AE3965791C1C}"/>
              </a:ext>
            </a:extLst>
          </p:cNvPr>
          <p:cNvSpPr txBox="1"/>
          <p:nvPr/>
        </p:nvSpPr>
        <p:spPr>
          <a:xfrm>
            <a:off x="9548625" y="876300"/>
            <a:ext cx="7710675" cy="816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603"/>
              </a:lnSpc>
              <a:spcBef>
                <a:spcPct val="0"/>
              </a:spcBef>
            </a:pPr>
            <a:r>
              <a:rPr lang="en-US" sz="51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What</a:t>
            </a:r>
            <a:r>
              <a:rPr lang="zh-CN" altLang="en-US" sz="51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</a:t>
            </a:r>
            <a:r>
              <a:rPr lang="en-US" altLang="zh-CN" sz="51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is</a:t>
            </a:r>
            <a:r>
              <a:rPr lang="zh-CN" altLang="en-US" sz="51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</a:t>
            </a:r>
            <a:r>
              <a:rPr lang="en-US" altLang="zh-CN" sz="51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alpha</a:t>
            </a:r>
            <a:r>
              <a:rPr lang="zh-CN" altLang="en-US" sz="5199" b="1" u="none" strike="noStrike" dirty="0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？</a:t>
            </a:r>
            <a:endParaRPr lang="en-US" sz="5199" b="1" u="none" strike="noStrike" dirty="0">
              <a:solidFill>
                <a:srgbClr val="0E2F5F"/>
              </a:solidFill>
              <a:latin typeface="Akzidenz-Grotesk Heavy"/>
              <a:ea typeface="Akzidenz-Grotesk Heavy"/>
              <a:cs typeface="Akzidenz-Grotesk Heavy"/>
              <a:sym typeface="Akzidenz-Grotesk Heav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3">
                <a:extLst>
                  <a:ext uri="{FF2B5EF4-FFF2-40B4-BE49-F238E27FC236}">
                    <a16:creationId xmlns:a16="http://schemas.microsoft.com/office/drawing/2014/main" id="{108C05BB-937D-D31B-344A-9B0BE4C4E39A}"/>
                  </a:ext>
                </a:extLst>
              </p:cNvPr>
              <p:cNvSpPr txBox="1"/>
              <p:nvPr/>
            </p:nvSpPr>
            <p:spPr>
              <a:xfrm>
                <a:off x="2958803" y="2990486"/>
                <a:ext cx="15100597" cy="290355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4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40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4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𝒇</m:t>
                          </m:r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40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zh-CN" sz="4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40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4000" b="1" i="1" kern="100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3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zh-CN" altLang="zh-CN" sz="3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36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3600" b="1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36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3600" b="1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sub>
                          </m:sSub>
                        </m:e>
                      </m:d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3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𝑺𝑴𝑩</m:t>
                      </m:r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3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𝑯𝑴𝑳</m:t>
                      </m:r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3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𝑹𝑴𝑾</m:t>
                      </m:r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zh-CN" altLang="zh-CN" sz="36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𝟓</m:t>
                          </m:r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6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𝑪𝑴𝑨</m:t>
                      </m:r>
                      <m:r>
                        <a:rPr lang="zh-CN" altLang="en-US" sz="36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3600" b="1" i="1" kern="100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zh-CN" altLang="zh-CN" sz="4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4000" b="1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zh-CN" sz="4000" b="1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3">
                <a:extLst>
                  <a:ext uri="{FF2B5EF4-FFF2-40B4-BE49-F238E27FC236}">
                    <a16:creationId xmlns:a16="http://schemas.microsoft.com/office/drawing/2014/main" id="{108C05BB-937D-D31B-344A-9B0BE4C4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03" y="2990486"/>
                <a:ext cx="15100597" cy="2903552"/>
              </a:xfrm>
              <a:prstGeom prst="rect">
                <a:avLst/>
              </a:prstGeom>
              <a:blipFill>
                <a:blip r:embed="rId2"/>
                <a:stretch>
                  <a:fillRect b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9">
            <a:extLst>
              <a:ext uri="{FF2B5EF4-FFF2-40B4-BE49-F238E27FC236}">
                <a16:creationId xmlns:a16="http://schemas.microsoft.com/office/drawing/2014/main" id="{4A045E77-98D7-0039-85CD-05A312F3122D}"/>
              </a:ext>
            </a:extLst>
          </p:cNvPr>
          <p:cNvSpPr/>
          <p:nvPr/>
        </p:nvSpPr>
        <p:spPr>
          <a:xfrm>
            <a:off x="4044420" y="-1848214"/>
            <a:ext cx="3691868" cy="3691868"/>
          </a:xfrm>
          <a:custGeom>
            <a:avLst/>
            <a:gdLst/>
            <a:ahLst/>
            <a:cxnLst/>
            <a:rect l="l" t="t" r="r" b="b"/>
            <a:pathLst>
              <a:path w="3691868" h="3691868">
                <a:moveTo>
                  <a:pt x="0" y="0"/>
                </a:moveTo>
                <a:lnTo>
                  <a:pt x="3691867" y="0"/>
                </a:lnTo>
                <a:lnTo>
                  <a:pt x="3691867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683A3B1F-153F-D2EA-0D7C-62C600A20E7E}"/>
              </a:ext>
            </a:extLst>
          </p:cNvPr>
          <p:cNvSpPr/>
          <p:nvPr/>
        </p:nvSpPr>
        <p:spPr>
          <a:xfrm>
            <a:off x="3396943" y="1028700"/>
            <a:ext cx="647477" cy="647477"/>
          </a:xfrm>
          <a:custGeom>
            <a:avLst/>
            <a:gdLst/>
            <a:ahLst/>
            <a:cxnLst/>
            <a:rect l="l" t="t" r="r" b="b"/>
            <a:pathLst>
              <a:path w="647477" h="647477">
                <a:moveTo>
                  <a:pt x="0" y="0"/>
                </a:moveTo>
                <a:lnTo>
                  <a:pt x="647477" y="0"/>
                </a:lnTo>
                <a:lnTo>
                  <a:pt x="647477" y="647477"/>
                </a:lnTo>
                <a:lnTo>
                  <a:pt x="0" y="6474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31" name="框架 30">
            <a:extLst>
              <a:ext uri="{FF2B5EF4-FFF2-40B4-BE49-F238E27FC236}">
                <a16:creationId xmlns:a16="http://schemas.microsoft.com/office/drawing/2014/main" id="{0A76972B-1524-AABD-BD2A-C3A6B2807C7A}"/>
              </a:ext>
            </a:extLst>
          </p:cNvPr>
          <p:cNvSpPr/>
          <p:nvPr/>
        </p:nvSpPr>
        <p:spPr>
          <a:xfrm>
            <a:off x="3581400" y="4076700"/>
            <a:ext cx="13944600" cy="9144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219181C4-37C3-07FA-1029-8D98FCCA5729}"/>
              </a:ext>
            </a:extLst>
          </p:cNvPr>
          <p:cNvSpPr/>
          <p:nvPr/>
        </p:nvSpPr>
        <p:spPr>
          <a:xfrm rot="16200000">
            <a:off x="8827518" y="5463085"/>
            <a:ext cx="987077" cy="533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TextBox 24">
            <a:extLst>
              <a:ext uri="{FF2B5EF4-FFF2-40B4-BE49-F238E27FC236}">
                <a16:creationId xmlns:a16="http://schemas.microsoft.com/office/drawing/2014/main" id="{D41E3F8B-0033-2A1E-308A-4CB8DD7E76DA}"/>
              </a:ext>
            </a:extLst>
          </p:cNvPr>
          <p:cNvSpPr txBox="1"/>
          <p:nvPr/>
        </p:nvSpPr>
        <p:spPr>
          <a:xfrm>
            <a:off x="8001000" y="6438900"/>
            <a:ext cx="312420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Market</a:t>
            </a:r>
            <a:r>
              <a:rPr lang="zh-CN" altLang="en-US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</a:t>
            </a:r>
            <a:r>
              <a:rPr lang="en-US" altLang="zh-CN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influence</a:t>
            </a:r>
            <a:endParaRPr lang="en-US" sz="2800" b="1" dirty="0">
              <a:solidFill>
                <a:srgbClr val="0E2F5F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B05921B4-182F-CDFA-C617-633638097FA7}"/>
              </a:ext>
            </a:extLst>
          </p:cNvPr>
          <p:cNvSpPr/>
          <p:nvPr/>
        </p:nvSpPr>
        <p:spPr>
          <a:xfrm rot="10800000">
            <a:off x="12652723" y="3314701"/>
            <a:ext cx="987077" cy="533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C5EA7EC4-4FFF-A4F0-319B-E4522FEA82B1}"/>
              </a:ext>
            </a:extLst>
          </p:cNvPr>
          <p:cNvSpPr txBox="1"/>
          <p:nvPr/>
        </p:nvSpPr>
        <p:spPr>
          <a:xfrm>
            <a:off x="13904441" y="3206155"/>
            <a:ext cx="3926359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cannot be explained by market</a:t>
            </a:r>
            <a:endParaRPr lang="en-US" sz="2800" b="1" dirty="0">
              <a:solidFill>
                <a:srgbClr val="0E2F5F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C9AD6927-00A4-B2FD-E511-6692CB455380}"/>
              </a:ext>
            </a:extLst>
          </p:cNvPr>
          <p:cNvSpPr txBox="1"/>
          <p:nvPr/>
        </p:nvSpPr>
        <p:spPr>
          <a:xfrm>
            <a:off x="4023825" y="7429500"/>
            <a:ext cx="1226820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Rolling OLS (rolling window = 30)</a:t>
            </a:r>
            <a:r>
              <a:rPr lang="zh-CN" altLang="en-US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</a:t>
            </a:r>
            <a:r>
              <a:rPr lang="en-US" altLang="zh-CN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to</a:t>
            </a:r>
            <a:r>
              <a:rPr lang="zh-CN" altLang="en-US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</a:t>
            </a:r>
            <a:r>
              <a:rPr lang="en-US" altLang="zh-CN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</a:t>
            </a:r>
            <a:r>
              <a:rPr lang="en-US" sz="2800" b="1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alculate</a:t>
            </a:r>
            <a:r>
              <a:rPr lang="zh-CN" altLang="en-US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</a:t>
            </a:r>
            <a:r>
              <a:rPr lang="en-US" altLang="zh-CN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alpha</a:t>
            </a:r>
            <a:r>
              <a:rPr lang="zh-CN" altLang="en-US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</a:t>
            </a:r>
            <a:r>
              <a:rPr lang="en-US" altLang="zh-CN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for</a:t>
            </a:r>
            <a:r>
              <a:rPr lang="zh-CN" altLang="en-US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</a:t>
            </a:r>
            <a:r>
              <a:rPr lang="en-US" altLang="zh-CN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every</a:t>
            </a:r>
            <a:r>
              <a:rPr lang="zh-CN" altLang="en-US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</a:t>
            </a:r>
            <a:r>
              <a:rPr lang="en-US" altLang="zh-CN" sz="2800" b="1" dirty="0">
                <a:solidFill>
                  <a:srgbClr val="0E2F5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ticker</a:t>
            </a:r>
            <a:endParaRPr lang="en-US" sz="2800" b="1" dirty="0">
              <a:solidFill>
                <a:srgbClr val="0E2F5F"/>
              </a:solidFill>
              <a:latin typeface="Aileron Ultra-Bold"/>
              <a:ea typeface="Aileron Ultra-Bold"/>
              <a:cs typeface="Aileron Ultra-Bold"/>
              <a:sym typeface="Aileron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3916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855</Words>
  <Application>Microsoft Macintosh PowerPoint</Application>
  <PresentationFormat>自定义</PresentationFormat>
  <Paragraphs>273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Barlow Condensed Heavy</vt:lpstr>
      <vt:lpstr>等线</vt:lpstr>
      <vt:lpstr>Aileron Bold</vt:lpstr>
      <vt:lpstr>Aileron Ultra-Bold</vt:lpstr>
      <vt:lpstr>Cambria Math</vt:lpstr>
      <vt:lpstr>宋体</vt:lpstr>
      <vt:lpstr>Aileron</vt:lpstr>
      <vt:lpstr>Calibri</vt:lpstr>
      <vt:lpstr>Akzidenz-Grotesk Heavy</vt:lpstr>
      <vt:lpstr>Times New Roman</vt:lpstr>
      <vt:lpstr>Aileron Heavy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GUO, Huanru</cp:lastModifiedBy>
  <cp:revision>15</cp:revision>
  <dcterms:created xsi:type="dcterms:W3CDTF">2006-08-16T00:00:00Z</dcterms:created>
  <dcterms:modified xsi:type="dcterms:W3CDTF">2024-12-05T19:44:03Z</dcterms:modified>
  <dc:identifier>DAGYYNSYAa4</dc:identifier>
</cp:coreProperties>
</file>