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405" r:id="rId2"/>
    <p:sldId id="402" r:id="rId3"/>
    <p:sldId id="381" r:id="rId4"/>
    <p:sldId id="379" r:id="rId5"/>
    <p:sldId id="361" r:id="rId6"/>
    <p:sldId id="362" r:id="rId7"/>
    <p:sldId id="259" r:id="rId8"/>
    <p:sldId id="386" r:id="rId9"/>
    <p:sldId id="383" r:id="rId10"/>
    <p:sldId id="382" r:id="rId11"/>
    <p:sldId id="407" r:id="rId12"/>
    <p:sldId id="384" r:id="rId13"/>
    <p:sldId id="385" r:id="rId14"/>
    <p:sldId id="345" r:id="rId15"/>
    <p:sldId id="400" r:id="rId16"/>
    <p:sldId id="399" r:id="rId17"/>
    <p:sldId id="392" r:id="rId18"/>
    <p:sldId id="393" r:id="rId19"/>
    <p:sldId id="394" r:id="rId20"/>
    <p:sldId id="401" r:id="rId21"/>
    <p:sldId id="395" r:id="rId22"/>
    <p:sldId id="369" r:id="rId23"/>
    <p:sldId id="305" r:id="rId24"/>
    <p:sldId id="30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359E"/>
    <a:srgbClr val="0041C4"/>
    <a:srgbClr val="1920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6" autoAdjust="0"/>
    <p:restoredTop sz="94660"/>
  </p:normalViewPr>
  <p:slideViewPr>
    <p:cSldViewPr snapToGrid="0">
      <p:cViewPr varScale="1">
        <p:scale>
          <a:sx n="103" d="100"/>
          <a:sy n="103" d="100"/>
        </p:scale>
        <p:origin x="18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68EC4-A18A-4515-8D00-888390FF31A4}" type="datetimeFigureOut">
              <a:rPr lang="en-US" smtClean="0"/>
              <a:t>8/18/2018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97053-88AD-40B6-87D4-5337848C12B0}" type="slidenum">
              <a:rPr lang="en-US" smtClean="0"/>
              <a:t>‹#›</a:t>
            </a:fld>
            <a:endParaRPr lang="en-US"/>
          </a:p>
        </p:txBody>
      </p:sp>
    </p:spTree>
    <p:extLst>
      <p:ext uri="{BB962C8B-B14F-4D97-AF65-F5344CB8AC3E}">
        <p14:creationId xmlns:p14="http://schemas.microsoft.com/office/powerpoint/2010/main" val="416950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8/19/2018 1:02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27447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8/18/2018 8:16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69958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8/18/2018 8:16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63221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8/18/2018 8:16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8482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8/18/2018 8:16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7578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14</a:t>
            </a:fld>
            <a:endParaRPr lang="en-US"/>
          </a:p>
        </p:txBody>
      </p:sp>
    </p:spTree>
    <p:extLst>
      <p:ext uri="{BB962C8B-B14F-4D97-AF65-F5344CB8AC3E}">
        <p14:creationId xmlns:p14="http://schemas.microsoft.com/office/powerpoint/2010/main" val="1613165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15</a:t>
            </a:fld>
            <a:endParaRPr lang="en-US"/>
          </a:p>
        </p:txBody>
      </p:sp>
    </p:spTree>
    <p:extLst>
      <p:ext uri="{BB962C8B-B14F-4D97-AF65-F5344CB8AC3E}">
        <p14:creationId xmlns:p14="http://schemas.microsoft.com/office/powerpoint/2010/main" val="2042356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16</a:t>
            </a:fld>
            <a:endParaRPr lang="en-US"/>
          </a:p>
        </p:txBody>
      </p:sp>
    </p:spTree>
    <p:extLst>
      <p:ext uri="{BB962C8B-B14F-4D97-AF65-F5344CB8AC3E}">
        <p14:creationId xmlns:p14="http://schemas.microsoft.com/office/powerpoint/2010/main" val="1269971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17</a:t>
            </a:fld>
            <a:endParaRPr lang="en-US"/>
          </a:p>
        </p:txBody>
      </p:sp>
    </p:spTree>
    <p:extLst>
      <p:ext uri="{BB962C8B-B14F-4D97-AF65-F5344CB8AC3E}">
        <p14:creationId xmlns:p14="http://schemas.microsoft.com/office/powerpoint/2010/main" val="1306144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18</a:t>
            </a:fld>
            <a:endParaRPr lang="en-US"/>
          </a:p>
        </p:txBody>
      </p:sp>
    </p:spTree>
    <p:extLst>
      <p:ext uri="{BB962C8B-B14F-4D97-AF65-F5344CB8AC3E}">
        <p14:creationId xmlns:p14="http://schemas.microsoft.com/office/powerpoint/2010/main" val="964079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19</a:t>
            </a:fld>
            <a:endParaRPr lang="en-US"/>
          </a:p>
        </p:txBody>
      </p:sp>
    </p:spTree>
    <p:extLst>
      <p:ext uri="{BB962C8B-B14F-4D97-AF65-F5344CB8AC3E}">
        <p14:creationId xmlns:p14="http://schemas.microsoft.com/office/powerpoint/2010/main" val="38598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D97377-8615-40E2-AA20-5EAD8051D528}" type="slidenum">
              <a:rPr lang="en-US" smtClean="0"/>
              <a:t>2</a:t>
            </a:fld>
            <a:endParaRPr lang="en-US"/>
          </a:p>
        </p:txBody>
      </p:sp>
    </p:spTree>
    <p:extLst>
      <p:ext uri="{BB962C8B-B14F-4D97-AF65-F5344CB8AC3E}">
        <p14:creationId xmlns:p14="http://schemas.microsoft.com/office/powerpoint/2010/main" val="1793129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8/18/2018 8:16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471030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21</a:t>
            </a:fld>
            <a:endParaRPr lang="en-US"/>
          </a:p>
        </p:txBody>
      </p:sp>
    </p:spTree>
    <p:extLst>
      <p:ext uri="{BB962C8B-B14F-4D97-AF65-F5344CB8AC3E}">
        <p14:creationId xmlns:p14="http://schemas.microsoft.com/office/powerpoint/2010/main" val="46068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22</a:t>
            </a:fld>
            <a:endParaRPr lang="en-US"/>
          </a:p>
        </p:txBody>
      </p:sp>
    </p:spTree>
    <p:extLst>
      <p:ext uri="{BB962C8B-B14F-4D97-AF65-F5344CB8AC3E}">
        <p14:creationId xmlns:p14="http://schemas.microsoft.com/office/powerpoint/2010/main" val="1068949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23</a:t>
            </a:fld>
            <a:endParaRPr lang="en-US"/>
          </a:p>
        </p:txBody>
      </p:sp>
    </p:spTree>
    <p:extLst>
      <p:ext uri="{BB962C8B-B14F-4D97-AF65-F5344CB8AC3E}">
        <p14:creationId xmlns:p14="http://schemas.microsoft.com/office/powerpoint/2010/main" val="3701616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24</a:t>
            </a:fld>
            <a:endParaRPr lang="en-US"/>
          </a:p>
        </p:txBody>
      </p:sp>
    </p:spTree>
    <p:extLst>
      <p:ext uri="{BB962C8B-B14F-4D97-AF65-F5344CB8AC3E}">
        <p14:creationId xmlns:p14="http://schemas.microsoft.com/office/powerpoint/2010/main" val="3549114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8/18/2018 8:16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14786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85711C6-D783-4789-8082-9D34F2C4221D}" type="datetime8">
              <a:rPr lang="en-US" smtClean="0"/>
              <a:t>8/18/2018 8:16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991756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4FAE1A-5C3A-447E-AE21-80B97720E816}" type="slidenum">
              <a:rPr lang="en-US" smtClean="0"/>
              <a:t>5</a:t>
            </a:fld>
            <a:endParaRPr lang="en-US"/>
          </a:p>
        </p:txBody>
      </p:sp>
    </p:spTree>
    <p:extLst>
      <p:ext uri="{BB962C8B-B14F-4D97-AF65-F5344CB8AC3E}">
        <p14:creationId xmlns:p14="http://schemas.microsoft.com/office/powerpoint/2010/main" val="558311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4FAE1A-5C3A-447E-AE21-80B97720E816}" type="slidenum">
              <a:rPr lang="en-US" smtClean="0"/>
              <a:t>6</a:t>
            </a:fld>
            <a:endParaRPr lang="en-US"/>
          </a:p>
        </p:txBody>
      </p:sp>
    </p:spTree>
    <p:extLst>
      <p:ext uri="{BB962C8B-B14F-4D97-AF65-F5344CB8AC3E}">
        <p14:creationId xmlns:p14="http://schemas.microsoft.com/office/powerpoint/2010/main" val="3876378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7</a:t>
            </a:fld>
            <a:endParaRPr lang="en-US"/>
          </a:p>
        </p:txBody>
      </p:sp>
    </p:spTree>
    <p:extLst>
      <p:ext uri="{BB962C8B-B14F-4D97-AF65-F5344CB8AC3E}">
        <p14:creationId xmlns:p14="http://schemas.microsoft.com/office/powerpoint/2010/main" val="3494117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B07192-A7FA-4150-9E56-93158686606A}" type="slidenum">
              <a:rPr lang="en-US" smtClean="0"/>
              <a:t>8</a:t>
            </a:fld>
            <a:endParaRPr lang="en-US"/>
          </a:p>
        </p:txBody>
      </p:sp>
    </p:spTree>
    <p:extLst>
      <p:ext uri="{BB962C8B-B14F-4D97-AF65-F5344CB8AC3E}">
        <p14:creationId xmlns:p14="http://schemas.microsoft.com/office/powerpoint/2010/main" val="80497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8/18/2018 8:16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80462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8/18/2018</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457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8/18/2018</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68338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8/18/2018</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1218991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07867"/>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192634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07867"/>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3907815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767408"/>
            <a:ext cx="4795873" cy="1323183"/>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265256344"/>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0359E"/>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7426AE-8770-41D9-8BF0-FD044C9CE9D7}"/>
              </a:ext>
            </a:extLst>
          </p:cNvPr>
          <p:cNvSpPr/>
          <p:nvPr userDrawn="1"/>
        </p:nvSpPr>
        <p:spPr>
          <a:xfrm>
            <a:off x="0" y="19455"/>
            <a:ext cx="12192000" cy="1255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1518" y="245223"/>
            <a:ext cx="10058400" cy="803505"/>
          </a:xfrm>
        </p:spPr>
        <p:txBody>
          <a:bodyPr/>
          <a:lstStyle>
            <a:lvl1pPr marL="0">
              <a:defRPr>
                <a:solidFill>
                  <a:srgbClr val="0041C4"/>
                </a:solidFill>
                <a:latin typeface="Arial Rounded MT Bold" panose="020F0704030504030204" pitchFamily="34" charset="0"/>
              </a:defRPr>
            </a:lvl1pPr>
          </a:lstStyle>
          <a:p>
            <a:r>
              <a:rPr lang="en-US" dirty="0"/>
              <a:t>Click to edit Master title style</a:t>
            </a:r>
          </a:p>
        </p:txBody>
      </p:sp>
      <p:sp>
        <p:nvSpPr>
          <p:cNvPr id="3" name="Content Placeholder 2"/>
          <p:cNvSpPr>
            <a:spLocks noGrp="1"/>
          </p:cNvSpPr>
          <p:nvPr>
            <p:ph idx="1"/>
          </p:nvPr>
        </p:nvSpPr>
        <p:spPr>
          <a:xfrm>
            <a:off x="426072" y="2210655"/>
            <a:ext cx="10058400" cy="4023360"/>
          </a:xfrm>
        </p:spPr>
        <p:txBody>
          <a:bodyPr>
            <a:normAutofit/>
          </a:bodyPr>
          <a:lstStyle>
            <a:lvl1pPr>
              <a:defRPr sz="3600">
                <a:solidFill>
                  <a:schemeClr val="bg1"/>
                </a:solidFill>
                <a:latin typeface="Arial" panose="020B0604020202020204" pitchFamily="34" charset="0"/>
                <a:cs typeface="Arial" panose="020B0604020202020204" pitchFamily="34" charset="0"/>
              </a:defRPr>
            </a:lvl1pPr>
            <a:lvl2pPr>
              <a:defRPr sz="3600">
                <a:solidFill>
                  <a:schemeClr val="bg1"/>
                </a:solidFill>
                <a:latin typeface="Arial" panose="020B0604020202020204" pitchFamily="34" charset="0"/>
                <a:cs typeface="Arial" panose="020B0604020202020204" pitchFamily="34" charset="0"/>
              </a:defRPr>
            </a:lvl2pPr>
            <a:lvl3pPr>
              <a:defRPr sz="3600">
                <a:solidFill>
                  <a:schemeClr val="bg1"/>
                </a:solidFill>
                <a:latin typeface="Arial" panose="020B0604020202020204" pitchFamily="34" charset="0"/>
                <a:cs typeface="Arial" panose="020B0604020202020204" pitchFamily="34" charset="0"/>
              </a:defRPr>
            </a:lvl3pPr>
            <a:lvl4pPr>
              <a:defRPr sz="3600">
                <a:solidFill>
                  <a:schemeClr val="bg1"/>
                </a:solidFill>
                <a:latin typeface="Arial" panose="020B0604020202020204" pitchFamily="34" charset="0"/>
                <a:cs typeface="Arial" panose="020B0604020202020204" pitchFamily="34" charset="0"/>
              </a:defRPr>
            </a:lvl4pPr>
            <a:lvl5pPr>
              <a:defRPr sz="3600">
                <a:solidFill>
                  <a:schemeClr val="bg1"/>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9167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8/18/2018</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61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8/18/2018</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1399962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8/18/2018</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18442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8/18/2018</a:t>
            </a:fld>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2895186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8/18/2018</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250155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DC0AF5DC-DDEB-4F77-8204-FDACC6386AC0}" type="datetimeFigureOut">
              <a:rPr lang="en-US" smtClean="0"/>
              <a:t>8/18/2018</a:t>
            </a:fld>
            <a:endParaRPr lang="en-US"/>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21AC62FA-0142-4F60-B8C4-004A923D01A7}" type="slidenum">
              <a:rPr lang="en-US" smtClean="0"/>
              <a:t>‹#›</a:t>
            </a:fld>
            <a:endParaRPr lang="en-US"/>
          </a:p>
        </p:txBody>
      </p:sp>
    </p:spTree>
    <p:extLst>
      <p:ext uri="{BB962C8B-B14F-4D97-AF65-F5344CB8AC3E}">
        <p14:creationId xmlns:p14="http://schemas.microsoft.com/office/powerpoint/2010/main" val="377849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8/18/2018</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2012280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59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514" y="199055"/>
            <a:ext cx="10058400" cy="76398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4514" y="1729002"/>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514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 id="2147483675" r:id="rId13"/>
    <p:sldLayoutId id="2147483676" r:id="rId14"/>
  </p:sldLayoutIdLst>
  <p:txStyles>
    <p:titleStyle>
      <a:lvl1pPr algn="l" defTabSz="914400" rtl="0" eaLnBrk="1" latinLnBrk="0" hangingPunct="1">
        <a:lnSpc>
          <a:spcPct val="85000"/>
        </a:lnSpc>
        <a:spcBef>
          <a:spcPct val="0"/>
        </a:spcBef>
        <a:buNone/>
        <a:defRPr sz="4000" kern="1200" spc="-50" baseline="0">
          <a:solidFill>
            <a:schemeClr val="bg1"/>
          </a:solidFill>
          <a:latin typeface="Arial Black" panose="020B0A04020102020204" pitchFamily="34"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4000" kern="1200">
          <a:solidFill>
            <a:schemeClr val="bg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www.gartner.com/smarterwithgartner/automation-the-next-frontier-for-it-2/"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powershell/azure/install-azurerm-ps?view=azurermps-3.7.0"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hyperlink" Target="https://www.powershellgallery.com/packages/AzureAutomationAuthoringToolkit/0.2.3.3"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14854" y="722352"/>
            <a:ext cx="11391818" cy="2927023"/>
          </a:xfrm>
        </p:spPr>
        <p:txBody>
          <a:bodyPr>
            <a:normAutofit fontScale="90000"/>
          </a:bodyPr>
          <a:lstStyle/>
          <a:p>
            <a:r>
              <a:rPr lang="en-US" sz="6600" dirty="0">
                <a:solidFill>
                  <a:schemeClr val="bg1"/>
                </a:solidFill>
                <a:latin typeface="Arial" panose="020B0604020202020204" pitchFamily="34" charset="0"/>
                <a:cs typeface="Arial" panose="020B0604020202020204" pitchFamily="34" charset="0"/>
              </a:rPr>
              <a:t>Full Azure Automation </a:t>
            </a:r>
            <a:br>
              <a:rPr lang="en-US" sz="6600" dirty="0">
                <a:solidFill>
                  <a:schemeClr val="bg1"/>
                </a:solidFill>
                <a:latin typeface="Arial" panose="020B0604020202020204" pitchFamily="34" charset="0"/>
                <a:cs typeface="Arial" panose="020B0604020202020204" pitchFamily="34" charset="0"/>
              </a:rPr>
            </a:br>
            <a:r>
              <a:rPr lang="en-US" sz="6600" dirty="0">
                <a:solidFill>
                  <a:schemeClr val="bg1"/>
                </a:solidFill>
                <a:latin typeface="Arial" panose="020B0604020202020204" pitchFamily="34" charset="0"/>
                <a:cs typeface="Arial" panose="020B0604020202020204" pitchFamily="34" charset="0"/>
              </a:rPr>
              <a:t>with PowerShell </a:t>
            </a:r>
            <a:br>
              <a:rPr lang="en-US" sz="6600" dirty="0">
                <a:solidFill>
                  <a:schemeClr val="bg1"/>
                </a:solidFill>
                <a:latin typeface="Arial" panose="020B0604020202020204" pitchFamily="34" charset="0"/>
                <a:cs typeface="Arial" panose="020B0604020202020204" pitchFamily="34" charset="0"/>
              </a:rPr>
            </a:br>
            <a:br>
              <a:rPr lang="en-US" sz="6600" dirty="0">
                <a:solidFill>
                  <a:schemeClr val="bg1"/>
                </a:solidFill>
                <a:latin typeface="Arial" panose="020B0604020202020204" pitchFamily="34" charset="0"/>
                <a:cs typeface="Arial" panose="020B0604020202020204" pitchFamily="34" charset="0"/>
              </a:rPr>
            </a:br>
            <a:r>
              <a:rPr lang="en-US" sz="4400" b="1" dirty="0">
                <a:solidFill>
                  <a:srgbClr val="FFFF00"/>
                </a:solidFill>
                <a:latin typeface="Arial" panose="020B0604020202020204" pitchFamily="34" charset="0"/>
                <a:cs typeface="Arial" panose="020B0604020202020204" pitchFamily="34" charset="0"/>
              </a:rPr>
              <a:t>Part 2:  Automation from the Client Side</a:t>
            </a:r>
          </a:p>
        </p:txBody>
      </p:sp>
      <p:sp>
        <p:nvSpPr>
          <p:cNvPr id="7" name="TextBox 6">
            <a:extLst>
              <a:ext uri="{FF2B5EF4-FFF2-40B4-BE49-F238E27FC236}">
                <a16:creationId xmlns:a16="http://schemas.microsoft.com/office/drawing/2014/main" id="{FD6A4D98-A37F-4E97-A035-63FFE8FC29D7}"/>
              </a:ext>
            </a:extLst>
          </p:cNvPr>
          <p:cNvSpPr txBox="1"/>
          <p:nvPr/>
        </p:nvSpPr>
        <p:spPr>
          <a:xfrm>
            <a:off x="980655" y="5386458"/>
            <a:ext cx="3918060" cy="892552"/>
          </a:xfrm>
          <a:prstGeom prst="rect">
            <a:avLst/>
          </a:prstGeom>
          <a:noFill/>
        </p:spPr>
        <p:txBody>
          <a:bodyPr wrap="none" rtlCol="0">
            <a:spAutoFit/>
          </a:bodyPr>
          <a:lstStyle/>
          <a:p>
            <a:pPr algn="ctr"/>
            <a:r>
              <a:rPr lang="en-US" sz="3200" dirty="0">
                <a:solidFill>
                  <a:schemeClr val="bg1"/>
                </a:solidFill>
                <a:latin typeface="Arial" panose="020B0604020202020204" pitchFamily="34" charset="0"/>
                <a:cs typeface="Arial" panose="020B0604020202020204" pitchFamily="34" charset="0"/>
              </a:rPr>
              <a:t>Bryan Cafferky</a:t>
            </a:r>
          </a:p>
          <a:p>
            <a:pPr algn="ctr"/>
            <a:r>
              <a:rPr lang="en-US" sz="2000" i="1" dirty="0">
                <a:solidFill>
                  <a:schemeClr val="bg1"/>
                </a:solidFill>
                <a:latin typeface="Arial" panose="020B0604020202020204" pitchFamily="34" charset="0"/>
                <a:cs typeface="Arial" panose="020B0604020202020204" pitchFamily="34" charset="0"/>
              </a:rPr>
              <a:t>Microsoft Data Solutions Enabler</a:t>
            </a:r>
          </a:p>
        </p:txBody>
      </p:sp>
      <p:pic>
        <p:nvPicPr>
          <p:cNvPr id="8" name="Picture 7">
            <a:extLst>
              <a:ext uri="{FF2B5EF4-FFF2-40B4-BE49-F238E27FC236}">
                <a16:creationId xmlns:a16="http://schemas.microsoft.com/office/drawing/2014/main" id="{ED6D97EF-3B49-4CF2-BBCE-A8D1610BF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399" y="3726948"/>
            <a:ext cx="1633497" cy="1633497"/>
          </a:xfrm>
          <a:prstGeom prst="rect">
            <a:avLst/>
          </a:prstGeom>
        </p:spPr>
      </p:pic>
      <p:sp>
        <p:nvSpPr>
          <p:cNvPr id="11" name="Rectangle 10">
            <a:extLst>
              <a:ext uri="{FF2B5EF4-FFF2-40B4-BE49-F238E27FC236}">
                <a16:creationId xmlns:a16="http://schemas.microsoft.com/office/drawing/2014/main" id="{816A5E09-A1E4-49BD-82DB-7E1CB74872C5}"/>
              </a:ext>
            </a:extLst>
          </p:cNvPr>
          <p:cNvSpPr/>
          <p:nvPr/>
        </p:nvSpPr>
        <p:spPr>
          <a:xfrm>
            <a:off x="0" y="6282755"/>
            <a:ext cx="12192000" cy="60445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3" name="Picture 12">
            <a:extLst>
              <a:ext uri="{FF2B5EF4-FFF2-40B4-BE49-F238E27FC236}">
                <a16:creationId xmlns:a16="http://schemas.microsoft.com/office/drawing/2014/main" id="{5C38A4D8-56C5-46A7-A458-6F1D40769D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0163" y="5651543"/>
            <a:ext cx="2057400" cy="438150"/>
          </a:xfrm>
          <a:prstGeom prst="rect">
            <a:avLst/>
          </a:prstGeom>
          <a:solidFill>
            <a:schemeClr val="bg1"/>
          </a:solidFill>
        </p:spPr>
      </p:pic>
      <p:sp>
        <p:nvSpPr>
          <p:cNvPr id="2" name="Rectangle 1">
            <a:extLst>
              <a:ext uri="{FF2B5EF4-FFF2-40B4-BE49-F238E27FC236}">
                <a16:creationId xmlns:a16="http://schemas.microsoft.com/office/drawing/2014/main" id="{F9E35A6F-B7B2-4E2B-BA84-10F8D3CF604A}"/>
              </a:ext>
            </a:extLst>
          </p:cNvPr>
          <p:cNvSpPr/>
          <p:nvPr/>
        </p:nvSpPr>
        <p:spPr>
          <a:xfrm>
            <a:off x="114854" y="6334780"/>
            <a:ext cx="8049704" cy="461665"/>
          </a:xfrm>
          <a:prstGeom prst="rect">
            <a:avLst/>
          </a:prstGeom>
        </p:spPr>
        <p:txBody>
          <a:bodyPr wrap="none">
            <a:spAutoFit/>
          </a:bodyPr>
          <a:lstStyle/>
          <a:p>
            <a:r>
              <a:rPr lang="en-US" sz="2400" b="1" dirty="0">
                <a:solidFill>
                  <a:schemeClr val="bg1"/>
                </a:solidFill>
              </a:rPr>
              <a:t>https://github.com/bcafferky/shared/PowerShellAutomation</a:t>
            </a:r>
            <a:endParaRPr lang="en-US" sz="2400" dirty="0">
              <a:solidFill>
                <a:schemeClr val="bg1"/>
              </a:solidFill>
            </a:endParaRPr>
          </a:p>
        </p:txBody>
      </p:sp>
      <p:sp>
        <p:nvSpPr>
          <p:cNvPr id="5" name="Rectangle 4">
            <a:extLst>
              <a:ext uri="{FF2B5EF4-FFF2-40B4-BE49-F238E27FC236}">
                <a16:creationId xmlns:a16="http://schemas.microsoft.com/office/drawing/2014/main" id="{6BF645AA-332A-4069-AF8B-A21326501337}"/>
              </a:ext>
            </a:extLst>
          </p:cNvPr>
          <p:cNvSpPr/>
          <p:nvPr/>
        </p:nvSpPr>
        <p:spPr>
          <a:xfrm>
            <a:off x="3910167" y="4225548"/>
            <a:ext cx="7258374" cy="228781"/>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2F8931-2DF5-4130-9ADA-FAC932C8762C}"/>
              </a:ext>
            </a:extLst>
          </p:cNvPr>
          <p:cNvSpPr/>
          <p:nvPr/>
        </p:nvSpPr>
        <p:spPr>
          <a:xfrm>
            <a:off x="234231" y="4115440"/>
            <a:ext cx="1760168" cy="46606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1FF8650-4283-4725-AC72-86B96EAAC5AE}"/>
              </a:ext>
            </a:extLst>
          </p:cNvPr>
          <p:cNvPicPr>
            <a:picLocks noChangeAspect="1"/>
          </p:cNvPicPr>
          <p:nvPr/>
        </p:nvPicPr>
        <p:blipFill>
          <a:blip r:embed="rId5"/>
          <a:stretch>
            <a:fillRect/>
          </a:stretch>
        </p:blipFill>
        <p:spPr>
          <a:xfrm>
            <a:off x="5201058" y="3703897"/>
            <a:ext cx="2293357" cy="1856879"/>
          </a:xfrm>
          <a:prstGeom prst="rect">
            <a:avLst/>
          </a:prstGeom>
        </p:spPr>
      </p:pic>
      <p:sp>
        <p:nvSpPr>
          <p:cNvPr id="14" name="Rectangle 13">
            <a:extLst>
              <a:ext uri="{FF2B5EF4-FFF2-40B4-BE49-F238E27FC236}">
                <a16:creationId xmlns:a16="http://schemas.microsoft.com/office/drawing/2014/main" id="{B15B64AF-1963-41C4-8CCB-07E821078C84}"/>
              </a:ext>
            </a:extLst>
          </p:cNvPr>
          <p:cNvSpPr/>
          <p:nvPr/>
        </p:nvSpPr>
        <p:spPr>
          <a:xfrm>
            <a:off x="3627896" y="4239213"/>
            <a:ext cx="880084" cy="46606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417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67AA481-760A-4D51-8437-CBF9B4AE0237}"/>
              </a:ext>
            </a:extLst>
          </p:cNvPr>
          <p:cNvSpPr/>
          <p:nvPr/>
        </p:nvSpPr>
        <p:spPr bwMode="auto">
          <a:xfrm>
            <a:off x="6185642" y="487"/>
            <a:ext cx="6006359" cy="685702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35117" y="149773"/>
            <a:ext cx="5611949" cy="916469"/>
          </a:xfrm>
        </p:spPr>
        <p:txBody>
          <a:bodyPr/>
          <a:lstStyle/>
          <a:p>
            <a:r>
              <a:rPr lang="en-US" sz="3137" dirty="0">
                <a:solidFill>
                  <a:schemeClr val="bg1"/>
                </a:solidFill>
              </a:rPr>
              <a:t>Delivering on the Promise of IT</a:t>
            </a:r>
          </a:p>
        </p:txBody>
      </p:sp>
      <p:sp>
        <p:nvSpPr>
          <p:cNvPr id="6" name="Rectangle: Rounded Corners 5">
            <a:extLst>
              <a:ext uri="{FF2B5EF4-FFF2-40B4-BE49-F238E27FC236}">
                <a16:creationId xmlns:a16="http://schemas.microsoft.com/office/drawing/2014/main" id="{F764292F-97F4-40C1-A8C8-1CDD5D07C98B}"/>
              </a:ext>
            </a:extLst>
          </p:cNvPr>
          <p:cNvSpPr/>
          <p:nvPr/>
        </p:nvSpPr>
        <p:spPr bwMode="auto">
          <a:xfrm>
            <a:off x="6669697" y="694414"/>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Enables Responsive Scaling</a:t>
            </a:r>
          </a:p>
        </p:txBody>
      </p:sp>
      <p:sp>
        <p:nvSpPr>
          <p:cNvPr id="7" name="Rectangle: Rounded Corners 6">
            <a:extLst>
              <a:ext uri="{FF2B5EF4-FFF2-40B4-BE49-F238E27FC236}">
                <a16:creationId xmlns:a16="http://schemas.microsoft.com/office/drawing/2014/main" id="{BC743F8E-6AF5-4BF9-BDBB-FE3B48BD62DA}"/>
              </a:ext>
            </a:extLst>
          </p:cNvPr>
          <p:cNvSpPr/>
          <p:nvPr/>
        </p:nvSpPr>
        <p:spPr bwMode="auto">
          <a:xfrm>
            <a:off x="6678828" y="1924652"/>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Reduces Costs</a:t>
            </a:r>
          </a:p>
        </p:txBody>
      </p:sp>
      <p:sp>
        <p:nvSpPr>
          <p:cNvPr id="8" name="Rectangle: Rounded Corners 7">
            <a:extLst>
              <a:ext uri="{FF2B5EF4-FFF2-40B4-BE49-F238E27FC236}">
                <a16:creationId xmlns:a16="http://schemas.microsoft.com/office/drawing/2014/main" id="{A26AF577-F7B1-4FA1-9130-DFF27CA7CFFF}"/>
              </a:ext>
            </a:extLst>
          </p:cNvPr>
          <p:cNvSpPr/>
          <p:nvPr/>
        </p:nvSpPr>
        <p:spPr bwMode="auto">
          <a:xfrm>
            <a:off x="6688465" y="4385129"/>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Security</a:t>
            </a:r>
          </a:p>
        </p:txBody>
      </p:sp>
      <p:sp>
        <p:nvSpPr>
          <p:cNvPr id="9" name="Rectangle: Rounded Corners 8">
            <a:extLst>
              <a:ext uri="{FF2B5EF4-FFF2-40B4-BE49-F238E27FC236}">
                <a16:creationId xmlns:a16="http://schemas.microsoft.com/office/drawing/2014/main" id="{854E8028-271C-4BD4-A1BE-5F4E6F46FF54}"/>
              </a:ext>
            </a:extLst>
          </p:cNvPr>
          <p:cNvSpPr/>
          <p:nvPr/>
        </p:nvSpPr>
        <p:spPr bwMode="auto">
          <a:xfrm>
            <a:off x="6684729" y="3154891"/>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Improves Reliability</a:t>
            </a:r>
          </a:p>
        </p:txBody>
      </p:sp>
      <p:sp>
        <p:nvSpPr>
          <p:cNvPr id="10" name="Text Placeholder 7">
            <a:extLst>
              <a:ext uri="{FF2B5EF4-FFF2-40B4-BE49-F238E27FC236}">
                <a16:creationId xmlns:a16="http://schemas.microsoft.com/office/drawing/2014/main" id="{83EDA06D-9EAE-4C5A-B21C-A0BEC1A44D3D}"/>
              </a:ext>
            </a:extLst>
          </p:cNvPr>
          <p:cNvSpPr txBox="1">
            <a:spLocks/>
          </p:cNvSpPr>
          <p:nvPr/>
        </p:nvSpPr>
        <p:spPr>
          <a:xfrm>
            <a:off x="109337" y="1459477"/>
            <a:ext cx="5826761" cy="2151396"/>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745" dirty="0">
                <a:solidFill>
                  <a:schemeClr val="bg1"/>
                </a:solidFill>
              </a:rPr>
              <a:t>“</a:t>
            </a:r>
            <a:r>
              <a:rPr lang="en-US" sz="2745" i="1" dirty="0">
                <a:solidFill>
                  <a:schemeClr val="bg1"/>
                </a:solidFill>
              </a:rPr>
              <a:t>Automation in its many incarnations will be a pivotal linchpin in the future data center.”</a:t>
            </a:r>
            <a:endParaRPr lang="en-US" sz="2745" i="1" dirty="0">
              <a:solidFill>
                <a:schemeClr val="bg1"/>
              </a:solidFill>
              <a:latin typeface="+mn-lt"/>
            </a:endParaRPr>
          </a:p>
        </p:txBody>
      </p:sp>
      <p:sp>
        <p:nvSpPr>
          <p:cNvPr id="11" name="Rectangle: Rounded Corners 10">
            <a:extLst>
              <a:ext uri="{FF2B5EF4-FFF2-40B4-BE49-F238E27FC236}">
                <a16:creationId xmlns:a16="http://schemas.microsoft.com/office/drawing/2014/main" id="{631F8233-D18D-462C-B8BC-1EDB9A6DBBFC}"/>
              </a:ext>
            </a:extLst>
          </p:cNvPr>
          <p:cNvSpPr/>
          <p:nvPr/>
        </p:nvSpPr>
        <p:spPr bwMode="auto">
          <a:xfrm>
            <a:off x="6705482" y="5615368"/>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Dev Ops</a:t>
            </a:r>
          </a:p>
        </p:txBody>
      </p:sp>
      <p:sp>
        <p:nvSpPr>
          <p:cNvPr id="13" name="TextBox 12">
            <a:extLst>
              <a:ext uri="{FF2B5EF4-FFF2-40B4-BE49-F238E27FC236}">
                <a16:creationId xmlns:a16="http://schemas.microsoft.com/office/drawing/2014/main" id="{ABB60841-1E55-4260-9D90-99A2190CB94F}"/>
              </a:ext>
            </a:extLst>
          </p:cNvPr>
          <p:cNvSpPr txBox="1"/>
          <p:nvPr/>
        </p:nvSpPr>
        <p:spPr>
          <a:xfrm>
            <a:off x="444012" y="2713240"/>
            <a:ext cx="4405230" cy="534083"/>
          </a:xfrm>
          <a:prstGeom prst="rect">
            <a:avLst/>
          </a:prstGeom>
          <a:noFill/>
        </p:spPr>
        <p:txBody>
          <a:bodyPr wrap="none" lIns="179285" tIns="143428" rIns="179285" bIns="143428" rtlCol="0">
            <a:spAutoFit/>
          </a:bodyPr>
          <a:lstStyle/>
          <a:p>
            <a:pPr>
              <a:lnSpc>
                <a:spcPct val="90000"/>
              </a:lnSpc>
              <a:spcAft>
                <a:spcPts val="588"/>
              </a:spcAft>
            </a:pPr>
            <a:r>
              <a:rPr lang="en-US" sz="1765" dirty="0">
                <a:solidFill>
                  <a:schemeClr val="bg1"/>
                </a:solidFill>
              </a:rPr>
              <a:t>- Gartner, The Business Case for Automation</a:t>
            </a:r>
          </a:p>
        </p:txBody>
      </p:sp>
      <p:sp>
        <p:nvSpPr>
          <p:cNvPr id="15" name="Rectangle 14">
            <a:extLst>
              <a:ext uri="{FF2B5EF4-FFF2-40B4-BE49-F238E27FC236}">
                <a16:creationId xmlns:a16="http://schemas.microsoft.com/office/drawing/2014/main" id="{DDF2C3B9-A52A-4789-9FB7-ED35FF8B525A}"/>
              </a:ext>
            </a:extLst>
          </p:cNvPr>
          <p:cNvSpPr/>
          <p:nvPr/>
        </p:nvSpPr>
        <p:spPr>
          <a:xfrm>
            <a:off x="85969" y="6387170"/>
            <a:ext cx="6094444" cy="286640"/>
          </a:xfrm>
          <a:prstGeom prst="rect">
            <a:avLst/>
          </a:prstGeom>
        </p:spPr>
        <p:txBody>
          <a:bodyPr>
            <a:spAutoFit/>
          </a:bodyPr>
          <a:lstStyle/>
          <a:p>
            <a:r>
              <a:rPr lang="en-US" sz="1274" dirty="0">
                <a:hlinkClick r:id="rId3"/>
              </a:rPr>
              <a:t>http://www.gartner.com/smarterwithgartner/automation-the-next-frontier-for-it-2</a:t>
            </a:r>
            <a:r>
              <a:rPr lang="en-US" sz="1176" dirty="0">
                <a:hlinkClick r:id="rId3"/>
              </a:rPr>
              <a:t>/</a:t>
            </a:r>
            <a:endParaRPr lang="en-US" sz="1176" dirty="0"/>
          </a:p>
        </p:txBody>
      </p:sp>
    </p:spTree>
    <p:extLst>
      <p:ext uri="{BB962C8B-B14F-4D97-AF65-F5344CB8AC3E}">
        <p14:creationId xmlns:p14="http://schemas.microsoft.com/office/powerpoint/2010/main" val="7419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 Off The Lights!!!</a:t>
            </a:r>
          </a:p>
        </p:txBody>
      </p:sp>
      <p:pic>
        <p:nvPicPr>
          <p:cNvPr id="2050" name="Picture 2" descr="Light Switch 2">
            <a:extLst>
              <a:ext uri="{FF2B5EF4-FFF2-40B4-BE49-F238E27FC236}">
                <a16:creationId xmlns:a16="http://schemas.microsoft.com/office/drawing/2014/main" id="{1C53B572-FD38-4B46-9D82-6D4CAD1F2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880" y="1358727"/>
            <a:ext cx="3870988" cy="5161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268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1" y="2764845"/>
            <a:ext cx="4795873" cy="1328312"/>
          </a:xfrm>
        </p:spPr>
        <p:txBody>
          <a:bodyPr/>
          <a:lstStyle/>
          <a:p>
            <a:r>
              <a:rPr lang="en-US" dirty="0">
                <a:solidFill>
                  <a:schemeClr val="bg1"/>
                </a:solidFill>
              </a:rPr>
              <a:t>The Ecosystem</a:t>
            </a:r>
          </a:p>
        </p:txBody>
      </p:sp>
      <p:pic>
        <p:nvPicPr>
          <p:cNvPr id="7" name="Picture Placeholder 6">
            <a:extLst>
              <a:ext uri="{FF2B5EF4-FFF2-40B4-BE49-F238E27FC236}">
                <a16:creationId xmlns:a16="http://schemas.microsoft.com/office/drawing/2014/main" id="{CA7B1B79-DB6D-463D-BB23-E978C9AA8462}"/>
              </a:ext>
            </a:extLst>
          </p:cNvPr>
          <p:cNvPicPr>
            <a:picLocks noGrp="1" noChangeAspect="1"/>
          </p:cNvPicPr>
          <p:nvPr>
            <p:ph type="pic" sz="quarter" idx="10"/>
          </p:nvPr>
        </p:nvPicPr>
        <p:blipFill>
          <a:blip r:embed="rId3"/>
          <a:srcRect l="19993" r="19993"/>
          <a:stretch>
            <a:fillRect/>
          </a:stretch>
        </p:blipFill>
        <p:spPr/>
      </p:pic>
      <p:sp>
        <p:nvSpPr>
          <p:cNvPr id="9" name="Rectangle: Rounded Corners 8">
            <a:extLst>
              <a:ext uri="{FF2B5EF4-FFF2-40B4-BE49-F238E27FC236}">
                <a16:creationId xmlns:a16="http://schemas.microsoft.com/office/drawing/2014/main" id="{6F4F82F1-C8B4-40C4-9FA4-E92CACB9B122}"/>
              </a:ext>
            </a:extLst>
          </p:cNvPr>
          <p:cNvSpPr/>
          <p:nvPr/>
        </p:nvSpPr>
        <p:spPr>
          <a:xfrm>
            <a:off x="5964142" y="191329"/>
            <a:ext cx="2511730" cy="304781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dirty="0"/>
          </a:p>
        </p:txBody>
      </p:sp>
      <p:sp>
        <p:nvSpPr>
          <p:cNvPr id="10" name="TextBox 9">
            <a:extLst>
              <a:ext uri="{FF2B5EF4-FFF2-40B4-BE49-F238E27FC236}">
                <a16:creationId xmlns:a16="http://schemas.microsoft.com/office/drawing/2014/main" id="{16232CED-9C1D-4575-B9D1-E44C1C8BF795}"/>
              </a:ext>
            </a:extLst>
          </p:cNvPr>
          <p:cNvSpPr txBox="1"/>
          <p:nvPr/>
        </p:nvSpPr>
        <p:spPr>
          <a:xfrm>
            <a:off x="6289756" y="422679"/>
            <a:ext cx="1962717" cy="452590"/>
          </a:xfrm>
          <a:prstGeom prst="rect">
            <a:avLst/>
          </a:prstGeom>
          <a:noFill/>
        </p:spPr>
        <p:txBody>
          <a:bodyPr wrap="square" rtlCol="0">
            <a:spAutoFit/>
          </a:bodyPr>
          <a:lstStyle/>
          <a:p>
            <a:r>
              <a:rPr lang="en-US" sz="2353" dirty="0">
                <a:solidFill>
                  <a:srgbClr val="0070C0"/>
                </a:solidFill>
                <a:latin typeface="Arial Rounded MT Bold" panose="020F0704030504030204" pitchFamily="34" charset="0"/>
              </a:rPr>
              <a:t>Ease of Use</a:t>
            </a:r>
          </a:p>
        </p:txBody>
      </p:sp>
      <p:sp>
        <p:nvSpPr>
          <p:cNvPr id="11" name="TextBox 10">
            <a:extLst>
              <a:ext uri="{FF2B5EF4-FFF2-40B4-BE49-F238E27FC236}">
                <a16:creationId xmlns:a16="http://schemas.microsoft.com/office/drawing/2014/main" id="{96A79030-8A67-4389-9410-F55F003A5F6C}"/>
              </a:ext>
            </a:extLst>
          </p:cNvPr>
          <p:cNvSpPr txBox="1"/>
          <p:nvPr/>
        </p:nvSpPr>
        <p:spPr>
          <a:xfrm>
            <a:off x="5964142" y="836836"/>
            <a:ext cx="2367172" cy="1421121"/>
          </a:xfrm>
          <a:prstGeom prst="rect">
            <a:avLst/>
          </a:prstGeom>
          <a:noFill/>
        </p:spPr>
        <p:txBody>
          <a:bodyPr wrap="non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dirty="0">
                <a:solidFill>
                  <a:srgbClr val="002060"/>
                </a:solidFill>
              </a:rPr>
              <a:t>Explorability</a:t>
            </a:r>
          </a:p>
          <a:p>
            <a:pPr marL="336145" indent="-336145">
              <a:lnSpc>
                <a:spcPct val="90000"/>
              </a:lnSpc>
              <a:spcAft>
                <a:spcPts val="588"/>
              </a:spcAft>
              <a:buFont typeface="Arial" panose="020B0604020202020204" pitchFamily="34" charset="0"/>
              <a:buChar char="•"/>
            </a:pPr>
            <a:r>
              <a:rPr lang="en-US" sz="2353" dirty="0">
                <a:solidFill>
                  <a:srgbClr val="002060"/>
                </a:solidFill>
              </a:rPr>
              <a:t>Configuration</a:t>
            </a:r>
          </a:p>
          <a:p>
            <a:pPr marL="336145" indent="-336145">
              <a:lnSpc>
                <a:spcPct val="90000"/>
              </a:lnSpc>
              <a:spcAft>
                <a:spcPts val="588"/>
              </a:spcAft>
              <a:buFont typeface="Arial" panose="020B0604020202020204" pitchFamily="34" charset="0"/>
              <a:buChar char="•"/>
            </a:pPr>
            <a:r>
              <a:rPr lang="en-US" sz="2353" dirty="0">
                <a:solidFill>
                  <a:srgbClr val="002060"/>
                </a:solidFill>
              </a:rPr>
              <a:t>Extensibility</a:t>
            </a:r>
          </a:p>
        </p:txBody>
      </p:sp>
      <p:sp>
        <p:nvSpPr>
          <p:cNvPr id="12" name="Rectangle: Rounded Corners 11">
            <a:extLst>
              <a:ext uri="{FF2B5EF4-FFF2-40B4-BE49-F238E27FC236}">
                <a16:creationId xmlns:a16="http://schemas.microsoft.com/office/drawing/2014/main" id="{0EC8C77B-7129-4D2B-A847-9962023BD3F6}"/>
              </a:ext>
            </a:extLst>
          </p:cNvPr>
          <p:cNvSpPr/>
          <p:nvPr/>
        </p:nvSpPr>
        <p:spPr>
          <a:xfrm>
            <a:off x="9325874" y="191329"/>
            <a:ext cx="2293211" cy="305838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3" name="TextBox 12">
            <a:extLst>
              <a:ext uri="{FF2B5EF4-FFF2-40B4-BE49-F238E27FC236}">
                <a16:creationId xmlns:a16="http://schemas.microsoft.com/office/drawing/2014/main" id="{0EB737AB-F17D-49D1-9A90-F7EAC082987A}"/>
              </a:ext>
            </a:extLst>
          </p:cNvPr>
          <p:cNvSpPr txBox="1"/>
          <p:nvPr/>
        </p:nvSpPr>
        <p:spPr>
          <a:xfrm>
            <a:off x="9316863" y="360964"/>
            <a:ext cx="2311233" cy="452590"/>
          </a:xfrm>
          <a:prstGeom prst="rect">
            <a:avLst/>
          </a:prstGeom>
          <a:noFill/>
        </p:spPr>
        <p:txBody>
          <a:bodyPr wrap="square" rtlCol="0">
            <a:spAutoFit/>
          </a:bodyPr>
          <a:lstStyle/>
          <a:p>
            <a:r>
              <a:rPr lang="en-US" sz="2353" dirty="0">
                <a:solidFill>
                  <a:srgbClr val="0070C0"/>
                </a:solidFill>
                <a:latin typeface="Arial Rounded MT Bold" panose="020F0704030504030204" pitchFamily="34" charset="0"/>
              </a:rPr>
              <a:t>Administration</a:t>
            </a:r>
          </a:p>
        </p:txBody>
      </p:sp>
      <p:sp>
        <p:nvSpPr>
          <p:cNvPr id="14" name="TextBox 13">
            <a:extLst>
              <a:ext uri="{FF2B5EF4-FFF2-40B4-BE49-F238E27FC236}">
                <a16:creationId xmlns:a16="http://schemas.microsoft.com/office/drawing/2014/main" id="{EB9DC6E6-3420-48DE-8D0D-D8002581D139}"/>
              </a:ext>
            </a:extLst>
          </p:cNvPr>
          <p:cNvSpPr txBox="1"/>
          <p:nvPr/>
        </p:nvSpPr>
        <p:spPr>
          <a:xfrm>
            <a:off x="9210987" y="824195"/>
            <a:ext cx="2055484" cy="1421121"/>
          </a:xfrm>
          <a:prstGeom prst="rect">
            <a:avLst/>
          </a:prstGeom>
          <a:noFill/>
        </p:spPr>
        <p:txBody>
          <a:bodyPr wrap="non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dirty="0">
                <a:solidFill>
                  <a:srgbClr val="002060"/>
                </a:solidFill>
              </a:rPr>
              <a:t>Remoting</a:t>
            </a:r>
          </a:p>
          <a:p>
            <a:pPr marL="336145" indent="-336145">
              <a:lnSpc>
                <a:spcPct val="90000"/>
              </a:lnSpc>
              <a:spcAft>
                <a:spcPts val="588"/>
              </a:spcAft>
              <a:buFont typeface="Arial" panose="020B0604020202020204" pitchFamily="34" charset="0"/>
              <a:buChar char="•"/>
            </a:pPr>
            <a:r>
              <a:rPr lang="en-US" sz="2353" dirty="0">
                <a:solidFill>
                  <a:srgbClr val="002060"/>
                </a:solidFill>
              </a:rPr>
              <a:t>Job System</a:t>
            </a:r>
          </a:p>
          <a:p>
            <a:pPr marL="336145" indent="-336145">
              <a:lnSpc>
                <a:spcPct val="90000"/>
              </a:lnSpc>
              <a:spcAft>
                <a:spcPts val="588"/>
              </a:spcAft>
              <a:buFont typeface="Arial" panose="020B0604020202020204" pitchFamily="34" charset="0"/>
              <a:buChar char="•"/>
            </a:pPr>
            <a:r>
              <a:rPr lang="en-US" sz="2353" dirty="0">
                <a:solidFill>
                  <a:srgbClr val="002060"/>
                </a:solidFill>
              </a:rPr>
              <a:t>Providers</a:t>
            </a:r>
          </a:p>
        </p:txBody>
      </p:sp>
      <p:sp>
        <p:nvSpPr>
          <p:cNvPr id="20" name="Rectangle: Rounded Corners 19">
            <a:extLst>
              <a:ext uri="{FF2B5EF4-FFF2-40B4-BE49-F238E27FC236}">
                <a16:creationId xmlns:a16="http://schemas.microsoft.com/office/drawing/2014/main" id="{7F351BD3-9E26-43DF-BAD8-AE910EF831C6}"/>
              </a:ext>
            </a:extLst>
          </p:cNvPr>
          <p:cNvSpPr/>
          <p:nvPr/>
        </p:nvSpPr>
        <p:spPr>
          <a:xfrm>
            <a:off x="9325874" y="3474270"/>
            <a:ext cx="2302223" cy="330746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1" name="TextBox 20">
            <a:extLst>
              <a:ext uri="{FF2B5EF4-FFF2-40B4-BE49-F238E27FC236}">
                <a16:creationId xmlns:a16="http://schemas.microsoft.com/office/drawing/2014/main" id="{DBA947FE-E83A-4257-B916-549CA65E09A2}"/>
              </a:ext>
            </a:extLst>
          </p:cNvPr>
          <p:cNvSpPr txBox="1"/>
          <p:nvPr/>
        </p:nvSpPr>
        <p:spPr>
          <a:xfrm>
            <a:off x="9684991" y="3667187"/>
            <a:ext cx="1863856" cy="452590"/>
          </a:xfrm>
          <a:prstGeom prst="rect">
            <a:avLst/>
          </a:prstGeom>
          <a:noFill/>
        </p:spPr>
        <p:txBody>
          <a:bodyPr wrap="square" rtlCol="0">
            <a:spAutoFit/>
          </a:bodyPr>
          <a:lstStyle/>
          <a:p>
            <a:r>
              <a:rPr lang="en-US" sz="2353" dirty="0">
                <a:solidFill>
                  <a:srgbClr val="0070C0"/>
                </a:solidFill>
                <a:latin typeface="Arial Rounded MT Bold" panose="020F0704030504030204" pitchFamily="34" charset="0"/>
              </a:rPr>
              <a:t>Extensions</a:t>
            </a:r>
          </a:p>
        </p:txBody>
      </p:sp>
      <p:sp>
        <p:nvSpPr>
          <p:cNvPr id="22" name="Rectangle: Rounded Corners 21">
            <a:extLst>
              <a:ext uri="{FF2B5EF4-FFF2-40B4-BE49-F238E27FC236}">
                <a16:creationId xmlns:a16="http://schemas.microsoft.com/office/drawing/2014/main" id="{7CFD4779-D5C3-4252-B2E0-4179CA926F0C}"/>
              </a:ext>
            </a:extLst>
          </p:cNvPr>
          <p:cNvSpPr/>
          <p:nvPr/>
        </p:nvSpPr>
        <p:spPr>
          <a:xfrm>
            <a:off x="5979882" y="3440557"/>
            <a:ext cx="2495989" cy="333059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3" name="TextBox 22">
            <a:extLst>
              <a:ext uri="{FF2B5EF4-FFF2-40B4-BE49-F238E27FC236}">
                <a16:creationId xmlns:a16="http://schemas.microsoft.com/office/drawing/2014/main" id="{E18512E9-096C-4F6B-B151-4A2D941ABB69}"/>
              </a:ext>
            </a:extLst>
          </p:cNvPr>
          <p:cNvSpPr txBox="1"/>
          <p:nvPr/>
        </p:nvSpPr>
        <p:spPr>
          <a:xfrm>
            <a:off x="6131013" y="3679788"/>
            <a:ext cx="2582411" cy="452590"/>
          </a:xfrm>
          <a:prstGeom prst="rect">
            <a:avLst/>
          </a:prstGeom>
          <a:noFill/>
        </p:spPr>
        <p:txBody>
          <a:bodyPr wrap="square" rtlCol="0">
            <a:spAutoFit/>
          </a:bodyPr>
          <a:lstStyle/>
          <a:p>
            <a:r>
              <a:rPr lang="en-US" sz="2353" dirty="0">
                <a:solidFill>
                  <a:srgbClr val="0070C0"/>
                </a:solidFill>
                <a:latin typeface="Arial Rounded MT Bold" panose="020F0704030504030204" pitchFamily="34" charset="0"/>
              </a:rPr>
              <a:t>Programming</a:t>
            </a:r>
          </a:p>
        </p:txBody>
      </p:sp>
      <p:sp>
        <p:nvSpPr>
          <p:cNvPr id="24" name="TextBox 23">
            <a:extLst>
              <a:ext uri="{FF2B5EF4-FFF2-40B4-BE49-F238E27FC236}">
                <a16:creationId xmlns:a16="http://schemas.microsoft.com/office/drawing/2014/main" id="{558CF93D-D9E1-4FB6-B1FB-01055BA2D464}"/>
              </a:ext>
            </a:extLst>
          </p:cNvPr>
          <p:cNvSpPr txBox="1"/>
          <p:nvPr/>
        </p:nvSpPr>
        <p:spPr>
          <a:xfrm>
            <a:off x="5997178" y="4132378"/>
            <a:ext cx="2428622" cy="2395707"/>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dirty="0">
                <a:solidFill>
                  <a:srgbClr val="002060"/>
                </a:solidFill>
              </a:rPr>
              <a:t>Advanced Functions</a:t>
            </a:r>
          </a:p>
          <a:p>
            <a:pPr marL="336145" indent="-336145">
              <a:lnSpc>
                <a:spcPct val="90000"/>
              </a:lnSpc>
              <a:spcAft>
                <a:spcPts val="588"/>
              </a:spcAft>
              <a:buFont typeface="Arial" panose="020B0604020202020204" pitchFamily="34" charset="0"/>
              <a:buChar char="•"/>
            </a:pPr>
            <a:r>
              <a:rPr lang="en-US" sz="2353" dirty="0">
                <a:solidFill>
                  <a:srgbClr val="002060"/>
                </a:solidFill>
              </a:rPr>
              <a:t>Object Orientation</a:t>
            </a:r>
          </a:p>
          <a:p>
            <a:pPr marL="336145" indent="-336145">
              <a:lnSpc>
                <a:spcPct val="90000"/>
              </a:lnSpc>
              <a:spcAft>
                <a:spcPts val="588"/>
              </a:spcAft>
              <a:buFont typeface="Arial" panose="020B0604020202020204" pitchFamily="34" charset="0"/>
              <a:buChar char="•"/>
            </a:pPr>
            <a:r>
              <a:rPr lang="en-US" sz="2353" dirty="0">
                <a:solidFill>
                  <a:srgbClr val="002060"/>
                </a:solidFill>
              </a:rPr>
              <a:t>Object Based Piping</a:t>
            </a:r>
          </a:p>
        </p:txBody>
      </p:sp>
      <p:sp>
        <p:nvSpPr>
          <p:cNvPr id="25" name="TextBox 24">
            <a:extLst>
              <a:ext uri="{FF2B5EF4-FFF2-40B4-BE49-F238E27FC236}">
                <a16:creationId xmlns:a16="http://schemas.microsoft.com/office/drawing/2014/main" id="{6A495386-1D37-4131-B389-1F7E0C285B10}"/>
              </a:ext>
            </a:extLst>
          </p:cNvPr>
          <p:cNvSpPr txBox="1"/>
          <p:nvPr/>
        </p:nvSpPr>
        <p:spPr>
          <a:xfrm>
            <a:off x="9252471" y="4132378"/>
            <a:ext cx="2563512" cy="2069842"/>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b="1" dirty="0">
                <a:solidFill>
                  <a:srgbClr val="002060"/>
                </a:solidFill>
              </a:rPr>
              <a:t>Cloud Automation</a:t>
            </a:r>
          </a:p>
          <a:p>
            <a:pPr marL="336145" indent="-336145">
              <a:lnSpc>
                <a:spcPct val="90000"/>
              </a:lnSpc>
              <a:spcAft>
                <a:spcPts val="588"/>
              </a:spcAft>
              <a:buFont typeface="Arial" panose="020B0604020202020204" pitchFamily="34" charset="0"/>
              <a:buChar char="•"/>
            </a:pPr>
            <a:r>
              <a:rPr lang="en-US" sz="2353" dirty="0">
                <a:solidFill>
                  <a:srgbClr val="002060"/>
                </a:solidFill>
              </a:rPr>
              <a:t>Work Flows</a:t>
            </a:r>
          </a:p>
          <a:p>
            <a:pPr marL="336145" indent="-336145">
              <a:lnSpc>
                <a:spcPct val="90000"/>
              </a:lnSpc>
              <a:spcAft>
                <a:spcPts val="588"/>
              </a:spcAft>
              <a:buFont typeface="Arial" panose="020B0604020202020204" pitchFamily="34" charset="0"/>
              <a:buChar char="•"/>
            </a:pPr>
            <a:r>
              <a:rPr lang="en-US" sz="2353" dirty="0">
                <a:solidFill>
                  <a:srgbClr val="002060"/>
                </a:solidFill>
              </a:rPr>
              <a:t>Desired State Configuration</a:t>
            </a:r>
          </a:p>
        </p:txBody>
      </p:sp>
      <p:sp>
        <p:nvSpPr>
          <p:cNvPr id="3" name="Callout: Line 2">
            <a:extLst>
              <a:ext uri="{FF2B5EF4-FFF2-40B4-BE49-F238E27FC236}">
                <a16:creationId xmlns:a16="http://schemas.microsoft.com/office/drawing/2014/main" id="{26E1278E-81C7-41D5-BB44-2667718E3423}"/>
              </a:ext>
            </a:extLst>
          </p:cNvPr>
          <p:cNvSpPr/>
          <p:nvPr/>
        </p:nvSpPr>
        <p:spPr bwMode="auto">
          <a:xfrm>
            <a:off x="8310400" y="3271550"/>
            <a:ext cx="1524284" cy="535844"/>
          </a:xfrm>
          <a:prstGeom prst="borderCallout1">
            <a:avLst>
              <a:gd name="adj1" fmla="val 112852"/>
              <a:gd name="adj2" fmla="val 52314"/>
              <a:gd name="adj3" fmla="val 181874"/>
              <a:gd name="adj4" fmla="val 89701"/>
            </a:avLst>
          </a:prstGeom>
          <a:solidFill>
            <a:schemeClr val="accent1"/>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a:t>
            </a:r>
          </a:p>
        </p:txBody>
      </p:sp>
    </p:spTree>
    <p:extLst>
      <p:ext uri="{BB962C8B-B14F-4D97-AF65-F5344CB8AC3E}">
        <p14:creationId xmlns:p14="http://schemas.microsoft.com/office/powerpoint/2010/main" val="275905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1" y="3075122"/>
            <a:ext cx="4795873" cy="707758"/>
          </a:xfrm>
        </p:spPr>
        <p:txBody>
          <a:bodyPr/>
          <a:lstStyle/>
          <a:p>
            <a:r>
              <a:rPr lang="en-US" dirty="0">
                <a:solidFill>
                  <a:schemeClr val="bg1"/>
                </a:solidFill>
              </a:rPr>
              <a:t>The Tools</a:t>
            </a:r>
          </a:p>
        </p:txBody>
      </p:sp>
      <p:pic>
        <p:nvPicPr>
          <p:cNvPr id="4" name="Picture Placeholder 6">
            <a:extLst>
              <a:ext uri="{FF2B5EF4-FFF2-40B4-BE49-F238E27FC236}">
                <a16:creationId xmlns:a16="http://schemas.microsoft.com/office/drawing/2014/main" id="{53345F08-1CB1-43DE-91F1-D69F39344964}"/>
              </a:ext>
            </a:extLst>
          </p:cNvPr>
          <p:cNvPicPr>
            <a:picLocks noChangeAspect="1"/>
          </p:cNvPicPr>
          <p:nvPr/>
        </p:nvPicPr>
        <p:blipFill>
          <a:blip r:embed="rId3"/>
          <a:srcRect l="19993" r="19993"/>
          <a:stretch>
            <a:fillRect/>
          </a:stretch>
        </p:blipFill>
        <p:spPr bwMode="ltGray">
          <a:xfrm>
            <a:off x="5334351" y="2387"/>
            <a:ext cx="6857650" cy="6855127"/>
          </a:xfrm>
          <a:prstGeom prst="rect">
            <a:avLst/>
          </a:prstGeom>
          <a:blipFill>
            <a:blip r:embed="rId4"/>
            <a:stretch>
              <a:fillRect/>
            </a:stretch>
          </a:blipFill>
        </p:spPr>
      </p:pic>
      <p:sp>
        <p:nvSpPr>
          <p:cNvPr id="6" name="Rectangle: Rounded Corners 5">
            <a:extLst>
              <a:ext uri="{FF2B5EF4-FFF2-40B4-BE49-F238E27FC236}">
                <a16:creationId xmlns:a16="http://schemas.microsoft.com/office/drawing/2014/main" id="{F764292F-97F4-40C1-A8C8-1CDD5D07C98B}"/>
              </a:ext>
            </a:extLst>
          </p:cNvPr>
          <p:cNvSpPr/>
          <p:nvPr/>
        </p:nvSpPr>
        <p:spPr bwMode="auto">
          <a:xfrm>
            <a:off x="6185641" y="735188"/>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PowerShell ISE</a:t>
            </a:r>
          </a:p>
        </p:txBody>
      </p:sp>
      <p:sp>
        <p:nvSpPr>
          <p:cNvPr id="7" name="Rectangle: Rounded Corners 6">
            <a:extLst>
              <a:ext uri="{FF2B5EF4-FFF2-40B4-BE49-F238E27FC236}">
                <a16:creationId xmlns:a16="http://schemas.microsoft.com/office/drawing/2014/main" id="{BC743F8E-6AF5-4BF9-BDBB-FE3B48BD62DA}"/>
              </a:ext>
            </a:extLst>
          </p:cNvPr>
          <p:cNvSpPr/>
          <p:nvPr/>
        </p:nvSpPr>
        <p:spPr bwMode="auto">
          <a:xfrm>
            <a:off x="6185641" y="5464802"/>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Azure Add-On</a:t>
            </a:r>
          </a:p>
        </p:txBody>
      </p:sp>
      <p:sp>
        <p:nvSpPr>
          <p:cNvPr id="8" name="Rectangle: Rounded Corners 7">
            <a:extLst>
              <a:ext uri="{FF2B5EF4-FFF2-40B4-BE49-F238E27FC236}">
                <a16:creationId xmlns:a16="http://schemas.microsoft.com/office/drawing/2014/main" id="{A26AF577-F7B1-4FA1-9130-DFF27CA7CFFF}"/>
              </a:ext>
            </a:extLst>
          </p:cNvPr>
          <p:cNvSpPr/>
          <p:nvPr/>
        </p:nvSpPr>
        <p:spPr bwMode="auto">
          <a:xfrm>
            <a:off x="6185641" y="3099994"/>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Azure Subscription</a:t>
            </a:r>
          </a:p>
        </p:txBody>
      </p:sp>
      <p:sp>
        <p:nvSpPr>
          <p:cNvPr id="9" name="Rectangle: Rounded Corners 8">
            <a:extLst>
              <a:ext uri="{FF2B5EF4-FFF2-40B4-BE49-F238E27FC236}">
                <a16:creationId xmlns:a16="http://schemas.microsoft.com/office/drawing/2014/main" id="{854E8028-271C-4BD4-A1BE-5F4E6F46FF54}"/>
              </a:ext>
            </a:extLst>
          </p:cNvPr>
          <p:cNvSpPr/>
          <p:nvPr/>
        </p:nvSpPr>
        <p:spPr bwMode="auto">
          <a:xfrm>
            <a:off x="6185641" y="1917591"/>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Azure RM Module</a:t>
            </a:r>
          </a:p>
        </p:txBody>
      </p:sp>
      <p:sp>
        <p:nvSpPr>
          <p:cNvPr id="10" name="Rectangle: Rounded Corners 9">
            <a:extLst>
              <a:ext uri="{FF2B5EF4-FFF2-40B4-BE49-F238E27FC236}">
                <a16:creationId xmlns:a16="http://schemas.microsoft.com/office/drawing/2014/main" id="{D1E157A1-731A-4C81-A24F-A9E0E396CB02}"/>
              </a:ext>
            </a:extLst>
          </p:cNvPr>
          <p:cNvSpPr/>
          <p:nvPr/>
        </p:nvSpPr>
        <p:spPr bwMode="auto">
          <a:xfrm>
            <a:off x="6185641" y="4282397"/>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Azure Automation Account</a:t>
            </a:r>
          </a:p>
        </p:txBody>
      </p:sp>
    </p:spTree>
    <p:extLst>
      <p:ext uri="{BB962C8B-B14F-4D97-AF65-F5344CB8AC3E}">
        <p14:creationId xmlns:p14="http://schemas.microsoft.com/office/powerpoint/2010/main" val="268147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0"/>
            <a:ext cx="12192000" cy="1446550"/>
          </a:xfrm>
          <a:prstGeom prst="rect">
            <a:avLst/>
          </a:prstGeom>
          <a:solidFill>
            <a:srgbClr val="002060"/>
          </a:solidFill>
          <a:ln>
            <a:solidFill>
              <a:srgbClr val="00359E"/>
            </a:solidFill>
          </a:ln>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Demo (Portal)</a:t>
            </a:r>
          </a:p>
          <a:p>
            <a:pPr algn="ctr"/>
            <a:endParaRPr lang="en-US" sz="4400" dirty="0">
              <a:solidFill>
                <a:schemeClr val="bg1"/>
              </a:solidFill>
              <a:latin typeface="Arial Rounded MT Bold" panose="020F0704030504030204" pitchFamily="34" charset="0"/>
              <a:cs typeface="Arial" panose="020B0604020202020204" pitchFamily="34" charset="0"/>
            </a:endParaRPr>
          </a:p>
        </p:txBody>
      </p:sp>
      <p:pic>
        <p:nvPicPr>
          <p:cNvPr id="5" name="Picture 4" descr="A screenshot of a computer&#10;&#10;Description generated with very high confidence">
            <a:extLst>
              <a:ext uri="{FF2B5EF4-FFF2-40B4-BE49-F238E27FC236}">
                <a16:creationId xmlns:a16="http://schemas.microsoft.com/office/drawing/2014/main" id="{DF94A345-4A4A-4244-8BBC-8753EC5D5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9021" y="1275990"/>
            <a:ext cx="8197330" cy="5324761"/>
          </a:xfrm>
          <a:prstGeom prst="rect">
            <a:avLst/>
          </a:prstGeom>
        </p:spPr>
      </p:pic>
    </p:spTree>
    <p:extLst>
      <p:ext uri="{BB962C8B-B14F-4D97-AF65-F5344CB8AC3E}">
        <p14:creationId xmlns:p14="http://schemas.microsoft.com/office/powerpoint/2010/main" val="220470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30819"/>
            <a:ext cx="12192000" cy="6123965"/>
          </a:xfrm>
          <a:prstGeom prst="rect">
            <a:avLst/>
          </a:prstGeom>
          <a:solidFill>
            <a:srgbClr val="002060"/>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0"/>
            <a:ext cx="12192000" cy="1017037"/>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rgbClr val="00359E"/>
                </a:solidFill>
                <a:latin typeface="Arial Rounded MT Bold" panose="020F0704030504030204" pitchFamily="34" charset="0"/>
              </a:rPr>
              <a:t>Client Side Azure Automation</a:t>
            </a:r>
          </a:p>
        </p:txBody>
      </p:sp>
      <p:pic>
        <p:nvPicPr>
          <p:cNvPr id="3" name="Picture 2">
            <a:extLst>
              <a:ext uri="{FF2B5EF4-FFF2-40B4-BE49-F238E27FC236}">
                <a16:creationId xmlns:a16="http://schemas.microsoft.com/office/drawing/2014/main" id="{B371A03F-5B97-4AA2-95D5-6662C44C1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615" y="2181529"/>
            <a:ext cx="4326875" cy="3129773"/>
          </a:xfrm>
          <a:prstGeom prst="rect">
            <a:avLst/>
          </a:prstGeom>
        </p:spPr>
      </p:pic>
    </p:spTree>
    <p:extLst>
      <p:ext uri="{BB962C8B-B14F-4D97-AF65-F5344CB8AC3E}">
        <p14:creationId xmlns:p14="http://schemas.microsoft.com/office/powerpoint/2010/main" val="595795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4035"/>
            <a:ext cx="12192000" cy="6123965"/>
          </a:xfrm>
          <a:prstGeom prst="rect">
            <a:avLst/>
          </a:prstGeom>
          <a:solidFill>
            <a:srgbClr val="002060"/>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58424"/>
            <a:ext cx="12192000" cy="792459"/>
          </a:xfrm>
          <a:prstGeom prst="rect">
            <a:avLst/>
          </a:prstGeom>
          <a:solidFill>
            <a:srgbClr val="002060"/>
          </a:solidFill>
          <a:ln>
            <a:solidFill>
              <a:srgbClr val="00206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PowerShell Environments</a:t>
            </a:r>
          </a:p>
        </p:txBody>
      </p:sp>
      <p:sp>
        <p:nvSpPr>
          <p:cNvPr id="8" name="TextBox 7"/>
          <p:cNvSpPr txBox="1"/>
          <p:nvPr/>
        </p:nvSpPr>
        <p:spPr>
          <a:xfrm>
            <a:off x="2082518" y="1074238"/>
            <a:ext cx="2010935" cy="369332"/>
          </a:xfrm>
          <a:prstGeom prst="rect">
            <a:avLst/>
          </a:prstGeom>
          <a:noFill/>
        </p:spPr>
        <p:txBody>
          <a:bodyPr wrap="none" rtlCol="0">
            <a:spAutoFit/>
          </a:bodyPr>
          <a:lstStyle/>
          <a:p>
            <a:r>
              <a:rPr lang="en-US" dirty="0">
                <a:solidFill>
                  <a:schemeClr val="bg1"/>
                </a:solidFill>
              </a:rPr>
              <a:t>The PowerShell ISE </a:t>
            </a:r>
          </a:p>
        </p:txBody>
      </p:sp>
      <p:pic>
        <p:nvPicPr>
          <p:cNvPr id="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76950" y="1526494"/>
            <a:ext cx="35814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776282" y="1162005"/>
            <a:ext cx="1961243" cy="369332"/>
          </a:xfrm>
          <a:prstGeom prst="rect">
            <a:avLst/>
          </a:prstGeom>
          <a:noFill/>
        </p:spPr>
        <p:txBody>
          <a:bodyPr wrap="none" rtlCol="0">
            <a:spAutoFit/>
          </a:bodyPr>
          <a:lstStyle/>
          <a:p>
            <a:r>
              <a:rPr lang="en-US" dirty="0">
                <a:solidFill>
                  <a:schemeClr val="bg1"/>
                </a:solidFill>
              </a:rPr>
              <a:t>The PowerShell CLI</a:t>
            </a:r>
          </a:p>
        </p:txBody>
      </p:sp>
      <p:pic>
        <p:nvPicPr>
          <p:cNvPr id="12" name="Picture 11"/>
          <p:cNvPicPr>
            <a:picLocks noChangeAspect="1"/>
          </p:cNvPicPr>
          <p:nvPr/>
        </p:nvPicPr>
        <p:blipFill>
          <a:blip r:embed="rId4"/>
          <a:stretch>
            <a:fillRect/>
          </a:stretch>
        </p:blipFill>
        <p:spPr>
          <a:xfrm>
            <a:off x="2141241" y="1508909"/>
            <a:ext cx="3619500" cy="4151435"/>
          </a:xfrm>
          <a:prstGeom prst="rect">
            <a:avLst/>
          </a:prstGeom>
        </p:spPr>
      </p:pic>
    </p:spTree>
    <p:extLst>
      <p:ext uri="{BB962C8B-B14F-4D97-AF65-F5344CB8AC3E}">
        <p14:creationId xmlns:p14="http://schemas.microsoft.com/office/powerpoint/2010/main" val="3728338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975749"/>
          </a:xfrm>
          <a:prstGeom prst="rect">
            <a:avLst/>
          </a:prstGeom>
          <a:solidFill>
            <a:srgbClr val="002060"/>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385893" y="516223"/>
            <a:ext cx="10692882" cy="792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Checking Your PowerShell Version</a:t>
            </a:r>
          </a:p>
        </p:txBody>
      </p:sp>
      <p:pic>
        <p:nvPicPr>
          <p:cNvPr id="3" name="Picture 2"/>
          <p:cNvPicPr>
            <a:picLocks noChangeAspect="1"/>
          </p:cNvPicPr>
          <p:nvPr/>
        </p:nvPicPr>
        <p:blipFill>
          <a:blip r:embed="rId3"/>
          <a:stretch>
            <a:fillRect/>
          </a:stretch>
        </p:blipFill>
        <p:spPr>
          <a:xfrm>
            <a:off x="1171963" y="1765489"/>
            <a:ext cx="9810750" cy="3629025"/>
          </a:xfrm>
          <a:prstGeom prst="rect">
            <a:avLst/>
          </a:prstGeom>
        </p:spPr>
      </p:pic>
      <p:sp>
        <p:nvSpPr>
          <p:cNvPr id="5" name="Callout: Line 4"/>
          <p:cNvSpPr/>
          <p:nvPr/>
        </p:nvSpPr>
        <p:spPr>
          <a:xfrm>
            <a:off x="5872292" y="3843282"/>
            <a:ext cx="3657601" cy="597867"/>
          </a:xfrm>
          <a:prstGeom prst="borderCallout1">
            <a:avLst>
              <a:gd name="adj1" fmla="val 18750"/>
              <a:gd name="adj2" fmla="val -8333"/>
              <a:gd name="adj3" fmla="val -92282"/>
              <a:gd name="adj4" fmla="val -122859"/>
            </a:avLst>
          </a:prstGeom>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Latest Version is 5 - Recommended</a:t>
            </a:r>
          </a:p>
        </p:txBody>
      </p:sp>
    </p:spTree>
    <p:extLst>
      <p:ext uri="{BB962C8B-B14F-4D97-AF65-F5344CB8AC3E}">
        <p14:creationId xmlns:p14="http://schemas.microsoft.com/office/powerpoint/2010/main" val="21417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0" y="-45200"/>
            <a:ext cx="12192000" cy="1281817"/>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359E"/>
                </a:solidFill>
                <a:latin typeface="Arial Rounded MT Bold" panose="020F0704030504030204" pitchFamily="34" charset="0"/>
              </a:rPr>
              <a:t>Azure Automation with PowerShell</a:t>
            </a:r>
          </a:p>
          <a:p>
            <a:endParaRPr lang="en-US" sz="4000" dirty="0">
              <a:solidFill>
                <a:srgbClr val="00359E"/>
              </a:solidFill>
              <a:latin typeface="Arial Rounded MT Bold" panose="020F0704030504030204" pitchFamily="34" charset="0"/>
            </a:endParaRPr>
          </a:p>
        </p:txBody>
      </p:sp>
      <p:sp>
        <p:nvSpPr>
          <p:cNvPr id="4" name="Rectangle 3"/>
          <p:cNvSpPr/>
          <p:nvPr/>
        </p:nvSpPr>
        <p:spPr>
          <a:xfrm>
            <a:off x="0" y="851783"/>
            <a:ext cx="12192000" cy="6123965"/>
          </a:xfrm>
          <a:prstGeom prst="rect">
            <a:avLst/>
          </a:prstGeom>
          <a:solidFill>
            <a:srgbClr val="002060"/>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285344" y="1236617"/>
            <a:ext cx="7710791" cy="4492974"/>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800"/>
              </a:spcBef>
            </a:pPr>
            <a:r>
              <a:rPr lang="en-US" sz="3200" dirty="0">
                <a:solidFill>
                  <a:schemeClr val="bg1"/>
                </a:solidFill>
              </a:rPr>
              <a:t>Create Resources in Azure</a:t>
            </a:r>
          </a:p>
          <a:p>
            <a:pPr>
              <a:spcBef>
                <a:spcPts val="1800"/>
              </a:spcBef>
            </a:pPr>
            <a:r>
              <a:rPr lang="en-US" sz="3200" dirty="0">
                <a:solidFill>
                  <a:schemeClr val="bg1"/>
                </a:solidFill>
              </a:rPr>
              <a:t>Inquire about Azure Resources</a:t>
            </a:r>
          </a:p>
          <a:p>
            <a:pPr>
              <a:spcBef>
                <a:spcPts val="1800"/>
              </a:spcBef>
            </a:pPr>
            <a:r>
              <a:rPr lang="en-US" sz="3200" dirty="0">
                <a:solidFill>
                  <a:schemeClr val="bg1"/>
                </a:solidFill>
              </a:rPr>
              <a:t>Modify Azure Resources</a:t>
            </a:r>
          </a:p>
          <a:p>
            <a:pPr>
              <a:spcBef>
                <a:spcPts val="1800"/>
              </a:spcBef>
            </a:pPr>
            <a:r>
              <a:rPr lang="en-US" sz="3200" dirty="0">
                <a:solidFill>
                  <a:schemeClr val="bg1"/>
                </a:solidFill>
              </a:rPr>
              <a:t>Shut Down and/or Remove Resources</a:t>
            </a:r>
          </a:p>
          <a:p>
            <a:pPr>
              <a:spcBef>
                <a:spcPts val="1800"/>
              </a:spcBef>
            </a:pPr>
            <a:r>
              <a:rPr lang="en-US" sz="3200" dirty="0">
                <a:solidFill>
                  <a:schemeClr val="bg1"/>
                </a:solidFill>
              </a:rPr>
              <a:t>Application Specific Job Like Data Load</a:t>
            </a:r>
          </a:p>
          <a:p>
            <a:pPr>
              <a:spcBef>
                <a:spcPts val="1800"/>
              </a:spcBef>
            </a:pPr>
            <a:endParaRPr lang="en-US" sz="2400" dirty="0">
              <a:solidFill>
                <a:schemeClr val="bg1"/>
              </a:solidFill>
            </a:endParaRPr>
          </a:p>
        </p:txBody>
      </p:sp>
      <p:pic>
        <p:nvPicPr>
          <p:cNvPr id="10" name="Picture 9">
            <a:extLst>
              <a:ext uri="{FF2B5EF4-FFF2-40B4-BE49-F238E27FC236}">
                <a16:creationId xmlns:a16="http://schemas.microsoft.com/office/drawing/2014/main" id="{B11A8F6A-1B33-48A5-8F87-EE4D4ACF2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6959" y="5146758"/>
            <a:ext cx="2990242" cy="1564515"/>
          </a:xfrm>
          <a:prstGeom prst="rect">
            <a:avLst/>
          </a:prstGeom>
        </p:spPr>
      </p:pic>
    </p:spTree>
    <p:extLst>
      <p:ext uri="{BB962C8B-B14F-4D97-AF65-F5344CB8AC3E}">
        <p14:creationId xmlns:p14="http://schemas.microsoft.com/office/powerpoint/2010/main" val="1778908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8841"/>
            <a:ext cx="12192000" cy="6396908"/>
          </a:xfrm>
          <a:prstGeom prst="rect">
            <a:avLst/>
          </a:prstGeom>
          <a:solidFill>
            <a:srgbClr val="002060"/>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04799" y="1371300"/>
            <a:ext cx="11607568" cy="5085484"/>
          </a:xfrm>
          <a:prstGeom prst="rect">
            <a:avLst/>
          </a:prstGeom>
        </p:spPr>
        <p:txBody>
          <a:bodyPr vert="horz" lIns="91440" tIns="45720" rIns="91440" bIns="45720" rtlCol="0" anchor="ctr">
            <a:normAutofit lnSpcReduction="1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chemeClr val="bg1"/>
              </a:solidFill>
            </a:endParaRPr>
          </a:p>
          <a:p>
            <a:r>
              <a:rPr lang="en-US" sz="2200" dirty="0">
                <a:solidFill>
                  <a:schemeClr val="bg1"/>
                </a:solidFill>
              </a:rPr>
              <a:t>Start PowerShell with Elevated Privileges</a:t>
            </a:r>
          </a:p>
          <a:p>
            <a:endParaRPr lang="en-US" sz="1800" dirty="0">
              <a:solidFill>
                <a:schemeClr val="bg1"/>
              </a:solidFill>
            </a:endParaRPr>
          </a:p>
          <a:p>
            <a:r>
              <a:rPr lang="en-US" sz="2200" dirty="0">
                <a:solidFill>
                  <a:schemeClr val="bg1"/>
                </a:solidFill>
              </a:rPr>
              <a:t>Confirm </a:t>
            </a:r>
            <a:r>
              <a:rPr lang="en-US" sz="2200" dirty="0" err="1">
                <a:solidFill>
                  <a:schemeClr val="bg1"/>
                </a:solidFill>
              </a:rPr>
              <a:t>PowerShellGet</a:t>
            </a:r>
            <a:r>
              <a:rPr lang="en-US" sz="2200" dirty="0">
                <a:solidFill>
                  <a:schemeClr val="bg1"/>
                </a:solidFill>
              </a:rPr>
              <a:t> is Installed and the Correct Version</a:t>
            </a:r>
          </a:p>
          <a:p>
            <a:endParaRPr lang="en-US" sz="1800" dirty="0">
              <a:solidFill>
                <a:schemeClr val="bg1"/>
              </a:solidFill>
            </a:endParaRPr>
          </a:p>
          <a:p>
            <a:r>
              <a:rPr lang="en-US" sz="1800" dirty="0">
                <a:solidFill>
                  <a:schemeClr val="bg1"/>
                </a:solidFill>
                <a:latin typeface="Corbel" panose="020B0503020204020204" pitchFamily="34" charset="0"/>
              </a:rPr>
              <a:t>	</a:t>
            </a:r>
            <a:r>
              <a:rPr lang="en-US" sz="1600" dirty="0">
                <a:solidFill>
                  <a:schemeClr val="bg1"/>
                </a:solidFill>
                <a:latin typeface="Courier New" panose="02070309020205020404" pitchFamily="49" charset="0"/>
                <a:cs typeface="Courier New" panose="02070309020205020404" pitchFamily="49" charset="0"/>
              </a:rPr>
              <a:t>Get-Module </a:t>
            </a:r>
            <a:r>
              <a:rPr lang="en-US" sz="1600" dirty="0" err="1">
                <a:solidFill>
                  <a:schemeClr val="bg1"/>
                </a:solidFill>
                <a:latin typeface="Courier New" panose="02070309020205020404" pitchFamily="49" charset="0"/>
                <a:cs typeface="Courier New" panose="02070309020205020404" pitchFamily="49" charset="0"/>
              </a:rPr>
              <a:t>PowerShellGet</a:t>
            </a:r>
            <a:r>
              <a:rPr lang="en-US" sz="1600" dirty="0">
                <a:solidFill>
                  <a:schemeClr val="bg1"/>
                </a:solidFill>
                <a:latin typeface="Courier New" panose="02070309020205020404" pitchFamily="49" charset="0"/>
                <a:cs typeface="Courier New" panose="02070309020205020404" pitchFamily="49" charset="0"/>
              </a:rPr>
              <a:t> -list | Select-Object </a:t>
            </a:r>
            <a:r>
              <a:rPr lang="en-US" sz="1600" dirty="0" err="1">
                <a:solidFill>
                  <a:schemeClr val="bg1"/>
                </a:solidFill>
                <a:latin typeface="Courier New" panose="02070309020205020404" pitchFamily="49" charset="0"/>
                <a:cs typeface="Courier New" panose="02070309020205020404" pitchFamily="49" charset="0"/>
              </a:rPr>
              <a:t>Name,Version,Path</a:t>
            </a:r>
            <a:r>
              <a:rPr lang="en-US" sz="1600" dirty="0">
                <a:solidFill>
                  <a:schemeClr val="bg1"/>
                </a:solidFill>
                <a:latin typeface="Courier New" panose="02070309020205020404" pitchFamily="49" charset="0"/>
                <a:cs typeface="Courier New" panose="02070309020205020404" pitchFamily="49" charset="0"/>
              </a:rPr>
              <a:t> # 1.0.0.1 plus</a:t>
            </a:r>
          </a:p>
          <a:p>
            <a:endParaRPr lang="en-US" sz="1800" dirty="0">
              <a:solidFill>
                <a:schemeClr val="bg1"/>
              </a:solidFill>
            </a:endParaRPr>
          </a:p>
          <a:p>
            <a:r>
              <a:rPr lang="en-US" sz="2200" dirty="0">
                <a:solidFill>
                  <a:schemeClr val="bg1"/>
                </a:solidFill>
              </a:rPr>
              <a:t>Install the PowerShell AzureRM Module</a:t>
            </a:r>
          </a:p>
          <a:p>
            <a:endParaRPr lang="en-US" sz="1800" dirty="0">
              <a:solidFill>
                <a:schemeClr val="bg1"/>
              </a:solidFill>
            </a:endParaRPr>
          </a:p>
          <a:p>
            <a:r>
              <a:rPr lang="en-US" sz="1800" dirty="0">
                <a:solidFill>
                  <a:schemeClr val="bg1"/>
                </a:solidFill>
              </a:rPr>
              <a:t>	</a:t>
            </a:r>
            <a:r>
              <a:rPr lang="en-US" sz="1600" dirty="0">
                <a:solidFill>
                  <a:schemeClr val="bg1"/>
                </a:solidFill>
                <a:latin typeface="Courier New" panose="02070309020205020404" pitchFamily="49" charset="0"/>
                <a:cs typeface="Courier New" panose="02070309020205020404" pitchFamily="49" charset="0"/>
              </a:rPr>
              <a:t>Install-Module AzureRM</a:t>
            </a:r>
          </a:p>
          <a:p>
            <a:endParaRPr lang="en-US" sz="1800" dirty="0">
              <a:solidFill>
                <a:schemeClr val="bg1"/>
              </a:solidFill>
              <a:latin typeface="Courier New" panose="02070309020205020404" pitchFamily="49" charset="0"/>
              <a:cs typeface="Courier New" panose="02070309020205020404" pitchFamily="49" charset="0"/>
            </a:endParaRPr>
          </a:p>
          <a:p>
            <a:r>
              <a:rPr lang="en-US" sz="2200" dirty="0">
                <a:solidFill>
                  <a:schemeClr val="bg1"/>
                </a:solidFill>
              </a:rPr>
              <a:t>Import the AzureRM Module</a:t>
            </a:r>
          </a:p>
          <a:p>
            <a:endParaRPr lang="en-US" sz="1800" dirty="0">
              <a:solidFill>
                <a:schemeClr val="bg1"/>
              </a:solidFill>
            </a:endParaRPr>
          </a:p>
          <a:p>
            <a:r>
              <a:rPr lang="en-US" sz="1800" dirty="0">
                <a:solidFill>
                  <a:schemeClr val="bg1"/>
                </a:solidFill>
              </a:rPr>
              <a:t>	</a:t>
            </a:r>
            <a:r>
              <a:rPr lang="en-US" sz="1600" dirty="0">
                <a:solidFill>
                  <a:schemeClr val="bg1"/>
                </a:solidFill>
                <a:latin typeface="Courier New" panose="02070309020205020404" pitchFamily="49" charset="0"/>
                <a:cs typeface="Courier New" panose="02070309020205020404" pitchFamily="49" charset="0"/>
              </a:rPr>
              <a:t>Import-Module AzureRM -Force -Verbose #  Will list cmdlets being imported</a:t>
            </a:r>
          </a:p>
          <a:p>
            <a:endParaRPr lang="en-US" sz="1800" dirty="0">
              <a:solidFill>
                <a:schemeClr val="bg1"/>
              </a:solidFill>
            </a:endParaRPr>
          </a:p>
          <a:p>
            <a:r>
              <a:rPr lang="en-US" sz="2200" dirty="0">
                <a:solidFill>
                  <a:schemeClr val="bg1"/>
                </a:solidFill>
              </a:rPr>
              <a:t>Verify the Azure Module Installation</a:t>
            </a:r>
          </a:p>
          <a:p>
            <a:endParaRPr lang="en-US" sz="1800" dirty="0">
              <a:solidFill>
                <a:schemeClr val="bg1"/>
              </a:solidFill>
            </a:endParaRPr>
          </a:p>
          <a:p>
            <a:r>
              <a:rPr lang="en-US" sz="1800" dirty="0">
                <a:solidFill>
                  <a:schemeClr val="bg1"/>
                </a:solidFill>
                <a:latin typeface="Courier New" panose="02070309020205020404" pitchFamily="49" charset="0"/>
                <a:cs typeface="Courier New" panose="02070309020205020404" pitchFamily="49" charset="0"/>
              </a:rPr>
              <a:t>	</a:t>
            </a:r>
            <a:r>
              <a:rPr lang="en-US" sz="1600" dirty="0">
                <a:solidFill>
                  <a:schemeClr val="bg1"/>
                </a:solidFill>
                <a:latin typeface="Courier New" panose="02070309020205020404" pitchFamily="49" charset="0"/>
                <a:cs typeface="Courier New" panose="02070309020205020404" pitchFamily="49" charset="0"/>
              </a:rPr>
              <a:t>Get-Module AzureRM   # Will list module information</a:t>
            </a:r>
          </a:p>
          <a:p>
            <a:pPr>
              <a:spcBef>
                <a:spcPts val="1800"/>
              </a:spcBef>
            </a:pPr>
            <a:endParaRPr lang="en-US" sz="2400" dirty="0">
              <a:solidFill>
                <a:schemeClr val="bg1"/>
              </a:solidFill>
            </a:endParaRPr>
          </a:p>
        </p:txBody>
      </p:sp>
      <p:sp>
        <p:nvSpPr>
          <p:cNvPr id="6" name="Title 3"/>
          <p:cNvSpPr txBox="1">
            <a:spLocks/>
          </p:cNvSpPr>
          <p:nvPr/>
        </p:nvSpPr>
        <p:spPr>
          <a:xfrm>
            <a:off x="0" y="0"/>
            <a:ext cx="12192000"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359E"/>
                </a:solidFill>
                <a:latin typeface="Arial Rounded MT Bold" panose="020F0704030504030204" pitchFamily="34" charset="0"/>
              </a:rPr>
              <a:t>Installing the AzureRM Module</a:t>
            </a:r>
          </a:p>
        </p:txBody>
      </p:sp>
      <p:sp>
        <p:nvSpPr>
          <p:cNvPr id="2" name="Rectangle 1"/>
          <p:cNvSpPr/>
          <p:nvPr/>
        </p:nvSpPr>
        <p:spPr>
          <a:xfrm>
            <a:off x="99525" y="6360196"/>
            <a:ext cx="11955626" cy="615553"/>
          </a:xfrm>
          <a:prstGeom prst="rect">
            <a:avLst/>
          </a:prstGeom>
        </p:spPr>
        <p:txBody>
          <a:bodyPr wrap="square">
            <a:spAutoFit/>
          </a:bodyPr>
          <a:lstStyle/>
          <a:p>
            <a:r>
              <a:rPr lang="en-US" dirty="0">
                <a:solidFill>
                  <a:schemeClr val="bg1"/>
                </a:solidFill>
              </a:rPr>
              <a:t> </a:t>
            </a:r>
            <a:r>
              <a:rPr lang="en-US" sz="1600" dirty="0">
                <a:solidFill>
                  <a:schemeClr val="bg1"/>
                </a:solidFill>
                <a:latin typeface="Lucida Console" panose="020B0609040504020204" pitchFamily="49" charset="0"/>
                <a:hlinkClick r:id="rId3"/>
              </a:rPr>
              <a:t>https://docs.microsoft.com/en-us/powershell/azure/install-azurerm-ps?view=azurermps-3.7.0</a:t>
            </a:r>
          </a:p>
          <a:p>
            <a:r>
              <a:rPr lang="en-US" sz="1600" dirty="0">
                <a:solidFill>
                  <a:srgbClr val="006400"/>
                </a:solidFill>
                <a:latin typeface="Lucida Console" panose="020B0609040504020204" pitchFamily="49" charset="0"/>
                <a:hlinkClick r:id="rId3"/>
              </a:rPr>
              <a:t> </a:t>
            </a:r>
            <a:endParaRPr lang="en-US" sz="1600" dirty="0">
              <a:solidFill>
                <a:srgbClr val="006400"/>
              </a:solidFill>
              <a:latin typeface="Lucida Console" panose="020B0609040504020204" pitchFamily="49" charset="0"/>
            </a:endParaRPr>
          </a:p>
        </p:txBody>
      </p:sp>
    </p:spTree>
    <p:extLst>
      <p:ext uri="{BB962C8B-B14F-4D97-AF65-F5344CB8AC3E}">
        <p14:creationId xmlns:p14="http://schemas.microsoft.com/office/powerpoint/2010/main" val="670055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DC38536-9A90-475C-9770-D02E0B1BD0EB}"/>
              </a:ext>
            </a:extLst>
          </p:cNvPr>
          <p:cNvSpPr/>
          <p:nvPr/>
        </p:nvSpPr>
        <p:spPr>
          <a:xfrm>
            <a:off x="0" y="2830749"/>
            <a:ext cx="12192000" cy="970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359E"/>
                </a:solidFill>
                <a:latin typeface="Arial Black" panose="020B0A04020102020204" pitchFamily="34" charset="0"/>
              </a:rPr>
              <a:t>What is PowerShell?</a:t>
            </a:r>
          </a:p>
        </p:txBody>
      </p:sp>
    </p:spTree>
    <p:extLst>
      <p:ext uri="{BB962C8B-B14F-4D97-AF65-F5344CB8AC3E}">
        <p14:creationId xmlns:p14="http://schemas.microsoft.com/office/powerpoint/2010/main" val="4114115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5" name="Rectangle 4">
            <a:extLst>
              <a:ext uri="{FF2B5EF4-FFF2-40B4-BE49-F238E27FC236}">
                <a16:creationId xmlns:a16="http://schemas.microsoft.com/office/drawing/2014/main" id="{FE60E55D-7584-42A3-AC3B-7202060C1FEA}"/>
              </a:ext>
            </a:extLst>
          </p:cNvPr>
          <p:cNvSpPr/>
          <p:nvPr/>
        </p:nvSpPr>
        <p:spPr>
          <a:xfrm>
            <a:off x="5212122" y="5670038"/>
            <a:ext cx="4704493" cy="454420"/>
          </a:xfrm>
          <a:prstGeom prst="rect">
            <a:avLst/>
          </a:prstGeom>
        </p:spPr>
        <p:txBody>
          <a:bodyPr wrap="none">
            <a:spAutoFit/>
          </a:bodyPr>
          <a:lstStyle/>
          <a:p>
            <a:r>
              <a:rPr lang="en-US" sz="2353" dirty="0"/>
              <a:t>https://github.com/bcafferky/shared</a:t>
            </a:r>
          </a:p>
        </p:txBody>
      </p:sp>
      <p:sp>
        <p:nvSpPr>
          <p:cNvPr id="6" name="TextBox 5">
            <a:extLst>
              <a:ext uri="{FF2B5EF4-FFF2-40B4-BE49-F238E27FC236}">
                <a16:creationId xmlns:a16="http://schemas.microsoft.com/office/drawing/2014/main" id="{0FB2BBF9-308B-49E7-9A16-FEBF18793EFB}"/>
              </a:ext>
            </a:extLst>
          </p:cNvPr>
          <p:cNvSpPr txBox="1"/>
          <p:nvPr/>
        </p:nvSpPr>
        <p:spPr>
          <a:xfrm>
            <a:off x="2932122" y="5588571"/>
            <a:ext cx="218667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Demo Code at:</a:t>
            </a:r>
          </a:p>
        </p:txBody>
      </p:sp>
    </p:spTree>
    <p:extLst>
      <p:ext uri="{BB962C8B-B14F-4D97-AF65-F5344CB8AC3E}">
        <p14:creationId xmlns:p14="http://schemas.microsoft.com/office/powerpoint/2010/main" val="284360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0506"/>
            <a:ext cx="12192000" cy="6123965"/>
          </a:xfrm>
          <a:prstGeom prst="rect">
            <a:avLst/>
          </a:prstGeom>
          <a:solidFill>
            <a:srgbClr val="002060"/>
          </a:solidFill>
          <a:ln>
            <a:solidFill>
              <a:srgbClr val="004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24255" y="1335932"/>
            <a:ext cx="10567332" cy="39451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800"/>
              </a:spcBef>
            </a:pPr>
            <a:r>
              <a:rPr lang="en-US" sz="2400" dirty="0">
                <a:solidFill>
                  <a:schemeClr val="bg1"/>
                </a:solidFill>
              </a:rPr>
              <a:t>Get-</a:t>
            </a:r>
            <a:r>
              <a:rPr lang="en-US" sz="2400" dirty="0" err="1">
                <a:solidFill>
                  <a:schemeClr val="bg1"/>
                </a:solidFill>
              </a:rPr>
              <a:t>AzureRmVM</a:t>
            </a:r>
            <a:r>
              <a:rPr lang="en-US" sz="2400" dirty="0">
                <a:solidFill>
                  <a:schemeClr val="bg1"/>
                </a:solidFill>
              </a:rPr>
              <a:t> – List Virtual Machines</a:t>
            </a:r>
          </a:p>
          <a:p>
            <a:pPr>
              <a:spcBef>
                <a:spcPts val="1800"/>
              </a:spcBef>
            </a:pPr>
            <a:r>
              <a:rPr lang="en-US" sz="2400" dirty="0">
                <a:solidFill>
                  <a:schemeClr val="bg1"/>
                </a:solidFill>
              </a:rPr>
              <a:t>Get-</a:t>
            </a:r>
            <a:r>
              <a:rPr lang="en-US" sz="2400" dirty="0" err="1">
                <a:solidFill>
                  <a:schemeClr val="bg1"/>
                </a:solidFill>
              </a:rPr>
              <a:t>AzureRmResourceGroup</a:t>
            </a:r>
            <a:r>
              <a:rPr lang="en-US" sz="2400" dirty="0">
                <a:solidFill>
                  <a:schemeClr val="bg1"/>
                </a:solidFill>
              </a:rPr>
              <a:t> – List resource groups</a:t>
            </a:r>
          </a:p>
          <a:p>
            <a:pPr>
              <a:spcBef>
                <a:spcPts val="1800"/>
              </a:spcBef>
            </a:pPr>
            <a:r>
              <a:rPr lang="en-US" sz="2400" dirty="0">
                <a:solidFill>
                  <a:schemeClr val="bg1"/>
                </a:solidFill>
              </a:rPr>
              <a:t>Get-</a:t>
            </a:r>
            <a:r>
              <a:rPr lang="en-US" sz="2400" dirty="0" err="1">
                <a:solidFill>
                  <a:schemeClr val="bg1"/>
                </a:solidFill>
              </a:rPr>
              <a:t>AzureRmAvailabilitySet</a:t>
            </a:r>
            <a:r>
              <a:rPr lang="en-US" sz="2400" dirty="0">
                <a:solidFill>
                  <a:schemeClr val="bg1"/>
                </a:solidFill>
              </a:rPr>
              <a:t> – List Availability Sets</a:t>
            </a:r>
          </a:p>
          <a:p>
            <a:pPr>
              <a:spcBef>
                <a:spcPts val="1800"/>
              </a:spcBef>
            </a:pPr>
            <a:r>
              <a:rPr lang="en-US" sz="2400" dirty="0">
                <a:solidFill>
                  <a:schemeClr val="bg1"/>
                </a:solidFill>
              </a:rPr>
              <a:t>Get-</a:t>
            </a:r>
            <a:r>
              <a:rPr lang="en-US" sz="2400" dirty="0" err="1">
                <a:solidFill>
                  <a:schemeClr val="bg1"/>
                </a:solidFill>
              </a:rPr>
              <a:t>AzureRmVirtualNetworkSubnetConfig</a:t>
            </a:r>
            <a:endParaRPr lang="en-US" sz="2400" dirty="0">
              <a:solidFill>
                <a:schemeClr val="bg1"/>
              </a:solidFill>
            </a:endParaRPr>
          </a:p>
        </p:txBody>
      </p:sp>
      <p:sp>
        <p:nvSpPr>
          <p:cNvPr id="6" name="Title 3"/>
          <p:cNvSpPr txBox="1">
            <a:spLocks/>
          </p:cNvSpPr>
          <p:nvPr/>
        </p:nvSpPr>
        <p:spPr>
          <a:xfrm>
            <a:off x="0" y="0"/>
            <a:ext cx="12192000" cy="1001949"/>
          </a:xfrm>
          <a:prstGeom prst="rect">
            <a:avLst/>
          </a:prstGeom>
          <a:solidFill>
            <a:srgbClr val="00206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Inquiring About Resources</a:t>
            </a:r>
          </a:p>
        </p:txBody>
      </p:sp>
    </p:spTree>
    <p:extLst>
      <p:ext uri="{BB962C8B-B14F-4D97-AF65-F5344CB8AC3E}">
        <p14:creationId xmlns:p14="http://schemas.microsoft.com/office/powerpoint/2010/main" val="655413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996419"/>
          </a:xfrm>
          <a:prstGeom prst="rect">
            <a:avLst/>
          </a:prstGeom>
          <a:solidFill>
            <a:srgbClr val="002060"/>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136771"/>
            <a:ext cx="12055876" cy="6799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Azure Automation Authoring Toolkit</a:t>
            </a:r>
          </a:p>
        </p:txBody>
      </p:sp>
      <p:pic>
        <p:nvPicPr>
          <p:cNvPr id="2" name="Picture 1">
            <a:extLst>
              <a:ext uri="{FF2B5EF4-FFF2-40B4-BE49-F238E27FC236}">
                <a16:creationId xmlns:a16="http://schemas.microsoft.com/office/drawing/2014/main" id="{B822E712-5C7E-4E02-90FC-9F788A73834E}"/>
              </a:ext>
            </a:extLst>
          </p:cNvPr>
          <p:cNvPicPr>
            <a:picLocks noChangeAspect="1"/>
          </p:cNvPicPr>
          <p:nvPr/>
        </p:nvPicPr>
        <p:blipFill>
          <a:blip r:embed="rId3"/>
          <a:stretch>
            <a:fillRect/>
          </a:stretch>
        </p:blipFill>
        <p:spPr>
          <a:xfrm>
            <a:off x="1962496" y="885903"/>
            <a:ext cx="8098958" cy="5319542"/>
          </a:xfrm>
          <a:prstGeom prst="rect">
            <a:avLst/>
          </a:prstGeom>
        </p:spPr>
      </p:pic>
      <p:sp>
        <p:nvSpPr>
          <p:cNvPr id="7" name="Rectangle 6">
            <a:extLst>
              <a:ext uri="{FF2B5EF4-FFF2-40B4-BE49-F238E27FC236}">
                <a16:creationId xmlns:a16="http://schemas.microsoft.com/office/drawing/2014/main" id="{344BA973-F3B6-4F52-9D25-22C8AAC70806}"/>
              </a:ext>
            </a:extLst>
          </p:cNvPr>
          <p:cNvSpPr/>
          <p:nvPr/>
        </p:nvSpPr>
        <p:spPr>
          <a:xfrm>
            <a:off x="1962496" y="6606720"/>
            <a:ext cx="9584236" cy="369332"/>
          </a:xfrm>
          <a:prstGeom prst="rect">
            <a:avLst/>
          </a:prstGeom>
        </p:spPr>
        <p:txBody>
          <a:bodyPr wrap="square">
            <a:spAutoFit/>
          </a:bodyPr>
          <a:lstStyle/>
          <a:p>
            <a:r>
              <a:rPr lang="en-US" dirty="0">
                <a:hlinkClick r:id="rId4"/>
              </a:rPr>
              <a:t>https://www.powershellgallery.com/packages/AzureAutomationAuthoringToolkit/0.2.3.3</a:t>
            </a:r>
            <a:endParaRPr lang="en-US" dirty="0"/>
          </a:p>
        </p:txBody>
      </p:sp>
    </p:spTree>
    <p:extLst>
      <p:ext uri="{BB962C8B-B14F-4D97-AF65-F5344CB8AC3E}">
        <p14:creationId xmlns:p14="http://schemas.microsoft.com/office/powerpoint/2010/main" val="3953523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92460"/>
            <a:ext cx="12192000" cy="6203960"/>
          </a:xfrm>
          <a:prstGeom prst="rect">
            <a:avLst/>
          </a:prstGeom>
          <a:solidFill>
            <a:srgbClr val="002060"/>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0"/>
            <a:ext cx="12192000"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solidFill>
                  <a:srgbClr val="00359E"/>
                </a:solidFill>
                <a:latin typeface="Arial Rounded MT Bold" panose="020F0704030504030204" pitchFamily="34" charset="0"/>
              </a:rPr>
              <a:t>Wrapping Up</a:t>
            </a:r>
          </a:p>
        </p:txBody>
      </p:sp>
      <p:sp>
        <p:nvSpPr>
          <p:cNvPr id="5" name="Text Placeholder 2">
            <a:extLst>
              <a:ext uri="{FF2B5EF4-FFF2-40B4-BE49-F238E27FC236}">
                <a16:creationId xmlns:a16="http://schemas.microsoft.com/office/drawing/2014/main" id="{FA94D755-DC73-4BEA-A08D-45980E626D08}"/>
              </a:ext>
            </a:extLst>
          </p:cNvPr>
          <p:cNvSpPr txBox="1">
            <a:spLocks/>
          </p:cNvSpPr>
          <p:nvPr/>
        </p:nvSpPr>
        <p:spPr>
          <a:xfrm>
            <a:off x="107231" y="1396037"/>
            <a:ext cx="11691244" cy="4065925"/>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4000" kern="1200">
                <a:solidFill>
                  <a:schemeClr val="bg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3000"/>
              </a:spcBef>
              <a:buFont typeface="Calibri" panose="020F0502020204030204" pitchFamily="34" charset="0"/>
              <a:buNone/>
            </a:pPr>
            <a:r>
              <a:rPr lang="en-US" sz="3800" dirty="0"/>
              <a:t>The Case for Automation</a:t>
            </a:r>
          </a:p>
          <a:p>
            <a:pPr marL="0" indent="0">
              <a:spcBef>
                <a:spcPts val="3000"/>
              </a:spcBef>
              <a:buFont typeface="Calibri" panose="020F0502020204030204" pitchFamily="34" charset="0"/>
              <a:buNone/>
            </a:pPr>
            <a:r>
              <a:rPr lang="en-US" sz="3800" dirty="0"/>
              <a:t>Why PowerShell?</a:t>
            </a:r>
          </a:p>
          <a:p>
            <a:pPr marL="0" indent="0">
              <a:spcBef>
                <a:spcPts val="3000"/>
              </a:spcBef>
              <a:buFont typeface="Calibri" panose="020F0502020204030204" pitchFamily="34" charset="0"/>
              <a:buNone/>
            </a:pPr>
            <a:r>
              <a:rPr lang="en-US" sz="3800" dirty="0"/>
              <a:t>Client Side Automation</a:t>
            </a:r>
          </a:p>
          <a:p>
            <a:pPr marL="0" indent="0">
              <a:spcBef>
                <a:spcPts val="3000"/>
              </a:spcBef>
              <a:buFont typeface="Calibri" panose="020F0502020204030204" pitchFamily="34" charset="0"/>
              <a:buNone/>
            </a:pPr>
            <a:r>
              <a:rPr lang="en-US" sz="3800" dirty="0"/>
              <a:t>Azure Side Automation</a:t>
            </a:r>
          </a:p>
          <a:p>
            <a:pPr marL="0" indent="0">
              <a:spcBef>
                <a:spcPts val="3000"/>
              </a:spcBef>
              <a:spcAft>
                <a:spcPts val="1200"/>
              </a:spcAft>
              <a:buFont typeface="Calibri" panose="020F0502020204030204" pitchFamily="34" charset="0"/>
              <a:buNone/>
            </a:pPr>
            <a:r>
              <a:rPr lang="en-US" sz="3800" dirty="0"/>
              <a:t>Client Side and Azure Side: Azure Automation Authoring Toolkit </a:t>
            </a:r>
          </a:p>
          <a:p>
            <a:pPr marL="0" indent="0">
              <a:buFont typeface="Calibri" panose="020F0502020204030204" pitchFamily="34" charset="0"/>
              <a:buNone/>
            </a:pPr>
            <a:endParaRPr lang="en-US" dirty="0"/>
          </a:p>
        </p:txBody>
      </p:sp>
    </p:spTree>
    <p:extLst>
      <p:ext uri="{BB962C8B-B14F-4D97-AF65-F5344CB8AC3E}">
        <p14:creationId xmlns:p14="http://schemas.microsoft.com/office/powerpoint/2010/main" val="4089878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84"/>
            <a:ext cx="12301057"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effectLst>
                <a:outerShdw blurRad="50800" dist="50800" dir="4980000" algn="ctr" rotWithShape="0">
                  <a:srgbClr val="000000">
                    <a:alpha val="43137"/>
                  </a:srgbClr>
                </a:outerShdw>
              </a:effectLst>
              <a:latin typeface="Arial" panose="020B0604020202020204" pitchFamily="34" charset="0"/>
              <a:cs typeface="Arial" panose="020B0604020202020204" pitchFamily="34" charset="0"/>
            </a:endParaRPr>
          </a:p>
        </p:txBody>
      </p:sp>
      <p:sp>
        <p:nvSpPr>
          <p:cNvPr id="6" name="Title 3"/>
          <p:cNvSpPr txBox="1">
            <a:spLocks/>
          </p:cNvSpPr>
          <p:nvPr/>
        </p:nvSpPr>
        <p:spPr>
          <a:xfrm>
            <a:off x="0" y="122337"/>
            <a:ext cx="11542994" cy="51562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Rounded MT Bold" panose="020F0704030504030204" pitchFamily="34" charset="0"/>
              </a:rPr>
              <a:t>Wrapping Up</a:t>
            </a:r>
          </a:p>
        </p:txBody>
      </p:sp>
      <p:pic>
        <p:nvPicPr>
          <p:cNvPr id="10" name="Picture 9" descr="A close up of a logo&#10;&#10;Description generated with high confidence">
            <a:extLst>
              <a:ext uri="{FF2B5EF4-FFF2-40B4-BE49-F238E27FC236}">
                <a16:creationId xmlns:a16="http://schemas.microsoft.com/office/drawing/2014/main" id="{FD120D9E-E21C-4D1C-9BFC-07DB10E3662D}"/>
              </a:ext>
            </a:extLst>
          </p:cNvPr>
          <p:cNvPicPr>
            <a:picLocks noChangeAspect="1"/>
          </p:cNvPicPr>
          <p:nvPr/>
        </p:nvPicPr>
        <p:blipFill>
          <a:blip r:embed="rId3"/>
          <a:stretch>
            <a:fillRect/>
          </a:stretch>
        </p:blipFill>
        <p:spPr>
          <a:xfrm>
            <a:off x="8636376" y="8584"/>
            <a:ext cx="3664681" cy="2801969"/>
          </a:xfrm>
          <a:prstGeom prst="rect">
            <a:avLst/>
          </a:prstGeom>
        </p:spPr>
      </p:pic>
      <p:sp>
        <p:nvSpPr>
          <p:cNvPr id="7" name="Rectangle 6"/>
          <p:cNvSpPr/>
          <p:nvPr/>
        </p:nvSpPr>
        <p:spPr>
          <a:xfrm>
            <a:off x="9215551" y="364880"/>
            <a:ext cx="1889139" cy="707886"/>
          </a:xfrm>
          <a:prstGeom prst="rect">
            <a:avLst/>
          </a:prstGeom>
          <a:noFill/>
          <a:ln>
            <a:solidFill>
              <a:srgbClr val="002060"/>
            </a:solidFill>
          </a:ln>
        </p:spPr>
        <p:txBody>
          <a:bodyPr wrap="square" lIns="91440" tIns="45720" rIns="91440" bIns="45720">
            <a:spAutoFit/>
          </a:bodyPr>
          <a:lstStyle/>
          <a:p>
            <a:pPr algn="ctr"/>
            <a:r>
              <a:rPr lang="en-US" sz="4000" b="1" cap="none" spc="50" dirty="0">
                <a:ln w="9525" cmpd="sng">
                  <a:solidFill>
                    <a:schemeClr val="accent1"/>
                  </a:solidFill>
                  <a:prstDash val="solid"/>
                </a:ln>
                <a:solidFill>
                  <a:srgbClr val="FFFF00"/>
                </a:solidFill>
                <a:effectLst>
                  <a:glow rad="38100">
                    <a:schemeClr val="accent1">
                      <a:alpha val="40000"/>
                    </a:schemeClr>
                  </a:glow>
                  <a:outerShdw blurRad="50800" dist="50800" dir="5400000" sx="109000" sy="109000" algn="ctr" rotWithShape="0">
                    <a:srgbClr val="000000">
                      <a:alpha val="43137"/>
                    </a:srgbClr>
                  </a:outerShdw>
                </a:effectLst>
              </a:rPr>
              <a:t>Azure</a:t>
            </a:r>
          </a:p>
        </p:txBody>
      </p:sp>
      <p:sp>
        <p:nvSpPr>
          <p:cNvPr id="11" name="Text Placeholder 2">
            <a:extLst>
              <a:ext uri="{FF2B5EF4-FFF2-40B4-BE49-F238E27FC236}">
                <a16:creationId xmlns:a16="http://schemas.microsoft.com/office/drawing/2014/main" id="{EF5C7354-BD2B-4A0D-94FE-B6D1E3FE92B4}"/>
              </a:ext>
            </a:extLst>
          </p:cNvPr>
          <p:cNvSpPr txBox="1">
            <a:spLocks/>
          </p:cNvSpPr>
          <p:nvPr/>
        </p:nvSpPr>
        <p:spPr>
          <a:xfrm>
            <a:off x="304906" y="1409568"/>
            <a:ext cx="11691244" cy="40659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4000" kern="1200">
                <a:solidFill>
                  <a:schemeClr val="bg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2200" b="1" dirty="0">
                <a:solidFill>
                  <a:srgbClr val="FFC000"/>
                </a:solidFill>
              </a:rPr>
              <a:t>The Case for Automation</a:t>
            </a:r>
          </a:p>
          <a:p>
            <a:pPr marL="0" indent="0">
              <a:buNone/>
            </a:pPr>
            <a:r>
              <a:rPr lang="en-US" sz="2200" b="1" dirty="0">
                <a:solidFill>
                  <a:srgbClr val="FFC000"/>
                </a:solidFill>
              </a:rPr>
              <a:t>Installing and Using AzureRM – the PowerShell Azure Module</a:t>
            </a:r>
          </a:p>
          <a:p>
            <a:pPr marL="0" indent="0">
              <a:buNone/>
            </a:pPr>
            <a:r>
              <a:rPr lang="en-US" sz="2200" b="1" dirty="0">
                <a:solidFill>
                  <a:srgbClr val="FFC000"/>
                </a:solidFill>
              </a:rPr>
              <a:t>Use Cases:</a:t>
            </a:r>
          </a:p>
          <a:p>
            <a:pPr marL="0" indent="0">
              <a:buNone/>
            </a:pPr>
            <a:r>
              <a:rPr lang="en-US" sz="2200" b="1" dirty="0">
                <a:solidFill>
                  <a:srgbClr val="FFC000"/>
                </a:solidFill>
              </a:rPr>
              <a:t>	</a:t>
            </a:r>
            <a:r>
              <a:rPr lang="en-US" sz="1800" b="1" dirty="0">
                <a:solidFill>
                  <a:srgbClr val="FFC000"/>
                </a:solidFill>
              </a:rPr>
              <a:t>Inquiring About Resources</a:t>
            </a:r>
          </a:p>
          <a:p>
            <a:pPr marL="0" indent="0">
              <a:buNone/>
            </a:pPr>
            <a:r>
              <a:rPr lang="en-US" sz="1800" b="1" dirty="0">
                <a:solidFill>
                  <a:srgbClr val="FFC000"/>
                </a:solidFill>
              </a:rPr>
              <a:t>	Creating Resources</a:t>
            </a:r>
          </a:p>
          <a:p>
            <a:pPr marL="0" indent="0">
              <a:buNone/>
            </a:pPr>
            <a:r>
              <a:rPr lang="en-US" sz="1800" b="1" dirty="0">
                <a:solidFill>
                  <a:srgbClr val="FFC000"/>
                </a:solidFill>
              </a:rPr>
              <a:t>	Modifying Resources</a:t>
            </a:r>
          </a:p>
          <a:p>
            <a:pPr marL="0" indent="0">
              <a:buNone/>
            </a:pPr>
            <a:r>
              <a:rPr lang="en-US" sz="1800" b="1" dirty="0">
                <a:solidFill>
                  <a:srgbClr val="FFC000"/>
                </a:solidFill>
              </a:rPr>
              <a:t>	Deleting Resources</a:t>
            </a:r>
          </a:p>
          <a:p>
            <a:pPr marL="0" indent="0">
              <a:buNone/>
            </a:pPr>
            <a:r>
              <a:rPr lang="en-US" sz="1800" b="1" dirty="0">
                <a:solidFill>
                  <a:srgbClr val="FFC000"/>
                </a:solidFill>
              </a:rPr>
              <a:t>	Starting and Stopping Services</a:t>
            </a:r>
          </a:p>
          <a:p>
            <a:pPr marL="0" indent="0">
              <a:buNone/>
            </a:pPr>
            <a:r>
              <a:rPr lang="en-US" sz="2200" b="1" dirty="0">
                <a:solidFill>
                  <a:srgbClr val="FFC000"/>
                </a:solidFill>
              </a:rPr>
              <a:t>Using Modules to Make Life Easier</a:t>
            </a:r>
          </a:p>
          <a:p>
            <a:pPr marL="0" indent="0">
              <a:spcBef>
                <a:spcPts val="3000"/>
              </a:spcBef>
              <a:buFont typeface="Calibri" panose="020F0502020204030204" pitchFamily="34" charset="0"/>
              <a:buNone/>
            </a:pPr>
            <a:endParaRPr lang="en-US" sz="3200" dirty="0"/>
          </a:p>
          <a:p>
            <a:pPr marL="0" indent="0">
              <a:buFont typeface="Calibri" panose="020F0502020204030204" pitchFamily="34" charset="0"/>
              <a:buNone/>
            </a:pPr>
            <a:endParaRPr lang="en-US" dirty="0"/>
          </a:p>
        </p:txBody>
      </p:sp>
    </p:spTree>
    <p:extLst>
      <p:ext uri="{BB962C8B-B14F-4D97-AF65-F5344CB8AC3E}">
        <p14:creationId xmlns:p14="http://schemas.microsoft.com/office/powerpoint/2010/main" val="323641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 up of a logo&#10;&#10;Description generated with high confidence">
            <a:extLst>
              <a:ext uri="{FF2B5EF4-FFF2-40B4-BE49-F238E27FC236}">
                <a16:creationId xmlns:a16="http://schemas.microsoft.com/office/drawing/2014/main" id="{99852979-1217-4A5E-AC84-96BA9070CE5E}"/>
              </a:ext>
            </a:extLst>
          </p:cNvPr>
          <p:cNvPicPr>
            <a:picLocks noChangeAspect="1"/>
          </p:cNvPicPr>
          <p:nvPr/>
        </p:nvPicPr>
        <p:blipFill>
          <a:blip r:embed="rId4"/>
          <a:stretch>
            <a:fillRect/>
          </a:stretch>
        </p:blipFill>
        <p:spPr>
          <a:xfrm>
            <a:off x="0" y="1277604"/>
            <a:ext cx="9225598" cy="4561180"/>
          </a:xfrm>
          <a:prstGeom prst="rect">
            <a:avLst/>
          </a:prstGeom>
        </p:spPr>
      </p:pic>
      <p:sp>
        <p:nvSpPr>
          <p:cNvPr id="2" name="Rectangle 1">
            <a:extLst>
              <a:ext uri="{FF2B5EF4-FFF2-40B4-BE49-F238E27FC236}">
                <a16:creationId xmlns:a16="http://schemas.microsoft.com/office/drawing/2014/main" id="{0F1ED261-605E-466B-9F54-C3A4A1D35A85}"/>
              </a:ext>
            </a:extLst>
          </p:cNvPr>
          <p:cNvSpPr/>
          <p:nvPr/>
        </p:nvSpPr>
        <p:spPr>
          <a:xfrm>
            <a:off x="0" y="6196519"/>
            <a:ext cx="12192000" cy="6614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90C9951-E306-4BCF-B88D-437C693E4119}"/>
              </a:ext>
            </a:extLst>
          </p:cNvPr>
          <p:cNvSpPr txBox="1">
            <a:spLocks/>
          </p:cNvSpPr>
          <p:nvPr>
            <p:custDataLst>
              <p:tags r:id="rId1"/>
            </p:custDataLst>
          </p:nvPr>
        </p:nvSpPr>
        <p:spPr>
          <a:xfrm>
            <a:off x="2122163" y="1207315"/>
            <a:ext cx="7947673" cy="609366"/>
          </a:xfrm>
          <a:prstGeom prst="rect">
            <a:avLst/>
          </a:prstGeom>
          <a:noFill/>
        </p:spPr>
        <p:txBody>
          <a:bodyPr vert="horz" lIns="91440" tIns="91440" rIns="91440" bIns="91440" rtlCol="0" anchor="t" anchorCtr="0">
            <a:noAutofit/>
          </a:bodyPr>
          <a:lstStyle>
            <a:lvl1pPr algn="l" defTabSz="914400" rtl="0" eaLnBrk="1" latinLnBrk="0" hangingPunct="1">
              <a:lnSpc>
                <a:spcPct val="85000"/>
              </a:lnSpc>
              <a:spcBef>
                <a:spcPct val="0"/>
              </a:spcBef>
              <a:buNone/>
              <a:defRPr sz="7058" kern="1200" spc="-98" baseline="0">
                <a:gradFill>
                  <a:gsLst>
                    <a:gs pos="100000">
                      <a:schemeClr val="tx1"/>
                    </a:gs>
                    <a:gs pos="0">
                      <a:schemeClr val="tx1"/>
                    </a:gs>
                  </a:gsLst>
                  <a:lin ang="5400000" scaled="0"/>
                </a:gradFill>
                <a:latin typeface="+mj-lt"/>
                <a:ea typeface="+mj-ea"/>
                <a:cs typeface="+mj-cs"/>
              </a:defRPr>
            </a:lvl1pPr>
          </a:lstStyle>
          <a:p>
            <a:r>
              <a:rPr lang="en-US" sz="4000">
                <a:solidFill>
                  <a:srgbClr val="FFCC00"/>
                </a:solidFill>
                <a:latin typeface="Algerian" panose="04020705040A02060702" pitchFamily="82" charset="0"/>
              </a:rPr>
              <a:t>One Shell to Rule Them All</a:t>
            </a:r>
            <a:endParaRPr lang="en-US" sz="4000" dirty="0">
              <a:solidFill>
                <a:srgbClr val="FFCC00"/>
              </a:solidFill>
              <a:latin typeface="Algerian" panose="04020705040A02060702" pitchFamily="82" charset="0"/>
            </a:endParaRPr>
          </a:p>
        </p:txBody>
      </p:sp>
      <p:sp>
        <p:nvSpPr>
          <p:cNvPr id="4" name="Rectangle 3">
            <a:extLst>
              <a:ext uri="{FF2B5EF4-FFF2-40B4-BE49-F238E27FC236}">
                <a16:creationId xmlns:a16="http://schemas.microsoft.com/office/drawing/2014/main" id="{545E7CFC-CCFE-4F94-8003-9F88404B58D2}"/>
              </a:ext>
            </a:extLst>
          </p:cNvPr>
          <p:cNvSpPr/>
          <p:nvPr/>
        </p:nvSpPr>
        <p:spPr>
          <a:xfrm>
            <a:off x="9134272" y="1277604"/>
            <a:ext cx="2373549" cy="784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45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109057" y="1614151"/>
            <a:ext cx="11691244" cy="4065925"/>
          </a:xfrm>
        </p:spPr>
        <p:txBody>
          <a:bodyPr>
            <a:normAutofit fontScale="92500" lnSpcReduction="20000"/>
          </a:bodyPr>
          <a:lstStyle/>
          <a:p>
            <a:pPr marL="0" indent="0">
              <a:buNone/>
            </a:pPr>
            <a:r>
              <a:rPr lang="en-US" sz="2600" dirty="0"/>
              <a:t>The Case for Automation</a:t>
            </a:r>
          </a:p>
          <a:p>
            <a:pPr marL="0" indent="0">
              <a:buNone/>
            </a:pPr>
            <a:r>
              <a:rPr lang="en-US" sz="2600" dirty="0"/>
              <a:t>Installing and Using AzureRM – the PowerShell Azure Module</a:t>
            </a:r>
          </a:p>
          <a:p>
            <a:pPr marL="0" indent="0">
              <a:buNone/>
            </a:pPr>
            <a:r>
              <a:rPr lang="en-US" sz="2600" dirty="0"/>
              <a:t>Use Cases:</a:t>
            </a:r>
          </a:p>
          <a:p>
            <a:pPr marL="0" indent="0">
              <a:buNone/>
            </a:pPr>
            <a:r>
              <a:rPr lang="en-US" sz="2400" dirty="0"/>
              <a:t>	</a:t>
            </a:r>
            <a:r>
              <a:rPr lang="en-US" sz="2000" dirty="0"/>
              <a:t>Inquiring About Resources</a:t>
            </a:r>
          </a:p>
          <a:p>
            <a:pPr marL="0" indent="0">
              <a:buNone/>
            </a:pPr>
            <a:r>
              <a:rPr lang="en-US" sz="2000" dirty="0"/>
              <a:t>	Creating Resources</a:t>
            </a:r>
          </a:p>
          <a:p>
            <a:pPr marL="0" indent="0">
              <a:buNone/>
            </a:pPr>
            <a:r>
              <a:rPr lang="en-US" sz="2000" dirty="0"/>
              <a:t>	Modifying Resources</a:t>
            </a:r>
          </a:p>
          <a:p>
            <a:pPr marL="0" indent="0">
              <a:buNone/>
            </a:pPr>
            <a:r>
              <a:rPr lang="en-US" sz="2000" dirty="0"/>
              <a:t>	Deleting Resources</a:t>
            </a:r>
          </a:p>
          <a:p>
            <a:pPr marL="0" indent="0">
              <a:buNone/>
            </a:pPr>
            <a:r>
              <a:rPr lang="en-US" sz="2000" dirty="0"/>
              <a:t>	Starting and Stopping Services</a:t>
            </a:r>
          </a:p>
          <a:p>
            <a:pPr marL="0" indent="0">
              <a:buNone/>
            </a:pPr>
            <a:endParaRPr lang="en-US" sz="2000" dirty="0"/>
          </a:p>
          <a:p>
            <a:pPr marL="0" indent="0">
              <a:buNone/>
            </a:pPr>
            <a:r>
              <a:rPr lang="en-US" sz="2600" dirty="0"/>
              <a:t>Using Modules to Make Life Easier</a:t>
            </a:r>
          </a:p>
          <a:p>
            <a:pPr marL="0" indent="0">
              <a:spcBef>
                <a:spcPts val="3000"/>
              </a:spcBef>
              <a:buNone/>
            </a:pPr>
            <a:endParaRPr lang="en-US" sz="3200" dirty="0"/>
          </a:p>
          <a:p>
            <a:pPr marL="0" indent="0">
              <a:buNone/>
            </a:pPr>
            <a:endParaRPr lang="en-US" dirty="0"/>
          </a:p>
        </p:txBody>
      </p:sp>
      <p:sp>
        <p:nvSpPr>
          <p:cNvPr id="5" name="Title 4">
            <a:extLst>
              <a:ext uri="{FF2B5EF4-FFF2-40B4-BE49-F238E27FC236}">
                <a16:creationId xmlns:a16="http://schemas.microsoft.com/office/drawing/2014/main" id="{CAA66FF8-202F-443E-AC30-7DD9B5FB2051}"/>
              </a:ext>
            </a:extLst>
          </p:cNvPr>
          <p:cNvSpPr>
            <a:spLocks noGrp="1"/>
          </p:cNvSpPr>
          <p:nvPr>
            <p:ph type="title"/>
          </p:nvPr>
        </p:nvSpPr>
        <p:spPr>
          <a:xfrm>
            <a:off x="0" y="0"/>
            <a:ext cx="12192000" cy="1060315"/>
          </a:xfrm>
          <a:solidFill>
            <a:schemeClr val="bg1"/>
          </a:solidFill>
        </p:spPr>
        <p:txBody>
          <a:bodyPr>
            <a:normAutofit/>
          </a:bodyPr>
          <a:lstStyle/>
          <a:p>
            <a:r>
              <a:rPr lang="en-US" sz="5400" dirty="0"/>
              <a:t>The Fellowship of the Shell</a:t>
            </a:r>
          </a:p>
        </p:txBody>
      </p:sp>
    </p:spTree>
    <p:extLst>
      <p:ext uri="{BB962C8B-B14F-4D97-AF65-F5344CB8AC3E}">
        <p14:creationId xmlns:p14="http://schemas.microsoft.com/office/powerpoint/2010/main" val="155429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a:xfrm>
            <a:off x="0" y="1"/>
            <a:ext cx="12192000" cy="687507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pic>
        <p:nvPicPr>
          <p:cNvPr id="2050" name="Picture 2" descr="Image result for buggy whips">
            <a:extLst>
              <a:ext uri="{FF2B5EF4-FFF2-40B4-BE49-F238E27FC236}">
                <a16:creationId xmlns:a16="http://schemas.microsoft.com/office/drawing/2014/main" id="{C68F907A-7493-4CF1-AE19-84A49FCB1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2053" y="722379"/>
            <a:ext cx="9507893" cy="543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69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a:xfrm>
            <a:off x="0" y="1"/>
            <a:ext cx="12192000" cy="687507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pic>
        <p:nvPicPr>
          <p:cNvPr id="3074" name="Picture 2" descr="Image result for cloud it">
            <a:extLst>
              <a:ext uri="{FF2B5EF4-FFF2-40B4-BE49-F238E27FC236}">
                <a16:creationId xmlns:a16="http://schemas.microsoft.com/office/drawing/2014/main" id="{A8C2C26D-12BC-4206-9AD0-874E3342E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334" y="977884"/>
            <a:ext cx="10073675" cy="491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65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B580CA-1B1B-47CA-A7B4-E33AB123BA71}"/>
              </a:ext>
            </a:extLst>
          </p:cNvPr>
          <p:cNvSpPr/>
          <p:nvPr/>
        </p:nvSpPr>
        <p:spPr>
          <a:xfrm>
            <a:off x="0" y="8605"/>
            <a:ext cx="12192000" cy="10505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1035485"/>
            <a:ext cx="12192000" cy="6123965"/>
          </a:xfrm>
          <a:prstGeom prst="rect">
            <a:avLst/>
          </a:prstGeom>
          <a:solidFill>
            <a:srgbClr val="002060"/>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04800" y="2133600"/>
            <a:ext cx="7225004" cy="39451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800"/>
              </a:spcBef>
            </a:pPr>
            <a:r>
              <a:rPr lang="en-US" sz="2400" dirty="0">
                <a:solidFill>
                  <a:schemeClr val="bg1"/>
                </a:solidFill>
              </a:rPr>
              <a:t>Create a Powerful Virtual Machines in minutes</a:t>
            </a:r>
          </a:p>
          <a:p>
            <a:pPr>
              <a:spcBef>
                <a:spcPts val="1800"/>
              </a:spcBef>
            </a:pPr>
            <a:r>
              <a:rPr lang="en-US" sz="2400" dirty="0">
                <a:solidFill>
                  <a:schemeClr val="bg1"/>
                </a:solidFill>
              </a:rPr>
              <a:t>Multiple Cores</a:t>
            </a:r>
          </a:p>
          <a:p>
            <a:pPr>
              <a:spcBef>
                <a:spcPts val="1800"/>
              </a:spcBef>
            </a:pPr>
            <a:r>
              <a:rPr lang="en-US" sz="2400" dirty="0">
                <a:solidFill>
                  <a:schemeClr val="bg1"/>
                </a:solidFill>
              </a:rPr>
              <a:t>Any Amount of Memory and Storage</a:t>
            </a:r>
          </a:p>
          <a:p>
            <a:pPr>
              <a:spcBef>
                <a:spcPts val="1800"/>
              </a:spcBef>
            </a:pPr>
            <a:r>
              <a:rPr lang="en-US" sz="2400" dirty="0">
                <a:solidFill>
                  <a:schemeClr val="bg1"/>
                </a:solidFill>
              </a:rPr>
              <a:t>With SQL Server</a:t>
            </a:r>
          </a:p>
          <a:p>
            <a:pPr>
              <a:spcBef>
                <a:spcPts val="1800"/>
              </a:spcBef>
            </a:pPr>
            <a:r>
              <a:rPr lang="en-US" sz="2400" dirty="0">
                <a:solidFill>
                  <a:schemeClr val="bg1"/>
                </a:solidFill>
              </a:rPr>
              <a:t>Web Applications</a:t>
            </a:r>
          </a:p>
          <a:p>
            <a:pPr>
              <a:spcBef>
                <a:spcPts val="1800"/>
              </a:spcBef>
            </a:pPr>
            <a:r>
              <a:rPr lang="en-US" sz="2400" dirty="0">
                <a:solidFill>
                  <a:schemeClr val="bg1"/>
                </a:solidFill>
              </a:rPr>
              <a:t>Big Data Support</a:t>
            </a:r>
          </a:p>
          <a:p>
            <a:pPr>
              <a:spcBef>
                <a:spcPts val="1800"/>
              </a:spcBef>
            </a:pPr>
            <a:endParaRPr lang="en-US" sz="2400" dirty="0">
              <a:solidFill>
                <a:schemeClr val="bg1"/>
              </a:solidFill>
            </a:endParaRPr>
          </a:p>
        </p:txBody>
      </p:sp>
      <p:sp>
        <p:nvSpPr>
          <p:cNvPr id="6" name="Title 3"/>
          <p:cNvSpPr txBox="1">
            <a:spLocks/>
          </p:cNvSpPr>
          <p:nvPr/>
        </p:nvSpPr>
        <p:spPr>
          <a:xfrm>
            <a:off x="223736" y="-42700"/>
            <a:ext cx="10692882" cy="792459"/>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359E"/>
                </a:solidFill>
                <a:latin typeface="Arial Rounded MT Bold" panose="020F0704030504030204" pitchFamily="34" charset="0"/>
              </a:rPr>
              <a:t>Welcome to Azure – Computing Power On Demand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804" y="2563780"/>
            <a:ext cx="3681069" cy="2530735"/>
          </a:xfrm>
          <a:prstGeom prst="rect">
            <a:avLst/>
          </a:prstGeom>
        </p:spPr>
      </p:pic>
      <p:sp>
        <p:nvSpPr>
          <p:cNvPr id="2" name="Oval 1">
            <a:extLst>
              <a:ext uri="{FF2B5EF4-FFF2-40B4-BE49-F238E27FC236}">
                <a16:creationId xmlns:a16="http://schemas.microsoft.com/office/drawing/2014/main" id="{3E9DE79C-9646-4101-B374-9121E87BB672}"/>
              </a:ext>
            </a:extLst>
          </p:cNvPr>
          <p:cNvSpPr/>
          <p:nvPr/>
        </p:nvSpPr>
        <p:spPr>
          <a:xfrm>
            <a:off x="4613945" y="4806892"/>
            <a:ext cx="2709644" cy="1795244"/>
          </a:xfrm>
          <a:prstGeom prst="ellipse">
            <a:avLst/>
          </a:prstGeom>
          <a:solidFill>
            <a:srgbClr val="7030A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Complete.</a:t>
            </a:r>
          </a:p>
          <a:p>
            <a:pPr algn="ctr"/>
            <a:endParaRPr lang="en-US" dirty="0"/>
          </a:p>
          <a:p>
            <a:pPr algn="ctr"/>
            <a:r>
              <a:rPr lang="en-US" dirty="0"/>
              <a:t>Enter when ready.</a:t>
            </a:r>
          </a:p>
        </p:txBody>
      </p:sp>
    </p:spTree>
    <p:extLst>
      <p:ext uri="{BB962C8B-B14F-4D97-AF65-F5344CB8AC3E}">
        <p14:creationId xmlns:p14="http://schemas.microsoft.com/office/powerpoint/2010/main" val="233714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circle(in)">
                                      <p:cBhvr>
                                        <p:cTn id="11" dur="2000"/>
                                        <p:tgtEl>
                                          <p:spTgt spid="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 calcmode="lin" valueType="num">
                                      <p:cBhvr>
                                        <p:cTn id="16"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7"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18"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19"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4035"/>
            <a:ext cx="12192000" cy="612396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58424"/>
            <a:ext cx="12192000"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70C0"/>
                </a:solidFill>
                <a:latin typeface="Arial Rounded MT Bold" panose="020F0704030504030204" pitchFamily="34" charset="0"/>
              </a:rPr>
              <a:t>Why PowerShell?</a:t>
            </a:r>
          </a:p>
        </p:txBody>
      </p:sp>
      <p:pic>
        <p:nvPicPr>
          <p:cNvPr id="7" name="Picture 6" descr="A person lying on a desk&#10;&#10;Description generated with very high confidence">
            <a:extLst>
              <a:ext uri="{FF2B5EF4-FFF2-40B4-BE49-F238E27FC236}">
                <a16:creationId xmlns:a16="http://schemas.microsoft.com/office/drawing/2014/main" id="{885B8F85-459A-4FC3-B832-607941276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07" y="2260941"/>
            <a:ext cx="4952449" cy="3086914"/>
          </a:xfrm>
          <a:prstGeom prst="rect">
            <a:avLst/>
          </a:prstGeom>
        </p:spPr>
      </p:pic>
      <p:pic>
        <p:nvPicPr>
          <p:cNvPr id="9" name="Picture 8" descr="A person sitting on a sandy beach&#10;&#10;Description generated with very high confidence">
            <a:extLst>
              <a:ext uri="{FF2B5EF4-FFF2-40B4-BE49-F238E27FC236}">
                <a16:creationId xmlns:a16="http://schemas.microsoft.com/office/drawing/2014/main" id="{1F962E00-9B80-4465-8B4D-61F57E7A0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0979" y="2260941"/>
            <a:ext cx="4832039" cy="3086914"/>
          </a:xfrm>
          <a:prstGeom prst="rect">
            <a:avLst/>
          </a:prstGeom>
        </p:spPr>
      </p:pic>
      <p:sp>
        <p:nvSpPr>
          <p:cNvPr id="10" name="Title 3">
            <a:extLst>
              <a:ext uri="{FF2B5EF4-FFF2-40B4-BE49-F238E27FC236}">
                <a16:creationId xmlns:a16="http://schemas.microsoft.com/office/drawing/2014/main" id="{CBF3ACBC-FF0E-4315-8FC1-09CEE9FFC4E3}"/>
              </a:ext>
            </a:extLst>
          </p:cNvPr>
          <p:cNvSpPr txBox="1">
            <a:spLocks/>
          </p:cNvSpPr>
          <p:nvPr/>
        </p:nvSpPr>
        <p:spPr>
          <a:xfrm>
            <a:off x="1105949" y="1526494"/>
            <a:ext cx="4990051" cy="59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Rounded MT Bold" panose="020F0704030504030204" pitchFamily="34" charset="0"/>
              </a:rPr>
              <a:t>Without PowerShell</a:t>
            </a:r>
          </a:p>
        </p:txBody>
      </p:sp>
      <p:sp>
        <p:nvSpPr>
          <p:cNvPr id="11" name="Title 3">
            <a:extLst>
              <a:ext uri="{FF2B5EF4-FFF2-40B4-BE49-F238E27FC236}">
                <a16:creationId xmlns:a16="http://schemas.microsoft.com/office/drawing/2014/main" id="{DBE302C5-69C1-4C5A-9998-46C5D3B38F7B}"/>
              </a:ext>
            </a:extLst>
          </p:cNvPr>
          <p:cNvSpPr txBox="1">
            <a:spLocks/>
          </p:cNvSpPr>
          <p:nvPr/>
        </p:nvSpPr>
        <p:spPr>
          <a:xfrm>
            <a:off x="7315202" y="1526494"/>
            <a:ext cx="3405930" cy="59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Rounded MT Bold" panose="020F0704030504030204" pitchFamily="34" charset="0"/>
              </a:rPr>
              <a:t>With PowerShell</a:t>
            </a:r>
          </a:p>
        </p:txBody>
      </p:sp>
    </p:spTree>
    <p:extLst>
      <p:ext uri="{BB962C8B-B14F-4D97-AF65-F5344CB8AC3E}">
        <p14:creationId xmlns:p14="http://schemas.microsoft.com/office/powerpoint/2010/main" val="2573941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Promise</a:t>
            </a:r>
          </a:p>
        </p:txBody>
      </p:sp>
      <p:sp>
        <p:nvSpPr>
          <p:cNvPr id="8" name="TextBox 7">
            <a:extLst>
              <a:ext uri="{FF2B5EF4-FFF2-40B4-BE49-F238E27FC236}">
                <a16:creationId xmlns:a16="http://schemas.microsoft.com/office/drawing/2014/main" id="{8B297376-2CD8-48B5-A7C3-9668D5636971}"/>
              </a:ext>
            </a:extLst>
          </p:cNvPr>
          <p:cNvSpPr txBox="1"/>
          <p:nvPr/>
        </p:nvSpPr>
        <p:spPr>
          <a:xfrm>
            <a:off x="986435" y="1725812"/>
            <a:ext cx="10488056" cy="2612950"/>
          </a:xfrm>
          <a:prstGeom prst="rect">
            <a:avLst/>
          </a:prstGeom>
          <a:noFill/>
        </p:spPr>
        <p:txBody>
          <a:bodyPr wrap="square" lIns="179285" tIns="143428" rIns="179285" bIns="143428" rtlCol="0">
            <a:spAutoFit/>
          </a:bodyPr>
          <a:lstStyle/>
          <a:p>
            <a:pPr>
              <a:lnSpc>
                <a:spcPct val="90000"/>
              </a:lnSpc>
              <a:spcAft>
                <a:spcPts val="588"/>
              </a:spcAft>
            </a:pPr>
            <a:r>
              <a:rPr lang="en-US" sz="2745" dirty="0">
                <a:solidFill>
                  <a:schemeClr val="bg1"/>
                </a:solidFill>
              </a:rPr>
              <a:t>“If you learn PowerShell, we vow to make it one of the best investments you ever made and that we will work to extend PowerShell to reuse the skills you learned instead of creating brand new things with different syntax.”</a:t>
            </a:r>
          </a:p>
          <a:p>
            <a:pPr>
              <a:lnSpc>
                <a:spcPct val="90000"/>
              </a:lnSpc>
              <a:spcAft>
                <a:spcPts val="588"/>
              </a:spcAft>
            </a:pPr>
            <a:endParaRPr lang="en-US" sz="2353" dirty="0">
              <a:solidFill>
                <a:schemeClr val="bg1"/>
              </a:solidFill>
            </a:endParaRPr>
          </a:p>
          <a:p>
            <a:pPr>
              <a:lnSpc>
                <a:spcPct val="90000"/>
              </a:lnSpc>
              <a:spcAft>
                <a:spcPts val="588"/>
              </a:spcAft>
            </a:pPr>
            <a:r>
              <a:rPr lang="en-US" sz="2353" i="1" dirty="0">
                <a:solidFill>
                  <a:schemeClr val="bg1"/>
                </a:solidFill>
              </a:rPr>
              <a:t>- Jeffrey Snover, Microsoft, PowerShell Architect</a:t>
            </a:r>
          </a:p>
        </p:txBody>
      </p:sp>
    </p:spTree>
    <p:extLst>
      <p:ext uri="{BB962C8B-B14F-4D97-AF65-F5344CB8AC3E}">
        <p14:creationId xmlns:p14="http://schemas.microsoft.com/office/powerpoint/2010/main" val="224333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10618</TotalTime>
  <Words>713</Words>
  <Application>Microsoft Office PowerPoint</Application>
  <PresentationFormat>Widescreen</PresentationFormat>
  <Paragraphs>171</Paragraphs>
  <Slides>24</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Algerian</vt:lpstr>
      <vt:lpstr>Arial</vt:lpstr>
      <vt:lpstr>Arial Black</vt:lpstr>
      <vt:lpstr>Arial Rounded MT Bold</vt:lpstr>
      <vt:lpstr>Calibri</vt:lpstr>
      <vt:lpstr>Calibri Light</vt:lpstr>
      <vt:lpstr>Corbel</vt:lpstr>
      <vt:lpstr>Courier New</vt:lpstr>
      <vt:lpstr>Lucida Console</vt:lpstr>
      <vt:lpstr>Segoe UI</vt:lpstr>
      <vt:lpstr>Wingdings</vt:lpstr>
      <vt:lpstr>Retrospect</vt:lpstr>
      <vt:lpstr>Full Azure Automation  with PowerShell   Part 2:  Automation from the Client Side</vt:lpstr>
      <vt:lpstr>PowerPoint Presentation</vt:lpstr>
      <vt:lpstr>PowerPoint Presentation</vt:lpstr>
      <vt:lpstr>The Fellowship of the Shell</vt:lpstr>
      <vt:lpstr>PowerPoint Presentation</vt:lpstr>
      <vt:lpstr>PowerPoint Presentation</vt:lpstr>
      <vt:lpstr>PowerPoint Presentation</vt:lpstr>
      <vt:lpstr>PowerPoint Presentation</vt:lpstr>
      <vt:lpstr>The Promise</vt:lpstr>
      <vt:lpstr>Delivering on the Promise of IT</vt:lpstr>
      <vt:lpstr>Turn Off The Lights!!!</vt:lpstr>
      <vt:lpstr>The Ecosystem</vt:lpstr>
      <vt:lpstr>The Tools</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C</dc:creator>
  <cp:lastModifiedBy>Bryan C</cp:lastModifiedBy>
  <cp:revision>266</cp:revision>
  <dcterms:created xsi:type="dcterms:W3CDTF">2017-04-09T21:14:01Z</dcterms:created>
  <dcterms:modified xsi:type="dcterms:W3CDTF">2018-08-19T08:56:29Z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brcaffer@microsoft.com</vt:lpwstr>
  </property>
  <property fmtid="{D5CDD505-2E9C-101B-9397-08002B2CF9AE}" pid="5" name="MSIP_Label_f42aa342-8706-4288-bd11-ebb85995028c_SetDate">
    <vt:lpwstr>2018-02-18T17:05:06.2347531Z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