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405" r:id="rId2"/>
    <p:sldId id="381" r:id="rId3"/>
    <p:sldId id="408" r:id="rId4"/>
    <p:sldId id="379" r:id="rId5"/>
    <p:sldId id="385" r:id="rId6"/>
    <p:sldId id="400" r:id="rId7"/>
    <p:sldId id="399" r:id="rId8"/>
    <p:sldId id="392" r:id="rId9"/>
    <p:sldId id="393" r:id="rId10"/>
    <p:sldId id="394" r:id="rId11"/>
    <p:sldId id="401" r:id="rId12"/>
    <p:sldId id="410" r:id="rId13"/>
    <p:sldId id="390" r:id="rId14"/>
    <p:sldId id="353" r:id="rId15"/>
    <p:sldId id="345" r:id="rId16"/>
    <p:sldId id="347" r:id="rId17"/>
    <p:sldId id="350" r:id="rId18"/>
    <p:sldId id="349" r:id="rId19"/>
    <p:sldId id="351" r:id="rId20"/>
    <p:sldId id="365" r:id="rId21"/>
    <p:sldId id="352" r:id="rId22"/>
    <p:sldId id="354" r:id="rId23"/>
    <p:sldId id="355" r:id="rId24"/>
    <p:sldId id="356" r:id="rId25"/>
    <p:sldId id="360" r:id="rId26"/>
    <p:sldId id="368" r:id="rId27"/>
    <p:sldId id="369" r:id="rId28"/>
    <p:sldId id="411" r:id="rId29"/>
    <p:sldId id="413" r:id="rId30"/>
    <p:sldId id="412" r:id="rId31"/>
    <p:sldId id="391" r:id="rId32"/>
    <p:sldId id="377" r:id="rId33"/>
    <p:sldId id="403" r:id="rId34"/>
    <p:sldId id="404" r:id="rId35"/>
    <p:sldId id="414" r:id="rId36"/>
    <p:sldId id="309" r:id="rId37"/>
    <p:sldId id="40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359E"/>
    <a:srgbClr val="0041C4"/>
    <a:srgbClr val="192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6" autoAdjust="0"/>
    <p:restoredTop sz="94660"/>
  </p:normalViewPr>
  <p:slideViewPr>
    <p:cSldViewPr snapToGrid="0">
      <p:cViewPr>
        <p:scale>
          <a:sx n="90" d="100"/>
          <a:sy n="90" d="100"/>
        </p:scale>
        <p:origin x="61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68EC4-A18A-4515-8D00-888390FF31A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97053-88AD-40B6-87D4-5337848C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0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8/26/2018 11:55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8/26/2018 11:55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30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24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21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43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65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3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49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53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66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8/26/2018 12:57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86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51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69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53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86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02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23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366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49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54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95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8/26/2018 12:23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364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32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8/26/2018 12:31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580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8/26/2018 12:31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998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8/26/2018 12:31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790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8/26/2018 12:31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732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8/26/2018 2:00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938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147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8/26/2018 12:53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9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8/26/2018 11:55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56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C673344-19C1-4F3F-B3FC-900A05EF21EA}" type="datetime8">
              <a:rPr lang="en-US" smtClean="0"/>
              <a:t>8/26/2018 1:14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56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71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44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7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45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8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07867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19263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07867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90781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767408"/>
            <a:ext cx="4795873" cy="1323183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6525634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35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7426AE-8770-41D9-8BF0-FD044C9CE9D7}"/>
              </a:ext>
            </a:extLst>
          </p:cNvPr>
          <p:cNvSpPr/>
          <p:nvPr userDrawn="1"/>
        </p:nvSpPr>
        <p:spPr>
          <a:xfrm>
            <a:off x="0" y="19455"/>
            <a:ext cx="12192000" cy="125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18" y="245223"/>
            <a:ext cx="10058400" cy="803505"/>
          </a:xfrm>
        </p:spPr>
        <p:txBody>
          <a:bodyPr/>
          <a:lstStyle>
            <a:lvl1pPr marL="0">
              <a:defRPr>
                <a:solidFill>
                  <a:srgbClr val="0041C4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72" y="2210655"/>
            <a:ext cx="10058400" cy="40233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16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6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5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C0AF5DC-DDEB-4F77-8204-FDACC6386AC0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9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514" y="199055"/>
            <a:ext cx="10058400" cy="763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514" y="172900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514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  <p:sldLayoutId id="2147483675" r:id="rId13"/>
    <p:sldLayoutId id="2147483676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bg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azure/install-azurerm-ps?view=azurermps-3.7.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jp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owershellgallery.com/packages/AzureAutomationAuthoringToolkit/0.2.3.3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packages/AzureAutomationAuthoringToolkit/0.2.3.3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packages/AzureAutomationAuthoringToolkit/0.2.3.3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7910" y="139956"/>
            <a:ext cx="12717624" cy="292702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Azure Automation with PowerShell </a:t>
            </a:r>
            <a:b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3:  Bringing It All Together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A4D98-A37F-4E97-A035-63FFE8FC29D7}"/>
              </a:ext>
            </a:extLst>
          </p:cNvPr>
          <p:cNvSpPr txBox="1"/>
          <p:nvPr/>
        </p:nvSpPr>
        <p:spPr>
          <a:xfrm>
            <a:off x="980655" y="5386458"/>
            <a:ext cx="3918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Data Solutions Enabler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6D97EF-3B49-4CF2-BBCE-A8D1610BF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34" y="3719084"/>
            <a:ext cx="1633497" cy="163349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6A5E09-A1E4-49BD-82DB-7E1CB74872C5}"/>
              </a:ext>
            </a:extLst>
          </p:cNvPr>
          <p:cNvSpPr/>
          <p:nvPr/>
        </p:nvSpPr>
        <p:spPr>
          <a:xfrm>
            <a:off x="0" y="6282755"/>
            <a:ext cx="12192000" cy="60445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38A4D8-56C5-46A7-A458-6F1D40769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459" y="5465984"/>
            <a:ext cx="2057400" cy="4381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E35A6F-B7B2-4E2B-BA84-10F8D3CF604A}"/>
              </a:ext>
            </a:extLst>
          </p:cNvPr>
          <p:cNvSpPr/>
          <p:nvPr/>
        </p:nvSpPr>
        <p:spPr>
          <a:xfrm>
            <a:off x="114854" y="6334780"/>
            <a:ext cx="6738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https://github.com/bcafferky/shared/PowerShellAutomation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645AA-332A-4069-AF8B-A21326501337}"/>
              </a:ext>
            </a:extLst>
          </p:cNvPr>
          <p:cNvSpPr/>
          <p:nvPr/>
        </p:nvSpPr>
        <p:spPr>
          <a:xfrm>
            <a:off x="3910167" y="4225548"/>
            <a:ext cx="7258374" cy="22878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F8931-2DF5-4130-9ADA-FAC932C8762C}"/>
              </a:ext>
            </a:extLst>
          </p:cNvPr>
          <p:cNvSpPr/>
          <p:nvPr/>
        </p:nvSpPr>
        <p:spPr>
          <a:xfrm>
            <a:off x="234231" y="4115440"/>
            <a:ext cx="1760168" cy="4660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FF8650-4283-4725-AC72-86B96EAAC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481" y="3543805"/>
            <a:ext cx="2293357" cy="18568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5B64AF-1963-41C4-8CCB-07E821078C84}"/>
              </a:ext>
            </a:extLst>
          </p:cNvPr>
          <p:cNvSpPr/>
          <p:nvPr/>
        </p:nvSpPr>
        <p:spPr>
          <a:xfrm>
            <a:off x="3627896" y="4239213"/>
            <a:ext cx="880084" cy="4660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78841"/>
            <a:ext cx="12192000" cy="6396908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799" y="1371300"/>
            <a:ext cx="11607568" cy="5085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Start PowerShell with Elevated Privileges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Confirm </a:t>
            </a:r>
            <a:r>
              <a:rPr lang="en-US" sz="2200" dirty="0" err="1">
                <a:solidFill>
                  <a:schemeClr val="bg1"/>
                </a:solidFill>
              </a:rPr>
              <a:t>PowerShellGet</a:t>
            </a:r>
            <a:r>
              <a:rPr lang="en-US" sz="2200" dirty="0">
                <a:solidFill>
                  <a:schemeClr val="bg1"/>
                </a:solidFill>
              </a:rPr>
              <a:t> is Installed and the Correct Version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Get-Module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PowerShellGet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-list | Select-Object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Name,Version,Path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1.0.0.1 plus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Install the PowerShell AzureRM Module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Install-Module AzureRM</a:t>
            </a:r>
          </a:p>
          <a:p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Import the AzureRM Module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Import-Module AzureRM -Force -Verbose #  Will list cmdlets being imported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Verify the Azure Module Installation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Get-Module AzureRM   # Will list module information</a:t>
            </a:r>
          </a:p>
          <a:p>
            <a:pPr>
              <a:spcBef>
                <a:spcPts val="180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0"/>
            <a:ext cx="12192000" cy="7924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359E"/>
                </a:solidFill>
                <a:latin typeface="Arial Rounded MT Bold" panose="020F0704030504030204" pitchFamily="34" charset="0"/>
              </a:rPr>
              <a:t>Installing the AzureRM Module</a:t>
            </a:r>
          </a:p>
        </p:txBody>
      </p:sp>
      <p:sp>
        <p:nvSpPr>
          <p:cNvPr id="2" name="Rectangle 1"/>
          <p:cNvSpPr/>
          <p:nvPr/>
        </p:nvSpPr>
        <p:spPr>
          <a:xfrm>
            <a:off x="99525" y="6360196"/>
            <a:ext cx="1195562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  <a:hlinkClick r:id="rId3"/>
              </a:rPr>
              <a:t>https://docs.microsoft.com/en-us/powershell/azure/install-azurerm-ps?view=azurermps-3.7.0</a:t>
            </a:r>
          </a:p>
          <a:p>
            <a:r>
              <a:rPr lang="en-US" sz="1600" dirty="0">
                <a:solidFill>
                  <a:srgbClr val="006400"/>
                </a:solidFill>
                <a:latin typeface="Lucida Console" panose="020B0609040504020204" pitchFamily="49" charset="0"/>
                <a:hlinkClick r:id="rId3"/>
              </a:rPr>
              <a:t> </a:t>
            </a:r>
            <a:endParaRPr lang="en-US" sz="1600" dirty="0">
              <a:solidFill>
                <a:srgbClr val="0064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5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39" y="2084186"/>
            <a:ext cx="9859116" cy="812530"/>
          </a:xfrm>
        </p:spPr>
        <p:txBody>
          <a:bodyPr/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Demo: PowerShell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60E55D-7584-42A3-AC3B-7202060C1FEA}"/>
              </a:ext>
            </a:extLst>
          </p:cNvPr>
          <p:cNvSpPr/>
          <p:nvPr/>
        </p:nvSpPr>
        <p:spPr>
          <a:xfrm>
            <a:off x="5212122" y="5670038"/>
            <a:ext cx="4704493" cy="454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53" dirty="0"/>
              <a:t>https://github.com/bcafferky/shared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2BBF9-308B-49E7-9A16-FEBF18793EFB}"/>
              </a:ext>
            </a:extLst>
          </p:cNvPr>
          <p:cNvSpPr txBox="1"/>
          <p:nvPr/>
        </p:nvSpPr>
        <p:spPr>
          <a:xfrm>
            <a:off x="2932122" y="5588571"/>
            <a:ext cx="2186674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 Code at:</a:t>
            </a:r>
          </a:p>
        </p:txBody>
      </p:sp>
    </p:spTree>
    <p:extLst>
      <p:ext uri="{BB962C8B-B14F-4D97-AF65-F5344CB8AC3E}">
        <p14:creationId xmlns:p14="http://schemas.microsoft.com/office/powerpoint/2010/main" val="284360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-45200"/>
            <a:ext cx="12192000" cy="12818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359E"/>
                </a:solidFill>
                <a:latin typeface="Arial Rounded MT Bold" panose="020F0704030504030204" pitchFamily="34" charset="0"/>
              </a:rPr>
              <a:t>Problems with Client Side Automation</a:t>
            </a:r>
          </a:p>
          <a:p>
            <a:endParaRPr lang="en-US" sz="4000" dirty="0">
              <a:solidFill>
                <a:srgbClr val="00359E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5344" y="1236617"/>
            <a:ext cx="10752770" cy="4492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3200" dirty="0">
                <a:solidFill>
                  <a:schemeClr val="bg1"/>
                </a:solidFill>
              </a:rPr>
              <a:t>Unattended Execution – How does the job log into Azure?</a:t>
            </a:r>
          </a:p>
          <a:p>
            <a:pPr>
              <a:spcBef>
                <a:spcPts val="1800"/>
              </a:spcBef>
            </a:pPr>
            <a:r>
              <a:rPr lang="en-US" sz="3200" dirty="0">
                <a:solidFill>
                  <a:schemeClr val="bg1"/>
                </a:solidFill>
              </a:rPr>
              <a:t>Safely Storing Credentials?</a:t>
            </a:r>
          </a:p>
          <a:p>
            <a:pPr>
              <a:spcBef>
                <a:spcPts val="1800"/>
              </a:spcBef>
            </a:pPr>
            <a:r>
              <a:rPr lang="en-US" sz="3200" dirty="0">
                <a:solidFill>
                  <a:schemeClr val="bg1"/>
                </a:solidFill>
              </a:rPr>
              <a:t>Creating a Server Environment?</a:t>
            </a:r>
          </a:p>
          <a:p>
            <a:pPr>
              <a:spcBef>
                <a:spcPts val="1800"/>
              </a:spcBef>
            </a:pPr>
            <a:r>
              <a:rPr lang="en-US" sz="3200" dirty="0">
                <a:solidFill>
                  <a:schemeClr val="bg1"/>
                </a:solidFill>
              </a:rPr>
              <a:t>Robust Job Scheduler?</a:t>
            </a:r>
          </a:p>
          <a:p>
            <a:pPr>
              <a:spcBef>
                <a:spcPts val="1800"/>
              </a:spcBef>
            </a:pPr>
            <a:r>
              <a:rPr lang="en-US" sz="3200" dirty="0">
                <a:solidFill>
                  <a:schemeClr val="bg1"/>
                </a:solidFill>
              </a:rPr>
              <a:t>Administration?</a:t>
            </a:r>
          </a:p>
          <a:p>
            <a:pPr>
              <a:spcBef>
                <a:spcPts val="180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1A8F6A-1B33-48A5-8F87-EE4D4ACF2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959" y="5146758"/>
            <a:ext cx="2990242" cy="156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9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30819"/>
            <a:ext cx="12192000" cy="6123965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-77975"/>
            <a:ext cx="12192000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There’s No Place Like Home: Staying within Azure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102D96-E170-4AED-BA5F-830DC422F14C}"/>
              </a:ext>
            </a:extLst>
          </p:cNvPr>
          <p:cNvSpPr/>
          <p:nvPr/>
        </p:nvSpPr>
        <p:spPr>
          <a:xfrm>
            <a:off x="4624412" y="6271619"/>
            <a:ext cx="2747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https://www.pdclipart.org/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2407B-E695-4559-9F00-B8DC8E025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73" y="1260131"/>
            <a:ext cx="4712652" cy="4712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409B2B-63B6-40E4-9007-57C1AA645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323" y="4740584"/>
            <a:ext cx="1117202" cy="111720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1942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22722"/>
            <a:ext cx="12192000" cy="6123965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-67432" y="15326"/>
            <a:ext cx="12326863" cy="7924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Automation with Runbooks</a:t>
            </a:r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9EED186F-FED9-421A-8251-9F42D4FDB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06" y="2041253"/>
            <a:ext cx="3638094" cy="363809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1384724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-377504"/>
            <a:ext cx="12192000" cy="175432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Creating the Azure Automation Account</a:t>
            </a:r>
          </a:p>
          <a:p>
            <a:pPr algn="ctr"/>
            <a:endParaRPr lang="en-US" sz="4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DF94A345-4A4A-4244-8BBC-8753EC5D5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42" y="1150155"/>
            <a:ext cx="8197330" cy="53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0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-108383"/>
            <a:ext cx="12192000" cy="769441"/>
          </a:xfrm>
          <a:prstGeom prst="rect">
            <a:avLst/>
          </a:prstGeom>
          <a:solidFill>
            <a:schemeClr val="bg1"/>
          </a:solidFill>
          <a:ln>
            <a:solidFill>
              <a:srgbClr val="0035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Adding Automation</a:t>
            </a:r>
            <a:endParaRPr lang="en-US" sz="4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621E6F-AA2A-4B06-94B2-7A78BCA0F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980" y="1239773"/>
            <a:ext cx="7174616" cy="5228139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15E9CFBD-0B6A-48F2-97CD-9D8655F9ED67}"/>
              </a:ext>
            </a:extLst>
          </p:cNvPr>
          <p:cNvSpPr/>
          <p:nvPr/>
        </p:nvSpPr>
        <p:spPr>
          <a:xfrm>
            <a:off x="9696989" y="5013277"/>
            <a:ext cx="1455575" cy="503853"/>
          </a:xfrm>
          <a:prstGeom prst="borderCallout1">
            <a:avLst>
              <a:gd name="adj1" fmla="val 18750"/>
              <a:gd name="adj2" fmla="val -8333"/>
              <a:gd name="adj3" fmla="val 15932"/>
              <a:gd name="adj4" fmla="val -69455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Add </a:t>
            </a:r>
          </a:p>
        </p:txBody>
      </p:sp>
    </p:spTree>
    <p:extLst>
      <p:ext uri="{BB962C8B-B14F-4D97-AF65-F5344CB8AC3E}">
        <p14:creationId xmlns:p14="http://schemas.microsoft.com/office/powerpoint/2010/main" val="2513584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  <a:ln>
            <a:solidFill>
              <a:srgbClr val="0035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Adding Automation Method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F6956-4A45-4103-A578-D30281FE8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7" y="1433512"/>
            <a:ext cx="4962525" cy="3990975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15E9CFBD-0B6A-48F2-97CD-9D8655F9ED67}"/>
              </a:ext>
            </a:extLst>
          </p:cNvPr>
          <p:cNvSpPr/>
          <p:nvPr/>
        </p:nvSpPr>
        <p:spPr>
          <a:xfrm>
            <a:off x="9448916" y="3553593"/>
            <a:ext cx="1871429" cy="489901"/>
          </a:xfrm>
          <a:prstGeom prst="borderCallout1">
            <a:avLst>
              <a:gd name="adj1" fmla="val 18750"/>
              <a:gd name="adj2" fmla="val -8333"/>
              <a:gd name="adj3" fmla="val -64961"/>
              <a:gd name="adj4" fmla="val -165062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Select</a:t>
            </a:r>
          </a:p>
        </p:txBody>
      </p:sp>
    </p:spTree>
    <p:extLst>
      <p:ext uri="{BB962C8B-B14F-4D97-AF65-F5344CB8AC3E}">
        <p14:creationId xmlns:p14="http://schemas.microsoft.com/office/powerpoint/2010/main" val="1308450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9441"/>
            <a:ext cx="12192000" cy="612396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Adding Automation Account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BAF9D-EE76-4AAB-931A-B2516D2A8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687" y="977618"/>
            <a:ext cx="3433033" cy="5872294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15E9CFBD-0B6A-48F2-97CD-9D8655F9ED67}"/>
              </a:ext>
            </a:extLst>
          </p:cNvPr>
          <p:cNvSpPr/>
          <p:nvPr/>
        </p:nvSpPr>
        <p:spPr>
          <a:xfrm>
            <a:off x="9000703" y="3998210"/>
            <a:ext cx="1871429" cy="1026795"/>
          </a:xfrm>
          <a:prstGeom prst="borderCallout1">
            <a:avLst>
              <a:gd name="adj1" fmla="val 18750"/>
              <a:gd name="adj2" fmla="val -8333"/>
              <a:gd name="adj3" fmla="val -563"/>
              <a:gd name="adj4" fmla="val -20854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Add Account to Run Our Scripts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0B921B3-C097-4930-A49C-8D3B095E087B}"/>
              </a:ext>
            </a:extLst>
          </p:cNvPr>
          <p:cNvSpPr/>
          <p:nvPr/>
        </p:nvSpPr>
        <p:spPr>
          <a:xfrm>
            <a:off x="9000702" y="5593517"/>
            <a:ext cx="1871429" cy="1026795"/>
          </a:xfrm>
          <a:prstGeom prst="borderCallout1">
            <a:avLst>
              <a:gd name="adj1" fmla="val 18750"/>
              <a:gd name="adj2" fmla="val -8333"/>
              <a:gd name="adj3" fmla="val 68066"/>
              <a:gd name="adj4" fmla="val -214820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so Automation is in your Dashboard</a:t>
            </a:r>
          </a:p>
        </p:txBody>
      </p:sp>
    </p:spTree>
    <p:extLst>
      <p:ext uri="{BB962C8B-B14F-4D97-AF65-F5344CB8AC3E}">
        <p14:creationId xmlns:p14="http://schemas.microsoft.com/office/powerpoint/2010/main" val="3527173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230138"/>
            <a:ext cx="12192000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Automation Account 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C7E91F-F8D6-44CD-A60B-C848C5150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36" y="1147375"/>
            <a:ext cx="9982899" cy="540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1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5E7CFC-CCFE-4F94-8003-9F88404B58D2}"/>
              </a:ext>
            </a:extLst>
          </p:cNvPr>
          <p:cNvSpPr/>
          <p:nvPr/>
        </p:nvSpPr>
        <p:spPr>
          <a:xfrm>
            <a:off x="9134272" y="1277604"/>
            <a:ext cx="2373549" cy="784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99852979-1217-4A5E-AC84-96BA9070C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55" y="1635339"/>
            <a:ext cx="9225598" cy="45611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1ED261-605E-466B-9F54-C3A4A1D35A85}"/>
              </a:ext>
            </a:extLst>
          </p:cNvPr>
          <p:cNvSpPr/>
          <p:nvPr/>
        </p:nvSpPr>
        <p:spPr>
          <a:xfrm>
            <a:off x="0" y="6196519"/>
            <a:ext cx="12192000" cy="661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0C9951-E306-4BCF-B88D-437C693E411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49290" y="1635339"/>
            <a:ext cx="12042709" cy="609366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058" kern="12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FCC00"/>
                </a:solidFill>
                <a:latin typeface="Algerian" panose="04020705040A02060702" pitchFamily="82" charset="0"/>
              </a:rPr>
              <a:t>One Shell to Rule Them All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DF6FC5-62AD-4978-A42A-B0E80B665C5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0" y="184688"/>
            <a:ext cx="12191999" cy="609366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058" kern="12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FCC00"/>
                </a:solidFill>
                <a:latin typeface="Algerian" panose="04020705040A02060702" pitchFamily="82" charset="0"/>
              </a:rPr>
              <a:t>What is PowerShell?</a:t>
            </a:r>
          </a:p>
        </p:txBody>
      </p:sp>
    </p:spTree>
    <p:extLst>
      <p:ext uri="{BB962C8B-B14F-4D97-AF65-F5344CB8AC3E}">
        <p14:creationId xmlns:p14="http://schemas.microsoft.com/office/powerpoint/2010/main" val="128245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19847"/>
            <a:ext cx="12192000" cy="6255901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-63620"/>
            <a:ext cx="121920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Runbook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A1FB3-27CF-409D-BE69-EC494A9C1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12" y="1621224"/>
            <a:ext cx="10755687" cy="4892676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93628993-09F1-45C7-A684-4C7141DB27FE}"/>
              </a:ext>
            </a:extLst>
          </p:cNvPr>
          <p:cNvSpPr/>
          <p:nvPr/>
        </p:nvSpPr>
        <p:spPr>
          <a:xfrm>
            <a:off x="5742679" y="2960206"/>
            <a:ext cx="1871429" cy="489901"/>
          </a:xfrm>
          <a:prstGeom prst="borderCallout1">
            <a:avLst>
              <a:gd name="adj1" fmla="val 18750"/>
              <a:gd name="adj2" fmla="val -8333"/>
              <a:gd name="adj3" fmla="val 139559"/>
              <a:gd name="adj4" fmla="val -81894"/>
            </a:avLst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Graphical Runbook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14C58261-1B44-41DC-8B86-6CC7AE51A728}"/>
              </a:ext>
            </a:extLst>
          </p:cNvPr>
          <p:cNvSpPr/>
          <p:nvPr/>
        </p:nvSpPr>
        <p:spPr>
          <a:xfrm>
            <a:off x="6579258" y="4492102"/>
            <a:ext cx="1871429" cy="489901"/>
          </a:xfrm>
          <a:prstGeom prst="borderCallout1">
            <a:avLst>
              <a:gd name="adj1" fmla="val 18750"/>
              <a:gd name="adj2" fmla="val -8333"/>
              <a:gd name="adj3" fmla="val -49077"/>
              <a:gd name="adj4" fmla="val -127636"/>
            </a:avLst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Runbook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D0C1FAD-5E64-4DD3-B085-C811C09C01A8}"/>
              </a:ext>
            </a:extLst>
          </p:cNvPr>
          <p:cNvSpPr/>
          <p:nvPr/>
        </p:nvSpPr>
        <p:spPr>
          <a:xfrm>
            <a:off x="6883997" y="5804151"/>
            <a:ext cx="1871429" cy="489901"/>
          </a:xfrm>
          <a:prstGeom prst="borderCallout1">
            <a:avLst>
              <a:gd name="adj1" fmla="val 18750"/>
              <a:gd name="adj2" fmla="val -8333"/>
              <a:gd name="adj3" fmla="val -40486"/>
              <a:gd name="adj4" fmla="val -132028"/>
            </a:avLst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PowerShell Script Runbook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DC350FE2-3943-422B-AD36-903C8461DF2A}"/>
              </a:ext>
            </a:extLst>
          </p:cNvPr>
          <p:cNvSpPr/>
          <p:nvPr/>
        </p:nvSpPr>
        <p:spPr>
          <a:xfrm>
            <a:off x="7305589" y="940193"/>
            <a:ext cx="1871429" cy="489901"/>
          </a:xfrm>
          <a:prstGeom prst="borderCallout1">
            <a:avLst>
              <a:gd name="adj1" fmla="val 54491"/>
              <a:gd name="adj2" fmla="val -6774"/>
              <a:gd name="adj3" fmla="val 54176"/>
              <a:gd name="adj4" fmla="val -68899"/>
            </a:avLst>
          </a:prstGeom>
          <a:solidFill>
            <a:srgbClr val="7030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Workflow Runbook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870AB-1AE4-4E4B-9ECC-05D59E345E31}"/>
              </a:ext>
            </a:extLst>
          </p:cNvPr>
          <p:cNvSpPr/>
          <p:nvPr/>
        </p:nvSpPr>
        <p:spPr>
          <a:xfrm>
            <a:off x="4348973" y="880048"/>
            <a:ext cx="1566153" cy="5910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Shown</a:t>
            </a:r>
          </a:p>
        </p:txBody>
      </p:sp>
    </p:spTree>
    <p:extLst>
      <p:ext uri="{BB962C8B-B14F-4D97-AF65-F5344CB8AC3E}">
        <p14:creationId xmlns:p14="http://schemas.microsoft.com/office/powerpoint/2010/main" val="53585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82342"/>
            <a:ext cx="12192000" cy="7694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Runbook Job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8E50B-56AA-420E-A22F-8497AA26C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17" y="1141203"/>
            <a:ext cx="5724693" cy="554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62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26141"/>
            <a:ext cx="12192000" cy="6249607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A89AE-5B7C-46FB-9815-29C1B1BC2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32" y="1371600"/>
            <a:ext cx="7717926" cy="48638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-43300"/>
            <a:ext cx="121920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Creating a Runbook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D9E1CA93-0EC9-43AF-A880-BDC166C27F28}"/>
              </a:ext>
            </a:extLst>
          </p:cNvPr>
          <p:cNvSpPr/>
          <p:nvPr/>
        </p:nvSpPr>
        <p:spPr>
          <a:xfrm>
            <a:off x="9017481" y="3062326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143665"/>
              <a:gd name="adj4" fmla="val -164316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Standard PowerShell Language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3ECDD675-E5EB-4404-95A3-2827A87EA00C}"/>
              </a:ext>
            </a:extLst>
          </p:cNvPr>
          <p:cNvSpPr/>
          <p:nvPr/>
        </p:nvSpPr>
        <p:spPr>
          <a:xfrm>
            <a:off x="9017481" y="4337980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18244"/>
              <a:gd name="adj4" fmla="val -165501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Standard PowerShell using GUI Designer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CD3575A-15C7-4A81-A993-906E03A3EAD7}"/>
              </a:ext>
            </a:extLst>
          </p:cNvPr>
          <p:cNvSpPr/>
          <p:nvPr/>
        </p:nvSpPr>
        <p:spPr>
          <a:xfrm>
            <a:off x="9017481" y="5080962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-30198"/>
              <a:gd name="adj4" fmla="val -12920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PowerShell using Workflow Engine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267142CD-3131-4682-B058-D65A47705230}"/>
              </a:ext>
            </a:extLst>
          </p:cNvPr>
          <p:cNvSpPr/>
          <p:nvPr/>
        </p:nvSpPr>
        <p:spPr>
          <a:xfrm>
            <a:off x="9017481" y="5948953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-133995"/>
              <a:gd name="adj4" fmla="val -10915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PowerShell Workflow using GUI Designer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34864108-5027-4359-82A5-3B6B38B127A8}"/>
              </a:ext>
            </a:extLst>
          </p:cNvPr>
          <p:cNvSpPr/>
          <p:nvPr/>
        </p:nvSpPr>
        <p:spPr>
          <a:xfrm>
            <a:off x="9017481" y="3721970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79541"/>
              <a:gd name="adj4" fmla="val -152473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2 Language</a:t>
            </a:r>
          </a:p>
        </p:txBody>
      </p:sp>
    </p:spTree>
    <p:extLst>
      <p:ext uri="{BB962C8B-B14F-4D97-AF65-F5344CB8AC3E}">
        <p14:creationId xmlns:p14="http://schemas.microsoft.com/office/powerpoint/2010/main" val="654000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4035"/>
            <a:ext cx="12192000" cy="612396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-35406"/>
            <a:ext cx="12192000" cy="7694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Editing a Runbook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700BA-9C37-4290-BA22-BCBDCE75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34" y="962330"/>
            <a:ext cx="8232237" cy="566737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D9E1CA93-0EC9-43AF-A880-BDC166C27F28}"/>
              </a:ext>
            </a:extLst>
          </p:cNvPr>
          <p:cNvSpPr/>
          <p:nvPr/>
        </p:nvSpPr>
        <p:spPr>
          <a:xfrm>
            <a:off x="9519993" y="2687786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-127"/>
              <a:gd name="adj4" fmla="val -98273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Parameters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3ECDD675-E5EB-4404-95A3-2827A87EA00C}"/>
              </a:ext>
            </a:extLst>
          </p:cNvPr>
          <p:cNvSpPr/>
          <p:nvPr/>
        </p:nvSpPr>
        <p:spPr>
          <a:xfrm>
            <a:off x="9519993" y="3839969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-40981"/>
              <a:gd name="adj4" fmla="val -11030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Connect with Connection Asset</a:t>
            </a:r>
          </a:p>
        </p:txBody>
      </p:sp>
    </p:spTree>
    <p:extLst>
      <p:ext uri="{BB962C8B-B14F-4D97-AF65-F5344CB8AC3E}">
        <p14:creationId xmlns:p14="http://schemas.microsoft.com/office/powerpoint/2010/main" val="1801629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7679"/>
            <a:ext cx="12192000" cy="620807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-1763"/>
            <a:ext cx="12192000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Editing a Runbook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8026F6-93BF-48E6-9AAC-3E821F485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746" y="1111056"/>
            <a:ext cx="6953250" cy="545782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D9E1CA93-0EC9-43AF-A880-BDC166C27F28}"/>
              </a:ext>
            </a:extLst>
          </p:cNvPr>
          <p:cNvSpPr/>
          <p:nvPr/>
        </p:nvSpPr>
        <p:spPr>
          <a:xfrm>
            <a:off x="9776798" y="3123055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3161"/>
              <a:gd name="adj4" fmla="val -66326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Authentication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3ECDD675-E5EB-4404-95A3-2827A87EA00C}"/>
              </a:ext>
            </a:extLst>
          </p:cNvPr>
          <p:cNvSpPr/>
          <p:nvPr/>
        </p:nvSpPr>
        <p:spPr>
          <a:xfrm>
            <a:off x="9776798" y="2170709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97098"/>
              <a:gd name="adj4" fmla="val -175442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Built-In or Import Your Own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B102F2-B68B-43B8-89FE-47FABE63071A}"/>
              </a:ext>
            </a:extLst>
          </p:cNvPr>
          <p:cNvCxnSpPr>
            <a:cxnSpLocks/>
          </p:cNvCxnSpPr>
          <p:nvPr/>
        </p:nvCxnSpPr>
        <p:spPr>
          <a:xfrm flipH="1">
            <a:off x="8826759" y="3573624"/>
            <a:ext cx="820510" cy="105436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28F8382-14C0-46DA-8649-9DCC3D54DD5B}"/>
              </a:ext>
            </a:extLst>
          </p:cNvPr>
          <p:cNvSpPr/>
          <p:nvPr/>
        </p:nvSpPr>
        <p:spPr>
          <a:xfrm>
            <a:off x="223937" y="1940767"/>
            <a:ext cx="1698170" cy="5137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Schedules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E64F2D-21B8-402D-983A-7C15673B3EFC}"/>
              </a:ext>
            </a:extLst>
          </p:cNvPr>
          <p:cNvSpPr/>
          <p:nvPr/>
        </p:nvSpPr>
        <p:spPr>
          <a:xfrm>
            <a:off x="223935" y="3967402"/>
            <a:ext cx="1698171" cy="6605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Reusable Azure Connections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07B8CBA5-C910-4A2B-82BB-56A1D5ABC0CE}"/>
              </a:ext>
            </a:extLst>
          </p:cNvPr>
          <p:cNvSpPr/>
          <p:nvPr/>
        </p:nvSpPr>
        <p:spPr>
          <a:xfrm>
            <a:off x="9681808" y="5206891"/>
            <a:ext cx="2248934" cy="567626"/>
          </a:xfrm>
          <a:prstGeom prst="borderCallout1">
            <a:avLst>
              <a:gd name="adj1" fmla="val 18750"/>
              <a:gd name="adj2" fmla="val -8333"/>
              <a:gd name="adj3" fmla="val -6702"/>
              <a:gd name="adj4" fmla="val -142251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Automation Account Scoped Variables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2F4B05-EC02-40EF-BC4C-8B0F2F15A5FF}"/>
              </a:ext>
            </a:extLst>
          </p:cNvPr>
          <p:cNvCxnSpPr/>
          <p:nvPr/>
        </p:nvCxnSpPr>
        <p:spPr>
          <a:xfrm>
            <a:off x="2153944" y="2210503"/>
            <a:ext cx="1093109" cy="4363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2C1DA5-B24A-4E9C-9E3C-2229EF7CCE80}"/>
              </a:ext>
            </a:extLst>
          </p:cNvPr>
          <p:cNvCxnSpPr/>
          <p:nvPr/>
        </p:nvCxnSpPr>
        <p:spPr>
          <a:xfrm>
            <a:off x="2006082" y="4297693"/>
            <a:ext cx="979714" cy="404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36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9441"/>
            <a:ext cx="12192000" cy="612396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0F06A-5A76-4928-9D79-B50D8CD0E691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Runbook Demo</a:t>
            </a:r>
          </a:p>
        </p:txBody>
      </p:sp>
    </p:spTree>
    <p:extLst>
      <p:ext uri="{BB962C8B-B14F-4D97-AF65-F5344CB8AC3E}">
        <p14:creationId xmlns:p14="http://schemas.microsoft.com/office/powerpoint/2010/main" val="943243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2454"/>
            <a:ext cx="12192000" cy="6123965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-1" y="304241"/>
            <a:ext cx="11931588" cy="20491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How Do We Integrate Client Side Development </a:t>
            </a:r>
          </a:p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with </a:t>
            </a:r>
          </a:p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Azure Automation?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E874C-75CC-402D-9AC6-BEDB5EDB8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462" y="3100588"/>
            <a:ext cx="3148663" cy="314866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61038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6419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136771"/>
            <a:ext cx="12055876" cy="679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Azure Automation Authoring Toolkit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22E712-5C7E-4E02-90FC-9F788A738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496" y="885903"/>
            <a:ext cx="8098958" cy="53195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4BA973-F3B6-4F52-9D25-22C8AAC70806}"/>
              </a:ext>
            </a:extLst>
          </p:cNvPr>
          <p:cNvSpPr/>
          <p:nvPr/>
        </p:nvSpPr>
        <p:spPr>
          <a:xfrm>
            <a:off x="1760477" y="6416266"/>
            <a:ext cx="9584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https://www.powershellgallery.com/packages/AzureAutomationAuthoringToolkit/0.2.3.3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3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6419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136771"/>
            <a:ext cx="12055876" cy="679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Azure Automation Authoring Toolkit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4BA973-F3B6-4F52-9D25-22C8AAC70806}"/>
              </a:ext>
            </a:extLst>
          </p:cNvPr>
          <p:cNvSpPr/>
          <p:nvPr/>
        </p:nvSpPr>
        <p:spPr>
          <a:xfrm>
            <a:off x="1760477" y="6416266"/>
            <a:ext cx="9584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https://www.powershellgallery.com/packages/AzureAutomationAuthoringToolkit/0.2.3.3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48E615-0391-4561-BF1A-CC7D29ED13B0}"/>
              </a:ext>
            </a:extLst>
          </p:cNvPr>
          <p:cNvSpPr/>
          <p:nvPr/>
        </p:nvSpPr>
        <p:spPr>
          <a:xfrm>
            <a:off x="3714306" y="2042886"/>
            <a:ext cx="4210493" cy="3466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40E06-ABF0-4E67-8DFC-D2CA8CF11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366" y="2323431"/>
            <a:ext cx="3000375" cy="2905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B65ED5C5-D6FA-4CF6-905D-7964A984B1B2}"/>
              </a:ext>
            </a:extLst>
          </p:cNvPr>
          <p:cNvSpPr/>
          <p:nvPr/>
        </p:nvSpPr>
        <p:spPr>
          <a:xfrm>
            <a:off x="8420091" y="1873899"/>
            <a:ext cx="3124209" cy="1166342"/>
          </a:xfrm>
          <a:prstGeom prst="borderCallout1">
            <a:avLst>
              <a:gd name="adj1" fmla="val 18750"/>
              <a:gd name="adj2" fmla="val -8333"/>
              <a:gd name="adj3" fmla="val 97035"/>
              <a:gd name="adj4" fmla="val -67026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run as administrator to</a:t>
            </a:r>
          </a:p>
          <a:p>
            <a:pPr algn="ctr"/>
            <a:r>
              <a:rPr lang="en-US" dirty="0"/>
              <a:t>Install the toolkit!!</a:t>
            </a:r>
          </a:p>
        </p:txBody>
      </p:sp>
    </p:spTree>
    <p:extLst>
      <p:ext uri="{BB962C8B-B14F-4D97-AF65-F5344CB8AC3E}">
        <p14:creationId xmlns:p14="http://schemas.microsoft.com/office/powerpoint/2010/main" val="940903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6419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136771"/>
            <a:ext cx="12055876" cy="679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Azure Automation Authoring Toolkit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4BA973-F3B6-4F52-9D25-22C8AAC70806}"/>
              </a:ext>
            </a:extLst>
          </p:cNvPr>
          <p:cNvSpPr/>
          <p:nvPr/>
        </p:nvSpPr>
        <p:spPr>
          <a:xfrm>
            <a:off x="1760477" y="6416266"/>
            <a:ext cx="9584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https://www.powershellgallery.com/packages/AzureAutomationAuthoringToolkit/0.2.3.3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C63154-943A-422F-B236-3B11AFCB2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" y="1414459"/>
            <a:ext cx="11229975" cy="4552950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B65ED5C5-D6FA-4CF6-905D-7964A984B1B2}"/>
              </a:ext>
            </a:extLst>
          </p:cNvPr>
          <p:cNvSpPr/>
          <p:nvPr/>
        </p:nvSpPr>
        <p:spPr>
          <a:xfrm>
            <a:off x="8420091" y="1873899"/>
            <a:ext cx="3124209" cy="560957"/>
          </a:xfrm>
          <a:prstGeom prst="borderCallout1">
            <a:avLst>
              <a:gd name="adj1" fmla="val 18750"/>
              <a:gd name="adj2" fmla="val -8333"/>
              <a:gd name="adj3" fmla="val 104094"/>
              <a:gd name="adj4" fmla="val -50350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Need </a:t>
            </a:r>
            <a:r>
              <a:rPr lang="en-US" dirty="0" err="1"/>
              <a:t>PowerShellGet</a:t>
            </a:r>
            <a:endParaRPr lang="en-US" dirty="0"/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174F297E-96AF-40D1-B761-34C39D8F0D5B}"/>
              </a:ext>
            </a:extLst>
          </p:cNvPr>
          <p:cNvSpPr/>
          <p:nvPr/>
        </p:nvSpPr>
        <p:spPr>
          <a:xfrm>
            <a:off x="8115291" y="3626104"/>
            <a:ext cx="3124209" cy="560957"/>
          </a:xfrm>
          <a:prstGeom prst="borderCallout1">
            <a:avLst>
              <a:gd name="adj1" fmla="val 18750"/>
              <a:gd name="adj2" fmla="val -8333"/>
              <a:gd name="adj3" fmla="val 104094"/>
              <a:gd name="adj4" fmla="val -50350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Need </a:t>
            </a:r>
            <a:r>
              <a:rPr lang="en-US" dirty="0" err="1"/>
              <a:t>PowerShellGet</a:t>
            </a:r>
            <a:endParaRPr lang="en-US" dirty="0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2BB896A-5A6E-4110-B7B3-BA0F0D71C733}"/>
              </a:ext>
            </a:extLst>
          </p:cNvPr>
          <p:cNvSpPr/>
          <p:nvPr/>
        </p:nvSpPr>
        <p:spPr>
          <a:xfrm>
            <a:off x="8931667" y="5097830"/>
            <a:ext cx="3124209" cy="560957"/>
          </a:xfrm>
          <a:prstGeom prst="borderCallout1">
            <a:avLst>
              <a:gd name="adj1" fmla="val 18750"/>
              <a:gd name="adj2" fmla="val -8333"/>
              <a:gd name="adj3" fmla="val -47541"/>
              <a:gd name="adj4" fmla="val -24485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Installing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775B1690-CE73-4367-B6FC-E4F04E86399A}"/>
              </a:ext>
            </a:extLst>
          </p:cNvPr>
          <p:cNvSpPr/>
          <p:nvPr/>
        </p:nvSpPr>
        <p:spPr>
          <a:xfrm>
            <a:off x="5295882" y="5630880"/>
            <a:ext cx="3124209" cy="560957"/>
          </a:xfrm>
          <a:prstGeom prst="borderCallout1">
            <a:avLst>
              <a:gd name="adj1" fmla="val 18750"/>
              <a:gd name="adj2" fmla="val -8333"/>
              <a:gd name="adj3" fmla="val -30481"/>
              <a:gd name="adj4" fmla="val -42182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Loading the Toolkit</a:t>
            </a:r>
          </a:p>
        </p:txBody>
      </p:sp>
    </p:spTree>
    <p:extLst>
      <p:ext uri="{BB962C8B-B14F-4D97-AF65-F5344CB8AC3E}">
        <p14:creationId xmlns:p14="http://schemas.microsoft.com/office/powerpoint/2010/main" val="176398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ED261-605E-466B-9F54-C3A4A1D35A85}"/>
              </a:ext>
            </a:extLst>
          </p:cNvPr>
          <p:cNvSpPr/>
          <p:nvPr/>
        </p:nvSpPr>
        <p:spPr>
          <a:xfrm>
            <a:off x="0" y="6196519"/>
            <a:ext cx="12192000" cy="661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0C9951-E306-4BCF-B88D-437C693E411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184688"/>
            <a:ext cx="12122091" cy="609366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058" kern="12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FCC00"/>
                </a:solidFill>
                <a:latin typeface="Algerian" panose="04020705040A02060702" pitchFamily="82" charset="0"/>
              </a:rPr>
              <a:t>The two towers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5E7CFC-CCFE-4F94-8003-9F88404B58D2}"/>
              </a:ext>
            </a:extLst>
          </p:cNvPr>
          <p:cNvSpPr/>
          <p:nvPr/>
        </p:nvSpPr>
        <p:spPr>
          <a:xfrm>
            <a:off x="9134272" y="1277604"/>
            <a:ext cx="2373549" cy="784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2EF0EB-7C95-4ED1-A709-19AFD1A27C4D}"/>
              </a:ext>
            </a:extLst>
          </p:cNvPr>
          <p:cNvSpPr/>
          <p:nvPr/>
        </p:nvSpPr>
        <p:spPr>
          <a:xfrm>
            <a:off x="2407639" y="4264507"/>
            <a:ext cx="1753301" cy="1736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FA5918-13A5-4942-A8F7-31D880F02375}"/>
              </a:ext>
            </a:extLst>
          </p:cNvPr>
          <p:cNvSpPr/>
          <p:nvPr/>
        </p:nvSpPr>
        <p:spPr>
          <a:xfrm>
            <a:off x="2663503" y="2870307"/>
            <a:ext cx="1241572" cy="1736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53A2A7-B9E1-42D0-B099-3D68F5927340}"/>
              </a:ext>
            </a:extLst>
          </p:cNvPr>
          <p:cNvSpPr/>
          <p:nvPr/>
        </p:nvSpPr>
        <p:spPr>
          <a:xfrm>
            <a:off x="2869033" y="2123072"/>
            <a:ext cx="830512" cy="1154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0C6A42-B798-47E5-9BF9-9F567442BB73}"/>
              </a:ext>
            </a:extLst>
          </p:cNvPr>
          <p:cNvSpPr/>
          <p:nvPr/>
        </p:nvSpPr>
        <p:spPr>
          <a:xfrm>
            <a:off x="3058484" y="1780499"/>
            <a:ext cx="451609" cy="450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E7508-730D-4FEE-B406-EFD8036B2D09}"/>
              </a:ext>
            </a:extLst>
          </p:cNvPr>
          <p:cNvSpPr/>
          <p:nvPr/>
        </p:nvSpPr>
        <p:spPr>
          <a:xfrm>
            <a:off x="7825531" y="4264507"/>
            <a:ext cx="1753301" cy="1736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FD5FD2-5DB3-4FDA-B2BC-51F3C7CA8919}"/>
              </a:ext>
            </a:extLst>
          </p:cNvPr>
          <p:cNvSpPr/>
          <p:nvPr/>
        </p:nvSpPr>
        <p:spPr>
          <a:xfrm>
            <a:off x="8081395" y="2870307"/>
            <a:ext cx="1241572" cy="1736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A153BD-F61D-472D-982B-D505A6DC48FA}"/>
              </a:ext>
            </a:extLst>
          </p:cNvPr>
          <p:cNvSpPr/>
          <p:nvPr/>
        </p:nvSpPr>
        <p:spPr>
          <a:xfrm>
            <a:off x="8286925" y="2123072"/>
            <a:ext cx="830512" cy="1154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1DB14B-EA8B-48AF-8E98-D2EB4671776A}"/>
              </a:ext>
            </a:extLst>
          </p:cNvPr>
          <p:cNvSpPr/>
          <p:nvPr/>
        </p:nvSpPr>
        <p:spPr>
          <a:xfrm>
            <a:off x="8476376" y="1780499"/>
            <a:ext cx="451609" cy="450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owershell ise logo">
            <a:extLst>
              <a:ext uri="{FF2B5EF4-FFF2-40B4-BE49-F238E27FC236}">
                <a16:creationId xmlns:a16="http://schemas.microsoft.com/office/drawing/2014/main" id="{BBF01343-7A5D-4A36-96AA-4D90575EE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51" y="5111510"/>
            <a:ext cx="1241573" cy="83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zure automation">
            <a:extLst>
              <a:ext uri="{FF2B5EF4-FFF2-40B4-BE49-F238E27FC236}">
                <a16:creationId xmlns:a16="http://schemas.microsoft.com/office/drawing/2014/main" id="{0484D896-C8EF-4766-87F4-829D60169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249" y="5028243"/>
            <a:ext cx="1495862" cy="90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4758D2-51DD-4924-B824-911F8BC9784D}"/>
              </a:ext>
            </a:extLst>
          </p:cNvPr>
          <p:cNvSpPr txBox="1"/>
          <p:nvPr/>
        </p:nvSpPr>
        <p:spPr>
          <a:xfrm>
            <a:off x="2086317" y="6181038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Algerian" panose="04020705040A02060702" pitchFamily="82" charset="0"/>
              </a:rPr>
              <a:t>Client PowerShell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A41556-E477-45B8-AE58-98FD9D09B4E9}"/>
              </a:ext>
            </a:extLst>
          </p:cNvPr>
          <p:cNvSpPr txBox="1"/>
          <p:nvPr/>
        </p:nvSpPr>
        <p:spPr>
          <a:xfrm>
            <a:off x="7495760" y="6126077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Algerian" panose="04020705040A02060702" pitchFamily="82" charset="0"/>
              </a:rPr>
              <a:t>Azure Automation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FE51EA-0C8F-432D-A71F-D3C6348A52BA}"/>
              </a:ext>
            </a:extLst>
          </p:cNvPr>
          <p:cNvSpPr/>
          <p:nvPr/>
        </p:nvSpPr>
        <p:spPr>
          <a:xfrm>
            <a:off x="10799219" y="559813"/>
            <a:ext cx="584642" cy="6093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D7BFAC5-C5A3-4F0C-84C2-CA7612DA9B8F}"/>
              </a:ext>
            </a:extLst>
          </p:cNvPr>
          <p:cNvSpPr/>
          <p:nvPr/>
        </p:nvSpPr>
        <p:spPr>
          <a:xfrm>
            <a:off x="10420420" y="684607"/>
            <a:ext cx="1342239" cy="1077569"/>
          </a:xfrm>
          <a:prstGeom prst="triangl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3C4520-34CE-4BE2-AB24-849540C4650B}"/>
              </a:ext>
            </a:extLst>
          </p:cNvPr>
          <p:cNvSpPr/>
          <p:nvPr/>
        </p:nvSpPr>
        <p:spPr>
          <a:xfrm>
            <a:off x="10980017" y="742090"/>
            <a:ext cx="223043" cy="10392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B8AAD9-74C5-45DD-8A1E-C080B610DC44}"/>
              </a:ext>
            </a:extLst>
          </p:cNvPr>
          <p:cNvSpPr/>
          <p:nvPr/>
        </p:nvSpPr>
        <p:spPr>
          <a:xfrm rot="4393968">
            <a:off x="11054279" y="891279"/>
            <a:ext cx="327234" cy="13113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D16266-CF61-4B5C-9C92-7AE44D995C73}"/>
              </a:ext>
            </a:extLst>
          </p:cNvPr>
          <p:cNvSpPr/>
          <p:nvPr/>
        </p:nvSpPr>
        <p:spPr>
          <a:xfrm rot="17722191">
            <a:off x="10758941" y="931604"/>
            <a:ext cx="363992" cy="9987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606B1CA2-C3D9-4E57-840D-D7BD04405B70}"/>
              </a:ext>
            </a:extLst>
          </p:cNvPr>
          <p:cNvSpPr/>
          <p:nvPr/>
        </p:nvSpPr>
        <p:spPr>
          <a:xfrm rot="10800000">
            <a:off x="11000086" y="716580"/>
            <a:ext cx="127900" cy="116652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6419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0"/>
            <a:ext cx="12055876" cy="679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Azure Automation Authoring Toolkit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1E9612-4DB8-42C6-A81C-3E7645B8D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752" y="755164"/>
            <a:ext cx="8034496" cy="610283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B65ED5C5-D6FA-4CF6-905D-7964A984B1B2}"/>
              </a:ext>
            </a:extLst>
          </p:cNvPr>
          <p:cNvSpPr/>
          <p:nvPr/>
        </p:nvSpPr>
        <p:spPr>
          <a:xfrm>
            <a:off x="4263656" y="2690164"/>
            <a:ext cx="2740542" cy="946171"/>
          </a:xfrm>
          <a:prstGeom prst="borderCallout1">
            <a:avLst>
              <a:gd name="adj1" fmla="val -16803"/>
              <a:gd name="adj2" fmla="val 57691"/>
              <a:gd name="adj3" fmla="val -92581"/>
              <a:gd name="adj4" fmla="val 113008"/>
            </a:avLst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Automation Integration </a:t>
            </a:r>
          </a:p>
          <a:p>
            <a:pPr algn="ctr"/>
            <a:r>
              <a:rPr lang="en-US" dirty="0"/>
              <a:t>Control Panel</a:t>
            </a:r>
          </a:p>
        </p:txBody>
      </p:sp>
    </p:spTree>
    <p:extLst>
      <p:ext uri="{BB962C8B-B14F-4D97-AF65-F5344CB8AC3E}">
        <p14:creationId xmlns:p14="http://schemas.microsoft.com/office/powerpoint/2010/main" val="2856093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238" y="1462749"/>
            <a:ext cx="9859116" cy="896849"/>
          </a:xfrm>
        </p:spPr>
        <p:txBody>
          <a:bodyPr/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Demo Azure Authoring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60E55D-7584-42A3-AC3B-7202060C1FEA}"/>
              </a:ext>
            </a:extLst>
          </p:cNvPr>
          <p:cNvSpPr/>
          <p:nvPr/>
        </p:nvSpPr>
        <p:spPr>
          <a:xfrm>
            <a:off x="2469238" y="5865346"/>
            <a:ext cx="4704493" cy="454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53" dirty="0"/>
              <a:t>https://github.com/bcafferky/shared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2BBF9-308B-49E7-9A16-FEBF18793EFB}"/>
              </a:ext>
            </a:extLst>
          </p:cNvPr>
          <p:cNvSpPr txBox="1"/>
          <p:nvPr/>
        </p:nvSpPr>
        <p:spPr>
          <a:xfrm>
            <a:off x="189238" y="5783879"/>
            <a:ext cx="2186674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 Code at:</a:t>
            </a:r>
          </a:p>
        </p:txBody>
      </p:sp>
    </p:spTree>
    <p:extLst>
      <p:ext uri="{BB962C8B-B14F-4D97-AF65-F5344CB8AC3E}">
        <p14:creationId xmlns:p14="http://schemas.microsoft.com/office/powerpoint/2010/main" val="23755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D98AA3-F6E5-4812-913B-DE6CE71524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91" y="942212"/>
            <a:ext cx="11025905" cy="57370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51C910-6720-4B3A-AFA8-76C9B415B69B}"/>
              </a:ext>
            </a:extLst>
          </p:cNvPr>
          <p:cNvSpPr txBox="1"/>
          <p:nvPr/>
        </p:nvSpPr>
        <p:spPr>
          <a:xfrm>
            <a:off x="2462136" y="153187"/>
            <a:ext cx="7085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Automation Authoring Toolkit - Runbooks</a:t>
            </a:r>
          </a:p>
        </p:txBody>
      </p:sp>
    </p:spTree>
    <p:extLst>
      <p:ext uri="{BB962C8B-B14F-4D97-AF65-F5344CB8AC3E}">
        <p14:creationId xmlns:p14="http://schemas.microsoft.com/office/powerpoint/2010/main" val="83953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9360D5-4A43-4993-A52F-044460818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903" y="650199"/>
            <a:ext cx="8794665" cy="6074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5FE0F2-C256-47F6-867A-0290E2CB9A23}"/>
              </a:ext>
            </a:extLst>
          </p:cNvPr>
          <p:cNvSpPr txBox="1"/>
          <p:nvPr/>
        </p:nvSpPr>
        <p:spPr>
          <a:xfrm>
            <a:off x="2577546" y="99921"/>
            <a:ext cx="696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Automation Authoring Toolkit - Storage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D7B195D7-339E-4BB6-A23E-4ECD78443D12}"/>
              </a:ext>
            </a:extLst>
          </p:cNvPr>
          <p:cNvSpPr/>
          <p:nvPr/>
        </p:nvSpPr>
        <p:spPr>
          <a:xfrm>
            <a:off x="9960746" y="4385568"/>
            <a:ext cx="1997476" cy="994299"/>
          </a:xfrm>
          <a:prstGeom prst="borderCallout1">
            <a:avLst>
              <a:gd name="adj1" fmla="val 18750"/>
              <a:gd name="adj2" fmla="val -8333"/>
              <a:gd name="adj3" fmla="val 150893"/>
              <a:gd name="adj4" fmla="val -37444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Create Azure Storage to Hold the Module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BFCF33E4-9E3D-4141-BED4-8F94250F18E1}"/>
              </a:ext>
            </a:extLst>
          </p:cNvPr>
          <p:cNvSpPr/>
          <p:nvPr/>
        </p:nvSpPr>
        <p:spPr>
          <a:xfrm>
            <a:off x="8420091" y="1873899"/>
            <a:ext cx="3124209" cy="1166342"/>
          </a:xfrm>
          <a:prstGeom prst="borderCallout1">
            <a:avLst>
              <a:gd name="adj1" fmla="val 18750"/>
              <a:gd name="adj2" fmla="val -8333"/>
              <a:gd name="adj3" fmla="val 54189"/>
              <a:gd name="adj4" fmla="val -80639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Zipping Required.  Can upload directly from your WindowsPowerShell\Modules folder!</a:t>
            </a:r>
          </a:p>
        </p:txBody>
      </p:sp>
    </p:spTree>
    <p:extLst>
      <p:ext uri="{BB962C8B-B14F-4D97-AF65-F5344CB8AC3E}">
        <p14:creationId xmlns:p14="http://schemas.microsoft.com/office/powerpoint/2010/main" val="26216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5FE0F2-C256-47F6-867A-0290E2CB9A23}"/>
              </a:ext>
            </a:extLst>
          </p:cNvPr>
          <p:cNvSpPr txBox="1"/>
          <p:nvPr/>
        </p:nvSpPr>
        <p:spPr>
          <a:xfrm>
            <a:off x="2742917" y="107723"/>
            <a:ext cx="6373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Uploaded Custom Modules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D7B195D7-339E-4BB6-A23E-4ECD78443D12}"/>
              </a:ext>
            </a:extLst>
          </p:cNvPr>
          <p:cNvSpPr/>
          <p:nvPr/>
        </p:nvSpPr>
        <p:spPr>
          <a:xfrm>
            <a:off x="8118040" y="4998410"/>
            <a:ext cx="1997476" cy="994299"/>
          </a:xfrm>
          <a:prstGeom prst="borderCallout1">
            <a:avLst>
              <a:gd name="adj1" fmla="val 18750"/>
              <a:gd name="adj2" fmla="val -8333"/>
              <a:gd name="adj3" fmla="val 86322"/>
              <a:gd name="adj4" fmla="val -5838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Functions Available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1B38F6-E29C-4164-A32B-0AB4167C0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9" y="1277614"/>
            <a:ext cx="5007033" cy="539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778" y="2451577"/>
            <a:ext cx="9859116" cy="760208"/>
          </a:xfrm>
        </p:spPr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Demo Setting Up Unattended Execution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60E55D-7584-42A3-AC3B-7202060C1FEA}"/>
              </a:ext>
            </a:extLst>
          </p:cNvPr>
          <p:cNvSpPr/>
          <p:nvPr/>
        </p:nvSpPr>
        <p:spPr>
          <a:xfrm>
            <a:off x="2469238" y="5865346"/>
            <a:ext cx="4704493" cy="454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53" dirty="0"/>
              <a:t>https://github.com/bcafferky/shared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2BBF9-308B-49E7-9A16-FEBF18793EFB}"/>
              </a:ext>
            </a:extLst>
          </p:cNvPr>
          <p:cNvSpPr txBox="1"/>
          <p:nvPr/>
        </p:nvSpPr>
        <p:spPr>
          <a:xfrm>
            <a:off x="189238" y="5783879"/>
            <a:ext cx="2186674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 Code at:</a:t>
            </a:r>
          </a:p>
        </p:txBody>
      </p:sp>
    </p:spTree>
    <p:extLst>
      <p:ext uri="{BB962C8B-B14F-4D97-AF65-F5344CB8AC3E}">
        <p14:creationId xmlns:p14="http://schemas.microsoft.com/office/powerpoint/2010/main" val="388000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84"/>
            <a:ext cx="12301057" cy="69717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effectLst>
                <a:outerShdw blurRad="50800" dist="50800" dir="4980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-65315" y="8584"/>
            <a:ext cx="11542994" cy="51562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Wrapping Up:  The End of the Fellowship</a:t>
            </a:r>
          </a:p>
        </p:txBody>
      </p:sp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FD120D9E-E21C-4D1C-9BFC-07DB10E3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319" y="241850"/>
            <a:ext cx="3664681" cy="28019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F429B9-1024-462A-BCED-D42B48F63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120" y="5723227"/>
            <a:ext cx="1714500" cy="1047750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2AC47C2-36AC-4F90-97D7-413301B193E4}"/>
              </a:ext>
            </a:extLst>
          </p:cNvPr>
          <p:cNvSpPr txBox="1">
            <a:spLocks/>
          </p:cNvSpPr>
          <p:nvPr/>
        </p:nvSpPr>
        <p:spPr>
          <a:xfrm>
            <a:off x="304906" y="1565356"/>
            <a:ext cx="11691244" cy="4065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2800" dirty="0">
                <a:solidFill>
                  <a:srgbClr val="FFC000"/>
                </a:solidFill>
                <a:latin typeface="Algerian" panose="04020705040A02060702" pitchFamily="82" charset="0"/>
              </a:rPr>
              <a:t>The Tools:  What Do We Need?</a:t>
            </a: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endParaRPr lang="en-US" sz="2800" dirty="0">
              <a:solidFill>
                <a:srgbClr val="FFC000"/>
              </a:solidFill>
              <a:latin typeface="Algerian" panose="04020705040A02060702" pitchFamily="82" charset="0"/>
            </a:endParaRP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2800" dirty="0">
                <a:solidFill>
                  <a:srgbClr val="FFC000"/>
                </a:solidFill>
                <a:latin typeface="Algerian" panose="04020705040A02060702" pitchFamily="82" charset="0"/>
              </a:rPr>
              <a:t>The Client Side</a:t>
            </a: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endParaRPr lang="en-US" sz="2800" dirty="0">
              <a:solidFill>
                <a:srgbClr val="FFC000"/>
              </a:solidFill>
              <a:latin typeface="Algerian" panose="04020705040A02060702" pitchFamily="82" charset="0"/>
            </a:endParaRP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2800" dirty="0">
                <a:solidFill>
                  <a:srgbClr val="FFC000"/>
                </a:solidFill>
                <a:latin typeface="Algerian" panose="04020705040A02060702" pitchFamily="82" charset="0"/>
              </a:rPr>
              <a:t>The Azure Automation Account</a:t>
            </a: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endParaRPr lang="en-US" sz="2800" dirty="0">
              <a:solidFill>
                <a:srgbClr val="FFC000"/>
              </a:solidFill>
              <a:latin typeface="Algerian" panose="04020705040A02060702" pitchFamily="82" charset="0"/>
            </a:endParaRP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2800" dirty="0">
                <a:solidFill>
                  <a:srgbClr val="FFC000"/>
                </a:solidFill>
                <a:latin typeface="Algerian" panose="04020705040A02060702" pitchFamily="82" charset="0"/>
              </a:rPr>
              <a:t>Using the Azure Automation Authoring Toolkit</a:t>
            </a: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2800" dirty="0">
                <a:solidFill>
                  <a:srgbClr val="FFC000"/>
                </a:solidFill>
                <a:latin typeface="Algerian" panose="04020705040A02060702" pitchFamily="82" charset="0"/>
              </a:rPr>
              <a:t>	</a:t>
            </a: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2800" dirty="0">
                <a:solidFill>
                  <a:srgbClr val="FFC000"/>
                </a:solidFill>
                <a:latin typeface="Algerian" panose="04020705040A02060702" pitchFamily="82" charset="0"/>
              </a:rPr>
              <a:t>Setting Up Scripts to Run Unattended</a:t>
            </a:r>
          </a:p>
          <a:p>
            <a:pPr marL="0" indent="0">
              <a:spcBef>
                <a:spcPts val="3000"/>
              </a:spcBef>
              <a:buFont typeface="Calibri" panose="020F0502020204030204" pitchFamily="34" charset="0"/>
              <a:buNone/>
            </a:pPr>
            <a:endParaRPr lang="en-US" sz="3200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1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854" y="722352"/>
            <a:ext cx="11391818" cy="292702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Azure Automation </a:t>
            </a:r>
            <a:b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PowerShell </a:t>
            </a:r>
            <a:b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2:  Automation from the Client Side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A4D98-A37F-4E97-A035-63FFE8FC29D7}"/>
              </a:ext>
            </a:extLst>
          </p:cNvPr>
          <p:cNvSpPr txBox="1"/>
          <p:nvPr/>
        </p:nvSpPr>
        <p:spPr>
          <a:xfrm>
            <a:off x="980655" y="5386458"/>
            <a:ext cx="39180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Data Solutions Enabler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6D97EF-3B49-4CF2-BBCE-A8D1610BF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99" y="3726948"/>
            <a:ext cx="1633497" cy="163349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6A5E09-A1E4-49BD-82DB-7E1CB74872C5}"/>
              </a:ext>
            </a:extLst>
          </p:cNvPr>
          <p:cNvSpPr/>
          <p:nvPr/>
        </p:nvSpPr>
        <p:spPr>
          <a:xfrm>
            <a:off x="0" y="6282755"/>
            <a:ext cx="12192000" cy="60445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38A4D8-56C5-46A7-A458-6F1D40769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163" y="5651543"/>
            <a:ext cx="2057400" cy="4381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E35A6F-B7B2-4E2B-BA84-10F8D3CF604A}"/>
              </a:ext>
            </a:extLst>
          </p:cNvPr>
          <p:cNvSpPr/>
          <p:nvPr/>
        </p:nvSpPr>
        <p:spPr>
          <a:xfrm>
            <a:off x="114854" y="6334780"/>
            <a:ext cx="8049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https://github.com/bcafferky/shared/PowerShellAutomation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645AA-332A-4069-AF8B-A21326501337}"/>
              </a:ext>
            </a:extLst>
          </p:cNvPr>
          <p:cNvSpPr/>
          <p:nvPr/>
        </p:nvSpPr>
        <p:spPr>
          <a:xfrm>
            <a:off x="3910167" y="4225548"/>
            <a:ext cx="7258374" cy="22878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F8931-2DF5-4130-9ADA-FAC932C8762C}"/>
              </a:ext>
            </a:extLst>
          </p:cNvPr>
          <p:cNvSpPr/>
          <p:nvPr/>
        </p:nvSpPr>
        <p:spPr>
          <a:xfrm>
            <a:off x="234231" y="4115440"/>
            <a:ext cx="1760168" cy="4660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FF8650-4283-4725-AC72-86B96EAAC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058" y="3703897"/>
            <a:ext cx="2293357" cy="18568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5B64AF-1963-41C4-8CCB-07E821078C84}"/>
              </a:ext>
            </a:extLst>
          </p:cNvPr>
          <p:cNvSpPr/>
          <p:nvPr/>
        </p:nvSpPr>
        <p:spPr>
          <a:xfrm>
            <a:off x="3627896" y="4239213"/>
            <a:ext cx="880084" cy="4660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0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40729" y="1798453"/>
            <a:ext cx="11691244" cy="40659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The Tools:  What Do We Need?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The Client Side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The Azure Automation Account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Using the Azure Automation Authoring Toolkit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Setting Up Scripts to Run Unattended</a:t>
            </a:r>
          </a:p>
          <a:p>
            <a:pPr marL="0" indent="0">
              <a:spcBef>
                <a:spcPts val="3000"/>
              </a:spcBef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A66FF8-202F-443E-AC30-7DD9B5FB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031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800" dirty="0"/>
              <a:t>Where is our Journey Going?</a:t>
            </a:r>
          </a:p>
        </p:txBody>
      </p:sp>
    </p:spTree>
    <p:extLst>
      <p:ext uri="{BB962C8B-B14F-4D97-AF65-F5344CB8AC3E}">
        <p14:creationId xmlns:p14="http://schemas.microsoft.com/office/powerpoint/2010/main" val="155429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3075122"/>
            <a:ext cx="4795873" cy="70775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Tools</a:t>
            </a:r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53345F08-1CB1-43DE-91F1-D69F39344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993" r="19993"/>
          <a:stretch>
            <a:fillRect/>
          </a:stretch>
        </p:blipFill>
        <p:spPr bwMode="ltGray">
          <a:xfrm>
            <a:off x="5334351" y="2387"/>
            <a:ext cx="6857650" cy="685512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64292F-97F4-40C1-A8C8-1CDD5D07C98B}"/>
              </a:ext>
            </a:extLst>
          </p:cNvPr>
          <p:cNvSpPr/>
          <p:nvPr/>
        </p:nvSpPr>
        <p:spPr bwMode="auto">
          <a:xfrm>
            <a:off x="6185637" y="1996094"/>
            <a:ext cx="5378549" cy="806782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52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PowerShell ISE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743F8E-6AF5-4BF9-BDBB-FE3B48BD62DA}"/>
              </a:ext>
            </a:extLst>
          </p:cNvPr>
          <p:cNvSpPr/>
          <p:nvPr/>
        </p:nvSpPr>
        <p:spPr bwMode="auto">
          <a:xfrm>
            <a:off x="6185641" y="5373925"/>
            <a:ext cx="5378549" cy="806782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52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Add-On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6AF577-F7B1-4FA1-9130-DFF27CA7CFFF}"/>
              </a:ext>
            </a:extLst>
          </p:cNvPr>
          <p:cNvSpPr/>
          <p:nvPr/>
        </p:nvSpPr>
        <p:spPr bwMode="auto">
          <a:xfrm>
            <a:off x="6185636" y="870151"/>
            <a:ext cx="5378549" cy="806782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52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Subscription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4E8028-271C-4BD4-A1BE-5F4E6F46FF54}"/>
              </a:ext>
            </a:extLst>
          </p:cNvPr>
          <p:cNvSpPr/>
          <p:nvPr/>
        </p:nvSpPr>
        <p:spPr bwMode="auto">
          <a:xfrm>
            <a:off x="6185642" y="4247982"/>
            <a:ext cx="5378549" cy="806782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52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RM Module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E157A1-731A-4C81-A24F-A9E0E396CB02}"/>
              </a:ext>
            </a:extLst>
          </p:cNvPr>
          <p:cNvSpPr/>
          <p:nvPr/>
        </p:nvSpPr>
        <p:spPr bwMode="auto">
          <a:xfrm>
            <a:off x="6185637" y="3122038"/>
            <a:ext cx="5378549" cy="806782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52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Automation Account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11F4100E-331C-4B6E-A200-D0127B318B0F}"/>
              </a:ext>
            </a:extLst>
          </p:cNvPr>
          <p:cNvSpPr/>
          <p:nvPr/>
        </p:nvSpPr>
        <p:spPr>
          <a:xfrm>
            <a:off x="1542131" y="5074991"/>
            <a:ext cx="3657601" cy="597867"/>
          </a:xfrm>
          <a:prstGeom prst="borderCallout1">
            <a:avLst>
              <a:gd name="adj1" fmla="val 48403"/>
              <a:gd name="adj2" fmla="val 102126"/>
              <a:gd name="adj3" fmla="val 109041"/>
              <a:gd name="adj4" fmla="val 161580"/>
            </a:avLst>
          </a:prstGeom>
          <a:solidFill>
            <a:srgbClr val="7030A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Automation Authoring Toolkit</a:t>
            </a:r>
          </a:p>
        </p:txBody>
      </p:sp>
    </p:spTree>
    <p:extLst>
      <p:ext uri="{BB962C8B-B14F-4D97-AF65-F5344CB8AC3E}">
        <p14:creationId xmlns:p14="http://schemas.microsoft.com/office/powerpoint/2010/main" val="26814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18457"/>
            <a:ext cx="12192000" cy="6336327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-1"/>
            <a:ext cx="12192000" cy="8024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00359E"/>
                </a:solidFill>
                <a:latin typeface="Arial Black" panose="020B0A04020102020204" pitchFamily="34" charset="0"/>
              </a:rPr>
              <a:t>Client Side: The PowerShell 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1A03F-5B97-4AA2-95D5-6662C44C1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615" y="2181529"/>
            <a:ext cx="4326875" cy="312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9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4035"/>
            <a:ext cx="12192000" cy="6123965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-58424"/>
            <a:ext cx="12192000" cy="7924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PowerShell Environments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2518" y="1074238"/>
            <a:ext cx="201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PowerShell ISE 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950" y="1526494"/>
            <a:ext cx="35814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76282" y="1162005"/>
            <a:ext cx="196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PowerShell CLI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241" y="1508909"/>
            <a:ext cx="3619500" cy="41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3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75749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5893" y="516223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Checking Your PowerShell Version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63" y="1765489"/>
            <a:ext cx="9810750" cy="3629025"/>
          </a:xfrm>
          <a:prstGeom prst="rect">
            <a:avLst/>
          </a:prstGeom>
        </p:spPr>
      </p:pic>
      <p:sp>
        <p:nvSpPr>
          <p:cNvPr id="5" name="Callout: Line 4"/>
          <p:cNvSpPr/>
          <p:nvPr/>
        </p:nvSpPr>
        <p:spPr>
          <a:xfrm>
            <a:off x="5872292" y="3843282"/>
            <a:ext cx="3657601" cy="597867"/>
          </a:xfrm>
          <a:prstGeom prst="borderCallout1">
            <a:avLst>
              <a:gd name="adj1" fmla="val 18750"/>
              <a:gd name="adj2" fmla="val -8333"/>
              <a:gd name="adj3" fmla="val -92282"/>
              <a:gd name="adj4" fmla="val -122859"/>
            </a:avLst>
          </a:prstGeom>
          <a:solidFill>
            <a:srgbClr val="7030A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Latest Version is 5 - Recommended</a:t>
            </a:r>
          </a:p>
        </p:txBody>
      </p:sp>
    </p:spTree>
    <p:extLst>
      <p:ext uri="{BB962C8B-B14F-4D97-AF65-F5344CB8AC3E}">
        <p14:creationId xmlns:p14="http://schemas.microsoft.com/office/powerpoint/2010/main" val="2141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-45200"/>
            <a:ext cx="12192000" cy="12818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359E"/>
                </a:solidFill>
                <a:latin typeface="Arial Rounded MT Bold" panose="020F0704030504030204" pitchFamily="34" charset="0"/>
              </a:rPr>
              <a:t>Azure Automation with PowerShell</a:t>
            </a:r>
          </a:p>
          <a:p>
            <a:endParaRPr lang="en-US" sz="4000" dirty="0">
              <a:solidFill>
                <a:srgbClr val="00359E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51783"/>
            <a:ext cx="12192000" cy="6123965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5344" y="1236617"/>
            <a:ext cx="7710791" cy="4492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3200" dirty="0">
                <a:solidFill>
                  <a:schemeClr val="bg1"/>
                </a:solidFill>
              </a:rPr>
              <a:t>Create Resources in Azure</a:t>
            </a:r>
          </a:p>
          <a:p>
            <a:pPr>
              <a:spcBef>
                <a:spcPts val="1800"/>
              </a:spcBef>
            </a:pPr>
            <a:r>
              <a:rPr lang="en-US" sz="3200" dirty="0">
                <a:solidFill>
                  <a:schemeClr val="bg1"/>
                </a:solidFill>
              </a:rPr>
              <a:t>Inquire about Azure Resources</a:t>
            </a:r>
          </a:p>
          <a:p>
            <a:pPr>
              <a:spcBef>
                <a:spcPts val="1800"/>
              </a:spcBef>
            </a:pPr>
            <a:r>
              <a:rPr lang="en-US" sz="3200" dirty="0">
                <a:solidFill>
                  <a:schemeClr val="bg1"/>
                </a:solidFill>
              </a:rPr>
              <a:t>Modify Azure Resources</a:t>
            </a:r>
          </a:p>
          <a:p>
            <a:pPr>
              <a:spcBef>
                <a:spcPts val="1800"/>
              </a:spcBef>
            </a:pPr>
            <a:r>
              <a:rPr lang="en-US" sz="3200" dirty="0">
                <a:solidFill>
                  <a:schemeClr val="bg1"/>
                </a:solidFill>
              </a:rPr>
              <a:t>Shut Down and/or Remove Resources</a:t>
            </a:r>
          </a:p>
          <a:p>
            <a:pPr>
              <a:spcBef>
                <a:spcPts val="1800"/>
              </a:spcBef>
            </a:pPr>
            <a:r>
              <a:rPr lang="en-US" sz="3200" dirty="0">
                <a:solidFill>
                  <a:schemeClr val="bg1"/>
                </a:solidFill>
              </a:rPr>
              <a:t>Application Specific Job Like Data Load</a:t>
            </a:r>
          </a:p>
          <a:p>
            <a:pPr>
              <a:spcBef>
                <a:spcPts val="180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1A8F6A-1B33-48A5-8F87-EE4D4ACF2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959" y="5146758"/>
            <a:ext cx="2990242" cy="156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083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11129</TotalTime>
  <Words>929</Words>
  <Application>Microsoft Office PowerPoint</Application>
  <PresentationFormat>Widescreen</PresentationFormat>
  <Paragraphs>209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Algerian</vt:lpstr>
      <vt:lpstr>Arial</vt:lpstr>
      <vt:lpstr>Arial Black</vt:lpstr>
      <vt:lpstr>Arial Rounded MT Bold</vt:lpstr>
      <vt:lpstr>Calibri</vt:lpstr>
      <vt:lpstr>Calibri Light</vt:lpstr>
      <vt:lpstr>Corbel</vt:lpstr>
      <vt:lpstr>Courier New</vt:lpstr>
      <vt:lpstr>Lucida Console</vt:lpstr>
      <vt:lpstr>Segoe UI</vt:lpstr>
      <vt:lpstr>Retrospect</vt:lpstr>
      <vt:lpstr>Full Azure Automation with PowerShell   Part 3:  Bringing It All Together</vt:lpstr>
      <vt:lpstr>PowerPoint Presentation</vt:lpstr>
      <vt:lpstr>PowerPoint Presentation</vt:lpstr>
      <vt:lpstr>Where is our Journey Going?</vt:lpstr>
      <vt:lpstr>The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Demo: PowerShell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Azure Authoring</vt:lpstr>
      <vt:lpstr>PowerPoint Presentation</vt:lpstr>
      <vt:lpstr>PowerPoint Presentation</vt:lpstr>
      <vt:lpstr>PowerPoint Presentation</vt:lpstr>
      <vt:lpstr>Demo Setting Up Unattended Execution</vt:lpstr>
      <vt:lpstr>PowerPoint Presentation</vt:lpstr>
      <vt:lpstr>Full Azure Automation  with PowerShell   Part 2:  Automation from the Client Side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C</dc:creator>
  <cp:lastModifiedBy>Bryan C</cp:lastModifiedBy>
  <cp:revision>289</cp:revision>
  <dcterms:created xsi:type="dcterms:W3CDTF">2017-04-09T21:14:01Z</dcterms:created>
  <dcterms:modified xsi:type="dcterms:W3CDTF">2018-08-27T00:27:02Z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2018-02-18T17:05:06.2347531Z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