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8"/>
  </p:notesMasterIdLst>
  <p:sldIdLst>
    <p:sldId id="343" r:id="rId2"/>
    <p:sldId id="344" r:id="rId3"/>
    <p:sldId id="365" r:id="rId4"/>
    <p:sldId id="354" r:id="rId5"/>
    <p:sldId id="361" r:id="rId6"/>
    <p:sldId id="353" r:id="rId7"/>
    <p:sldId id="360" r:id="rId8"/>
    <p:sldId id="355" r:id="rId9"/>
    <p:sldId id="356" r:id="rId10"/>
    <p:sldId id="357" r:id="rId11"/>
    <p:sldId id="358" r:id="rId12"/>
    <p:sldId id="359" r:id="rId13"/>
    <p:sldId id="345" r:id="rId14"/>
    <p:sldId id="362" r:id="rId15"/>
    <p:sldId id="364" r:id="rId16"/>
    <p:sldId id="363" r:id="rId17"/>
    <p:sldId id="1600" r:id="rId18"/>
    <p:sldId id="368" r:id="rId19"/>
    <p:sldId id="1594" r:id="rId20"/>
    <p:sldId id="1595" r:id="rId21"/>
    <p:sldId id="1596" r:id="rId22"/>
    <p:sldId id="1597" r:id="rId23"/>
    <p:sldId id="1598" r:id="rId24"/>
    <p:sldId id="1599" r:id="rId25"/>
    <p:sldId id="367" r:id="rId26"/>
    <p:sldId id="3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126" y="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970C-BE4F-41C6-87E0-B8B8D0F547F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F102C-BE43-481B-8CDB-038697B0A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9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3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https://www.youtube.com/watch?v=qO2pmfgbG1w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4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5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1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135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8285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45D46-046D-4122-817E-CF752CD30A3A}"/>
              </a:ext>
            </a:extLst>
          </p:cNvPr>
          <p:cNvSpPr/>
          <p:nvPr userDrawn="1"/>
        </p:nvSpPr>
        <p:spPr>
          <a:xfrm>
            <a:off x="3" y="-74814"/>
            <a:ext cx="12191997" cy="105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31459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ocs.microsoft.com/en-us/azure/analysis-services/analysis-services-over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qO2pmfgbG1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p/tabular-modeling-in-microsoft-sql-server-analysis-services/fgqpf3gzm3g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hyperlink" Target="https://docs.microsoft.com/en-us/sql/analysis-services/multidimensional-models-olap-logical-cube-objects/cube-cells-analysis-services-multidimensional-data?view=sql-server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4082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Services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Difference </a:t>
            </a: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Tabular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Multidimensional Models?</a:t>
            </a:r>
            <a:endParaRPr lang="en-US" sz="3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494A8-F0BE-4914-B983-53C573E5D9B4}"/>
              </a:ext>
            </a:extLst>
          </p:cNvPr>
          <p:cNvSpPr txBox="1"/>
          <p:nvPr/>
        </p:nvSpPr>
        <p:spPr>
          <a:xfrm>
            <a:off x="76200" y="5867400"/>
            <a:ext cx="354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5F201-36DA-47B8-B7FE-5CC447A7FF7A}"/>
              </a:ext>
            </a:extLst>
          </p:cNvPr>
          <p:cNvSpPr/>
          <p:nvPr/>
        </p:nvSpPr>
        <p:spPr>
          <a:xfrm>
            <a:off x="3747025" y="6329065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https://github.com/bcafferky/shared</a:t>
            </a:r>
          </a:p>
        </p:txBody>
      </p:sp>
      <p:pic>
        <p:nvPicPr>
          <p:cNvPr id="3" name="Picture 2" descr="Image result for analysis services">
            <a:extLst>
              <a:ext uri="{FF2B5EF4-FFF2-40B4-BE49-F238E27FC236}">
                <a16:creationId xmlns:a16="http://schemas.microsoft.com/office/drawing/2014/main" id="{8D00DB04-6F0B-422F-97F3-85457866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70" y="2135957"/>
            <a:ext cx="5114925" cy="173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092A5A-A692-44A3-BAC6-01794D64C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81318"/>
            <a:ext cx="2200275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894F7-DBB7-438B-8429-EC827C856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392" y="4240007"/>
            <a:ext cx="153015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3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microsoft cube">
            <a:extLst>
              <a:ext uri="{FF2B5EF4-FFF2-40B4-BE49-F238E27FC236}">
                <a16:creationId xmlns:a16="http://schemas.microsoft.com/office/drawing/2014/main" id="{FF4B5442-1DDA-4F0D-8821-6B44339BA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146" y="914400"/>
            <a:ext cx="6609707" cy="54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9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1BBB7-048F-4CD0-B582-21FEEB74F1AD}"/>
              </a:ext>
            </a:extLst>
          </p:cNvPr>
          <p:cNvSpPr/>
          <p:nvPr/>
        </p:nvSpPr>
        <p:spPr>
          <a:xfrm>
            <a:off x="533400" y="1143000"/>
            <a:ext cx="7010509" cy="4370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closely related to Star Schema (Dimensional Modeling)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Processing to Build the Cube -&gt; Writes to Disk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from Disk to Answer Queries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More Storage Space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More Mature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Complex to Create and Maintain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Limited by Computer Memory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D1402-A95C-458F-9418-C8E0DAAE3C6F}"/>
              </a:ext>
            </a:extLst>
          </p:cNvPr>
          <p:cNvSpPr/>
          <p:nvPr/>
        </p:nvSpPr>
        <p:spPr>
          <a:xfrm>
            <a:off x="7772400" y="1219200"/>
            <a:ext cx="2438400" cy="16764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Available in Azure 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17909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ABA2C-128E-458A-A84B-0AF7ADB9FF37}"/>
              </a:ext>
            </a:extLst>
          </p:cNvPr>
          <p:cNvSpPr/>
          <p:nvPr/>
        </p:nvSpPr>
        <p:spPr>
          <a:xfrm>
            <a:off x="1143000" y="1371600"/>
            <a:ext cx="7867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MOLAP – Multidimensional Online Analytical Processing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37A08-31AA-4D65-88AE-E3450CA5036F}"/>
              </a:ext>
            </a:extLst>
          </p:cNvPr>
          <p:cNvSpPr/>
          <p:nvPr/>
        </p:nvSpPr>
        <p:spPr>
          <a:xfrm>
            <a:off x="1170708" y="2424202"/>
            <a:ext cx="690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ROLAP – Relational Online Analytical Processing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1BD5F-9CE0-4EEB-BB23-60D79188928E}"/>
              </a:ext>
            </a:extLst>
          </p:cNvPr>
          <p:cNvSpPr/>
          <p:nvPr/>
        </p:nvSpPr>
        <p:spPr>
          <a:xfrm>
            <a:off x="1159163" y="3467666"/>
            <a:ext cx="6428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HOLAP – Hybrid Online Analytical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855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Tabular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A4396-891C-4ADB-9497-BAE67BDA5757}"/>
              </a:ext>
            </a:extLst>
          </p:cNvPr>
          <p:cNvSpPr txBox="1"/>
          <p:nvPr/>
        </p:nvSpPr>
        <p:spPr>
          <a:xfrm>
            <a:off x="381000" y="1033551"/>
            <a:ext cx="901400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In Memory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Hyper Compressed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Preaggregations – Slice and Dice in Real Time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Generally Easier to Create and Maintain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Power BI Uses The Tabular Model Natively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is the Limitation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AE70-B2E7-4A9C-9379-7988C919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46407"/>
            <a:ext cx="817784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79858" y="-74662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Fast Does it Need to Be?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Image result for mouse click">
            <a:extLst>
              <a:ext uri="{FF2B5EF4-FFF2-40B4-BE49-F238E27FC236}">
                <a16:creationId xmlns:a16="http://schemas.microsoft.com/office/drawing/2014/main" id="{519E3F41-D9F5-44B1-8DEC-F71B1E6A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67708"/>
            <a:ext cx="4029075" cy="28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F516806-88CC-4226-AD07-9C3879B08A96}"/>
              </a:ext>
            </a:extLst>
          </p:cNvPr>
          <p:cNvSpPr/>
          <p:nvPr/>
        </p:nvSpPr>
        <p:spPr>
          <a:xfrm>
            <a:off x="8763000" y="2590800"/>
            <a:ext cx="2590800" cy="18288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Tabular Model Was Not Possible Until Recent Technology</a:t>
            </a:r>
          </a:p>
        </p:txBody>
      </p:sp>
    </p:spTree>
    <p:extLst>
      <p:ext uri="{BB962C8B-B14F-4D97-AF65-F5344CB8AC3E}">
        <p14:creationId xmlns:p14="http://schemas.microsoft.com/office/powerpoint/2010/main" val="105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Model Should You Choose?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1BBB7-048F-4CD0-B582-21FEEB74F1AD}"/>
              </a:ext>
            </a:extLst>
          </p:cNvPr>
          <p:cNvSpPr/>
          <p:nvPr/>
        </p:nvSpPr>
        <p:spPr>
          <a:xfrm>
            <a:off x="533400" y="1143000"/>
            <a:ext cx="10358670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Your Model Can Fit into Available Memory, May Be Better to Start with Tabular 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 or If You Need Features Only Available in the Multidimensional Model, Go With That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Analysis Services Only Supports Tabular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Analysis Services Significantly Helps Scale the Tabular Model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Not Automated Migration From One Model Type to the Other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56507" y="195351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with Azure Analysis Services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AA5E5-7320-462A-BC66-63E9623E7421}"/>
              </a:ext>
            </a:extLst>
          </p:cNvPr>
          <p:cNvSpPr txBox="1"/>
          <p:nvPr/>
        </p:nvSpPr>
        <p:spPr>
          <a:xfrm>
            <a:off x="457200" y="1338351"/>
            <a:ext cx="596188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Much Larger Models Supported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Scale Out with Query Replicas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-4618" y="-62922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1125" y="89478"/>
            <a:ext cx="12305014" cy="596322"/>
          </a:xfrm>
        </p:spPr>
        <p:txBody>
          <a:bodyPr/>
          <a:lstStyle/>
          <a:p>
            <a:pPr algn="ctr"/>
            <a:r>
              <a:rPr lang="en-US" sz="32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Premium Dataset Size Limits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8E02C-D773-4A04-8814-DAF2A44D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80" y="1080078"/>
            <a:ext cx="10117240" cy="51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5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-4618" y="-62922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1125" y="89478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with Azure Analysis Services</a:t>
            </a:r>
            <a:endParaRPr lang="en-US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C75CC-08C2-4CE8-802B-59448A87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63072"/>
            <a:ext cx="9305925" cy="4514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2DE86C-C5A3-4209-9EC2-A2BBB69B5CD4}"/>
              </a:ext>
            </a:extLst>
          </p:cNvPr>
          <p:cNvSpPr/>
          <p:nvPr/>
        </p:nvSpPr>
        <p:spPr>
          <a:xfrm>
            <a:off x="2443162" y="6007444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https://docs.microsoft.com/en-us/azure/analysis-services/analysis-services-overview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327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1401645"/>
            <a:ext cx="747021" cy="128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4016217"/>
            <a:ext cx="747021" cy="128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2681979"/>
            <a:ext cx="747021" cy="128033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 bwMode="auto">
          <a:xfrm>
            <a:off x="625048" y="1175289"/>
            <a:ext cx="8067823" cy="4332720"/>
          </a:xfrm>
          <a:prstGeom prst="cloud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9223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014" y="3418601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82308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6704" y="3497013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84120" y="271442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8486466" y="2768326"/>
            <a:ext cx="2539870" cy="1888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1"/>
          </p:cNvCxnSpPr>
          <p:nvPr/>
        </p:nvCxnSpPr>
        <p:spPr>
          <a:xfrm flipH="1">
            <a:off x="8486466" y="2041812"/>
            <a:ext cx="253987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486466" y="2681979"/>
            <a:ext cx="2539870" cy="640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44" y="2166060"/>
            <a:ext cx="416149" cy="4160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5" name="Rectangle 24"/>
          <p:cNvSpPr/>
          <p:nvPr/>
        </p:nvSpPr>
        <p:spPr bwMode="auto">
          <a:xfrm>
            <a:off x="8021498" y="248458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0461" y="3237093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9446" y="1844419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9445" y="3781235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544213" y="2303270"/>
            <a:ext cx="1394195" cy="2788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551498" y="2436598"/>
            <a:ext cx="1386910" cy="277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551499" y="2582121"/>
            <a:ext cx="1402959" cy="2972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96604">
            <a:off x="8815737" y="2072781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7" name="Rectangle 36"/>
          <p:cNvSpPr/>
          <p:nvPr/>
        </p:nvSpPr>
        <p:spPr>
          <a:xfrm rot="835738">
            <a:off x="8982949" y="2919969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8" name="Rectangle 37"/>
          <p:cNvSpPr/>
          <p:nvPr/>
        </p:nvSpPr>
        <p:spPr>
          <a:xfrm rot="2230931">
            <a:off x="8914876" y="3659258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9679" y="591000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657" y="5840371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Frontend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679" y="6383303"/>
            <a:ext cx="405369" cy="412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57" y="6323459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9882" y="1760641"/>
            <a:ext cx="205596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Azure AS Cluster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01884" y="77330"/>
            <a:ext cx="9404723" cy="6959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out – Query Replicas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5BAA0-E242-4D58-84E1-0C50D1C12D2F}"/>
              </a:ext>
            </a:extLst>
          </p:cNvPr>
          <p:cNvSpPr/>
          <p:nvPr/>
        </p:nvSpPr>
        <p:spPr>
          <a:xfrm>
            <a:off x="3210773" y="6088431"/>
            <a:ext cx="614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https://www.youtube.com/watch?v=qO2pmfgbG1w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257175-5788-417A-B0F8-D9061A178B9F}"/>
              </a:ext>
            </a:extLst>
          </p:cNvPr>
          <p:cNvSpPr txBox="1"/>
          <p:nvPr/>
        </p:nvSpPr>
        <p:spPr>
          <a:xfrm>
            <a:off x="4305386" y="5739014"/>
            <a:ext cx="4477654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 Josh Caplan @ Microsoft</a:t>
            </a:r>
          </a:p>
        </p:txBody>
      </p:sp>
    </p:spTree>
    <p:extLst>
      <p:ext uri="{BB962C8B-B14F-4D97-AF65-F5344CB8AC3E}">
        <p14:creationId xmlns:p14="http://schemas.microsoft.com/office/powerpoint/2010/main" val="42048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46572"/>
            <a:ext cx="122682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Analysis Services?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2FD93-1853-457D-8699-C9235DB4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11667281" cy="1143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7581DF5-92CE-45F2-8117-0EB158D6F874}"/>
              </a:ext>
            </a:extLst>
          </p:cNvPr>
          <p:cNvSpPr/>
          <p:nvPr/>
        </p:nvSpPr>
        <p:spPr>
          <a:xfrm>
            <a:off x="3966740" y="3657600"/>
            <a:ext cx="4038600" cy="2133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Incorporates a local version of the Analysis Services Tabular Model</a:t>
            </a:r>
          </a:p>
        </p:txBody>
      </p:sp>
    </p:spTree>
    <p:extLst>
      <p:ext uri="{BB962C8B-B14F-4D97-AF65-F5344CB8AC3E}">
        <p14:creationId xmlns:p14="http://schemas.microsoft.com/office/powerpoint/2010/main" val="10721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1401645"/>
            <a:ext cx="747021" cy="128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4016217"/>
            <a:ext cx="747021" cy="128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2681979"/>
            <a:ext cx="747021" cy="128033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 bwMode="auto">
          <a:xfrm>
            <a:off x="418643" y="1187938"/>
            <a:ext cx="8067823" cy="4332720"/>
          </a:xfrm>
          <a:prstGeom prst="cloud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9223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014" y="3418601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82308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6704" y="3497013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84120" y="271442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8486466" y="2768326"/>
            <a:ext cx="2539870" cy="1888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1"/>
          </p:cNvCxnSpPr>
          <p:nvPr/>
        </p:nvCxnSpPr>
        <p:spPr>
          <a:xfrm flipH="1">
            <a:off x="8486466" y="2041812"/>
            <a:ext cx="253987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486466" y="2681979"/>
            <a:ext cx="2539870" cy="640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44" y="2166060"/>
            <a:ext cx="416149" cy="4160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5" name="Rectangle 24"/>
          <p:cNvSpPr/>
          <p:nvPr/>
        </p:nvSpPr>
        <p:spPr bwMode="auto">
          <a:xfrm>
            <a:off x="8021498" y="248458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0461" y="3237093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9446" y="1844419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9445" y="3781235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544213" y="2303270"/>
            <a:ext cx="1394195" cy="2788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551498" y="2436598"/>
            <a:ext cx="1386910" cy="277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551499" y="2582121"/>
            <a:ext cx="1402959" cy="2972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96604">
            <a:off x="8815737" y="2072781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7" name="Rectangle 36"/>
          <p:cNvSpPr/>
          <p:nvPr/>
        </p:nvSpPr>
        <p:spPr>
          <a:xfrm rot="835738">
            <a:off x="8982949" y="2919969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8" name="Rectangle 37"/>
          <p:cNvSpPr/>
          <p:nvPr/>
        </p:nvSpPr>
        <p:spPr>
          <a:xfrm rot="2230931">
            <a:off x="8914876" y="3659258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9679" y="591000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657" y="5840371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Frontend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679" y="6383303"/>
            <a:ext cx="405369" cy="412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57" y="6323459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9882" y="1760641"/>
            <a:ext cx="205596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Azure AS Cluster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03515" y="-9701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out</a:t>
            </a:r>
          </a:p>
        </p:txBody>
      </p:sp>
      <p:sp>
        <p:nvSpPr>
          <p:cNvPr id="2" name="&quot;Not Allowed&quot; Symbol 1"/>
          <p:cNvSpPr/>
          <p:nvPr/>
        </p:nvSpPr>
        <p:spPr bwMode="auto">
          <a:xfrm>
            <a:off x="5193011" y="1964498"/>
            <a:ext cx="1276500" cy="1200457"/>
          </a:xfrm>
          <a:prstGeom prst="noSmoking">
            <a:avLst>
              <a:gd name="adj" fmla="val 11338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8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1401645"/>
            <a:ext cx="747021" cy="128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4016217"/>
            <a:ext cx="747021" cy="128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2681979"/>
            <a:ext cx="747021" cy="128033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 bwMode="auto">
          <a:xfrm>
            <a:off x="418643" y="1187938"/>
            <a:ext cx="8067823" cy="4332720"/>
          </a:xfrm>
          <a:prstGeom prst="cloud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9223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014" y="3418601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82308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6704" y="3497013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84120" y="271442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8486466" y="2768326"/>
            <a:ext cx="2539870" cy="1888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1"/>
          </p:cNvCxnSpPr>
          <p:nvPr/>
        </p:nvCxnSpPr>
        <p:spPr>
          <a:xfrm flipH="1">
            <a:off x="8486466" y="2041812"/>
            <a:ext cx="253987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486466" y="2681979"/>
            <a:ext cx="2539870" cy="640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8021498" y="248458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0461" y="3237093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9446" y="1844419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9445" y="3781235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17337" y="2582122"/>
            <a:ext cx="1921072" cy="9148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17337" y="2714423"/>
            <a:ext cx="1921072" cy="9135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025581" y="2879373"/>
            <a:ext cx="1928878" cy="9018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96604">
            <a:off x="8815737" y="2072781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7" name="Rectangle 36"/>
          <p:cNvSpPr/>
          <p:nvPr/>
        </p:nvSpPr>
        <p:spPr>
          <a:xfrm rot="835738">
            <a:off x="8982949" y="2919969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8" name="Rectangle 37"/>
          <p:cNvSpPr/>
          <p:nvPr/>
        </p:nvSpPr>
        <p:spPr>
          <a:xfrm rot="2230931">
            <a:off x="8914876" y="3659258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9679" y="591000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657" y="5840371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Frontend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679" y="6383303"/>
            <a:ext cx="405369" cy="412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57" y="6323459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9882" y="1760641"/>
            <a:ext cx="205596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Azure AS Cluster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33534" y="4639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out</a:t>
            </a:r>
          </a:p>
        </p:txBody>
      </p:sp>
      <p:sp>
        <p:nvSpPr>
          <p:cNvPr id="2" name="&quot;Not Allowed&quot; Symbol 1"/>
          <p:cNvSpPr/>
          <p:nvPr/>
        </p:nvSpPr>
        <p:spPr bwMode="auto">
          <a:xfrm>
            <a:off x="5193011" y="1964498"/>
            <a:ext cx="1276500" cy="1200457"/>
          </a:xfrm>
          <a:prstGeom prst="noSmoking">
            <a:avLst>
              <a:gd name="adj" fmla="val 11338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30" y="3485038"/>
            <a:ext cx="416149" cy="41606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548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1401645"/>
            <a:ext cx="747021" cy="128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4016217"/>
            <a:ext cx="747021" cy="128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2681979"/>
            <a:ext cx="747021" cy="128033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 bwMode="auto">
          <a:xfrm>
            <a:off x="418643" y="1187938"/>
            <a:ext cx="8067823" cy="4332720"/>
          </a:xfrm>
          <a:prstGeom prst="cloud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9223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014" y="3418601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82308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6704" y="3497013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84120" y="271442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8486466" y="2768326"/>
            <a:ext cx="2539870" cy="1888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1"/>
          </p:cNvCxnSpPr>
          <p:nvPr/>
        </p:nvCxnSpPr>
        <p:spPr>
          <a:xfrm flipH="1">
            <a:off x="8486466" y="2041812"/>
            <a:ext cx="253987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486466" y="2681979"/>
            <a:ext cx="2539870" cy="640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8021498" y="248458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0461" y="3237093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9446" y="1844419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9445" y="3781235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17337" y="2582122"/>
            <a:ext cx="1921072" cy="9148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17337" y="2714423"/>
            <a:ext cx="1921072" cy="9135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025581" y="2879373"/>
            <a:ext cx="1928878" cy="9018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96604">
            <a:off x="8815737" y="2072781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7" name="Rectangle 36"/>
          <p:cNvSpPr/>
          <p:nvPr/>
        </p:nvSpPr>
        <p:spPr>
          <a:xfrm rot="835738">
            <a:off x="8982949" y="2919969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8" name="Rectangle 37"/>
          <p:cNvSpPr/>
          <p:nvPr/>
        </p:nvSpPr>
        <p:spPr>
          <a:xfrm rot="2230931">
            <a:off x="8914876" y="3659258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9679" y="591000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657" y="5840371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Frontend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679" y="6383303"/>
            <a:ext cx="405369" cy="412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57" y="6323459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9882" y="1760641"/>
            <a:ext cx="205596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Azure AS Cluster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152400" y="83834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out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30" y="3485038"/>
            <a:ext cx="416149" cy="4160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7888850" y="121485"/>
            <a:ext cx="45568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Number of query replicas: 0</a:t>
            </a:r>
          </a:p>
        </p:txBody>
      </p:sp>
    </p:spTree>
    <p:extLst>
      <p:ext uri="{BB962C8B-B14F-4D97-AF65-F5344CB8AC3E}">
        <p14:creationId xmlns:p14="http://schemas.microsoft.com/office/powerpoint/2010/main" val="365575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1401645"/>
            <a:ext cx="747021" cy="128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4016217"/>
            <a:ext cx="747021" cy="128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36" y="2681979"/>
            <a:ext cx="747021" cy="128033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 bwMode="auto">
          <a:xfrm>
            <a:off x="418643" y="1187938"/>
            <a:ext cx="8067823" cy="4332720"/>
          </a:xfrm>
          <a:prstGeom prst="cloud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9223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014" y="3418601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82308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6704" y="3497013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84120" y="271442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8486466" y="2768326"/>
            <a:ext cx="2539870" cy="1888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1"/>
          </p:cNvCxnSpPr>
          <p:nvPr/>
        </p:nvCxnSpPr>
        <p:spPr>
          <a:xfrm flipH="1">
            <a:off x="8486466" y="2041812"/>
            <a:ext cx="253987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486466" y="2681979"/>
            <a:ext cx="2539870" cy="640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8021498" y="248458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0461" y="3237093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9446" y="1844419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9445" y="3781235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523352" y="2319637"/>
            <a:ext cx="1415057" cy="2624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56704" y="2714423"/>
            <a:ext cx="5081705" cy="5226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025581" y="2879373"/>
            <a:ext cx="1928878" cy="9018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96604">
            <a:off x="8815737" y="2072781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7" name="Rectangle 36"/>
          <p:cNvSpPr/>
          <p:nvPr/>
        </p:nvSpPr>
        <p:spPr>
          <a:xfrm rot="835738">
            <a:off x="8982949" y="2919969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8" name="Rectangle 37"/>
          <p:cNvSpPr/>
          <p:nvPr/>
        </p:nvSpPr>
        <p:spPr>
          <a:xfrm rot="2230931">
            <a:off x="8914876" y="3659258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9679" y="591000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657" y="5840371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Frontend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679" y="6383303"/>
            <a:ext cx="405369" cy="412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57" y="6323459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9882" y="1760641"/>
            <a:ext cx="205596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Azure AS Cluster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152400" y="82554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out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30" y="3485038"/>
            <a:ext cx="416149" cy="41606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82" y="3978628"/>
            <a:ext cx="416149" cy="416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0" y="2111607"/>
            <a:ext cx="416149" cy="416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138" y="2977084"/>
            <a:ext cx="416149" cy="4160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6BCC46-256B-4504-B5F6-9BDE507F3729}"/>
              </a:ext>
            </a:extLst>
          </p:cNvPr>
          <p:cNvSpPr txBox="1"/>
          <p:nvPr/>
        </p:nvSpPr>
        <p:spPr>
          <a:xfrm>
            <a:off x="7888850" y="121485"/>
            <a:ext cx="45568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Number of query replicas: 3</a:t>
            </a:r>
          </a:p>
        </p:txBody>
      </p:sp>
    </p:spTree>
    <p:extLst>
      <p:ext uri="{BB962C8B-B14F-4D97-AF65-F5344CB8AC3E}">
        <p14:creationId xmlns:p14="http://schemas.microsoft.com/office/powerpoint/2010/main" val="320709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36" y="1401645"/>
            <a:ext cx="747021" cy="128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36" y="4016217"/>
            <a:ext cx="747021" cy="1280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36" y="2681979"/>
            <a:ext cx="747021" cy="1280335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 bwMode="auto">
          <a:xfrm>
            <a:off x="418643" y="1187938"/>
            <a:ext cx="8067823" cy="4332720"/>
          </a:xfrm>
          <a:prstGeom prst="cloud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9223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9014" y="3418601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82308" y="204181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6704" y="3497013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84120" y="2714422"/>
            <a:ext cx="1195233" cy="104582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H="1" flipV="1">
            <a:off x="8486466" y="2768326"/>
            <a:ext cx="2539870" cy="18880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1"/>
          </p:cNvCxnSpPr>
          <p:nvPr/>
        </p:nvCxnSpPr>
        <p:spPr>
          <a:xfrm flipH="1">
            <a:off x="8486466" y="2041812"/>
            <a:ext cx="2539870" cy="5229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8486466" y="2681979"/>
            <a:ext cx="2539870" cy="6401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8021498" y="248458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220461" y="3237093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9446" y="1844419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739445" y="3781235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17337" y="2582122"/>
            <a:ext cx="1921072" cy="9148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017337" y="2714423"/>
            <a:ext cx="1921072" cy="9135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025581" y="2879373"/>
            <a:ext cx="1928878" cy="9018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96604">
            <a:off x="8815737" y="2072781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7" name="Rectangle 36"/>
          <p:cNvSpPr/>
          <p:nvPr/>
        </p:nvSpPr>
        <p:spPr>
          <a:xfrm rot="835738">
            <a:off x="8982949" y="2919969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8" name="Rectangle 37"/>
          <p:cNvSpPr/>
          <p:nvPr/>
        </p:nvSpPr>
        <p:spPr>
          <a:xfrm rot="2230931">
            <a:off x="8914876" y="3659258"/>
            <a:ext cx="2119224" cy="18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8" dirty="0"/>
              <a:t>asazure://aspaaseastus2.asazure.windows.net/someserver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9679" y="5910006"/>
            <a:ext cx="397928" cy="39478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657" y="5840371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Frontend node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679" y="6383303"/>
            <a:ext cx="405369" cy="4122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657" y="6323459"/>
            <a:ext cx="2838679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9882" y="1760641"/>
            <a:ext cx="205596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Azure AS Cluster</a:t>
            </a: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256624" y="138411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Scale out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30" y="3485038"/>
            <a:ext cx="416149" cy="41606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B0FA31-1BA5-4669-9937-67BBB69909D5}"/>
              </a:ext>
            </a:extLst>
          </p:cNvPr>
          <p:cNvSpPr txBox="1"/>
          <p:nvPr/>
        </p:nvSpPr>
        <p:spPr>
          <a:xfrm>
            <a:off x="7888850" y="121485"/>
            <a:ext cx="4556826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Number of query replicas: 0</a:t>
            </a:r>
          </a:p>
        </p:txBody>
      </p:sp>
    </p:spTree>
    <p:extLst>
      <p:ext uri="{BB962C8B-B14F-4D97-AF65-F5344CB8AC3E}">
        <p14:creationId xmlns:p14="http://schemas.microsoft.com/office/powerpoint/2010/main" val="379541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6814" y="211627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4C8DC-0BDE-46CB-AAD9-9D0FD417FADC}"/>
              </a:ext>
            </a:extLst>
          </p:cNvPr>
          <p:cNvSpPr txBox="1"/>
          <p:nvPr/>
        </p:nvSpPr>
        <p:spPr>
          <a:xfrm>
            <a:off x="304800" y="1828800"/>
            <a:ext cx="94259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Self Service BI Reporting Means the Need for Speed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Solution was the OLAP Multidimensional Model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 Came the Tabular Model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Scaling Up and Out with Azure Analysis Services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Which Should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26947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4082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Services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 vs. Multidimensional Models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494A8-F0BE-4914-B983-53C573E5D9B4}"/>
              </a:ext>
            </a:extLst>
          </p:cNvPr>
          <p:cNvSpPr txBox="1"/>
          <p:nvPr/>
        </p:nvSpPr>
        <p:spPr>
          <a:xfrm>
            <a:off x="199505" y="3717716"/>
            <a:ext cx="354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Enabler</a:t>
            </a:r>
          </a:p>
        </p:txBody>
      </p:sp>
      <p:pic>
        <p:nvPicPr>
          <p:cNvPr id="12" name="Picture 1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7D30DB8A-D7B8-4166-A92E-2818152AF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1744563" cy="17445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35F201-36DA-47B8-B7FE-5CC447A7FF7A}"/>
              </a:ext>
            </a:extLst>
          </p:cNvPr>
          <p:cNvSpPr/>
          <p:nvPr/>
        </p:nvSpPr>
        <p:spPr>
          <a:xfrm>
            <a:off x="3490123" y="4800600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https://github.com/bcafferky/shared</a:t>
            </a:r>
          </a:p>
        </p:txBody>
      </p:sp>
      <p:pic>
        <p:nvPicPr>
          <p:cNvPr id="3" name="Picture 2" descr="Image result for analysis services">
            <a:extLst>
              <a:ext uri="{FF2B5EF4-FFF2-40B4-BE49-F238E27FC236}">
                <a16:creationId xmlns:a16="http://schemas.microsoft.com/office/drawing/2014/main" id="{8D00DB04-6F0B-422F-97F3-85457866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71438"/>
            <a:ext cx="5114925" cy="173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092A5A-A692-44A3-BAC6-01794D64C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73" y="3286827"/>
            <a:ext cx="2200275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894F7-DBB7-438B-8429-EC827C856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967" y="3286827"/>
            <a:ext cx="153015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46572"/>
            <a:ext cx="122682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Need Analysis Services?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E5E93-4BF6-4CA0-BCD8-6E5793C4F3C4}"/>
              </a:ext>
            </a:extLst>
          </p:cNvPr>
          <p:cNvSpPr txBox="1"/>
          <p:nvPr/>
        </p:nvSpPr>
        <p:spPr>
          <a:xfrm>
            <a:off x="152400" y="1295400"/>
            <a:ext cx="94259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Self Service BI Reporting Means the Need for Speed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Solution was the OLAP Multidimensional Model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 Came the Tabular Model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Scaling Up and Out with Azure Analysis Services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Which Should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28954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A227-B6B9-4986-812B-D5901456125D}"/>
              </a:ext>
            </a:extLst>
          </p:cNvPr>
          <p:cNvSpPr/>
          <p:nvPr/>
        </p:nvSpPr>
        <p:spPr>
          <a:xfrm>
            <a:off x="1371600" y="6324600"/>
            <a:ext cx="975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https://www.microsoft.com/en-us/p/tabular-modeling-in-microsoft-sql-server-analysis-services/fgqpf3gzm3gh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907DF-4C64-48BF-9E6D-89B67E2F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026624"/>
            <a:ext cx="4032560" cy="48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s://images-na.ssl-images-amazon.com/images/I/51556s0mUIL._SX407_BO1,204,203,200_.jpg">
            <a:extLst>
              <a:ext uri="{FF2B5EF4-FFF2-40B4-BE49-F238E27FC236}">
                <a16:creationId xmlns:a16="http://schemas.microsoft.com/office/drawing/2014/main" id="{1C81DA7C-0B67-4D9D-A45B-EDFC3336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33551"/>
            <a:ext cx="38957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16E5711-F583-494B-B74C-6EE70F058F0E}"/>
              </a:ext>
            </a:extLst>
          </p:cNvPr>
          <p:cNvSpPr/>
          <p:nvPr/>
        </p:nvSpPr>
        <p:spPr>
          <a:xfrm>
            <a:off x="8229600" y="1981200"/>
            <a:ext cx="3507780" cy="18288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Intuitive to SQL Database Developers!!!</a:t>
            </a:r>
          </a:p>
        </p:txBody>
      </p:sp>
    </p:spTree>
    <p:extLst>
      <p:ext uri="{BB962C8B-B14F-4D97-AF65-F5344CB8AC3E}">
        <p14:creationId xmlns:p14="http://schemas.microsoft.com/office/powerpoint/2010/main" val="35361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24414" y="0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Way Back Machine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Watch">
            <a:extLst>
              <a:ext uri="{FF2B5EF4-FFF2-40B4-BE49-F238E27FC236}">
                <a16:creationId xmlns:a16="http://schemas.microsoft.com/office/drawing/2014/main" id="{3EC34AD2-8836-4124-9530-0DB16223A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7C6C69-D1B0-4880-922B-41D047D5DB6C}"/>
              </a:ext>
            </a:extLst>
          </p:cNvPr>
          <p:cNvSpPr/>
          <p:nvPr/>
        </p:nvSpPr>
        <p:spPr>
          <a:xfrm>
            <a:off x="139083" y="710607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Accounting Charges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2E86D-D621-4C99-B3E1-2B5DD335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1299397"/>
            <a:ext cx="6791037" cy="11390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B3E7CE-46F8-4C66-92A8-B0057ADF6C54}"/>
              </a:ext>
            </a:extLst>
          </p:cNvPr>
          <p:cNvSpPr/>
          <p:nvPr/>
        </p:nvSpPr>
        <p:spPr>
          <a:xfrm>
            <a:off x="152400" y="3108811"/>
            <a:ext cx="61847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quickly see summaries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Country and Dept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Item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any combination of the descriptive columns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5A20E5-4BC4-495D-A7D4-A4B9A5590B8D}"/>
              </a:ext>
            </a:extLst>
          </p:cNvPr>
          <p:cNvSpPr/>
          <p:nvPr/>
        </p:nvSpPr>
        <p:spPr>
          <a:xfrm>
            <a:off x="7315200" y="2847201"/>
            <a:ext cx="426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SELECT SUM(AMOUNT) GROUP BY COUNTRY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2833DC-9845-4360-B66E-80286629AC84}"/>
              </a:ext>
            </a:extLst>
          </p:cNvPr>
          <p:cNvSpPr/>
          <p:nvPr/>
        </p:nvSpPr>
        <p:spPr>
          <a:xfrm>
            <a:off x="7315199" y="3409890"/>
            <a:ext cx="449580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SELECT SUM(AMOUNT) GROUP BY COUNTRY, DEPT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0282A-CE65-4E3C-91E6-2BD4A3271CC2}"/>
              </a:ext>
            </a:extLst>
          </p:cNvPr>
          <p:cNvSpPr/>
          <p:nvPr/>
        </p:nvSpPr>
        <p:spPr>
          <a:xfrm>
            <a:off x="7315199" y="3905269"/>
            <a:ext cx="449580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SELECT SUM(AMOUNT) GROUP BY ITEMTYPE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D5F80-1970-479B-9341-8E971ADB1D30}"/>
              </a:ext>
            </a:extLst>
          </p:cNvPr>
          <p:cNvSpPr/>
          <p:nvPr/>
        </p:nvSpPr>
        <p:spPr>
          <a:xfrm>
            <a:off x="7315199" y="4572000"/>
            <a:ext cx="4495801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SELECT      SUM(AMOUNT) </a:t>
            </a:r>
          </a:p>
          <a:p>
            <a:pPr lvl="2"/>
            <a:r>
              <a:rPr lang="en-US" sz="1400" dirty="0">
                <a:solidFill>
                  <a:srgbClr val="002060"/>
                </a:solidFill>
              </a:rPr>
              <a:t>GROUP BY COUNTRY, </a:t>
            </a:r>
          </a:p>
          <a:p>
            <a:pPr lvl="2"/>
            <a:r>
              <a:rPr lang="en-US" sz="1400" dirty="0">
                <a:solidFill>
                  <a:srgbClr val="002060"/>
                </a:solidFill>
              </a:rPr>
              <a:t>DEPT, </a:t>
            </a:r>
          </a:p>
          <a:p>
            <a:pPr lvl="2"/>
            <a:r>
              <a:rPr lang="en-US" sz="1400" dirty="0">
                <a:solidFill>
                  <a:srgbClr val="002060"/>
                </a:solidFill>
              </a:rPr>
              <a:t>ITEMTYPE, </a:t>
            </a:r>
          </a:p>
          <a:p>
            <a:pPr lvl="2"/>
            <a:r>
              <a:rPr lang="en-US" sz="1400" dirty="0">
                <a:solidFill>
                  <a:srgbClr val="002060"/>
                </a:solidFill>
              </a:rPr>
              <a:t>COSTCENTER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12D98-7A14-4CC1-875B-063DC635B3FC}"/>
              </a:ext>
            </a:extLst>
          </p:cNvPr>
          <p:cNvSpPr/>
          <p:nvPr/>
        </p:nvSpPr>
        <p:spPr>
          <a:xfrm>
            <a:off x="838200" y="5348882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Hmmmm….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9B6842-2C77-42D7-A176-6BA793B870DB}"/>
              </a:ext>
            </a:extLst>
          </p:cNvPr>
          <p:cNvSpPr/>
          <p:nvPr/>
        </p:nvSpPr>
        <p:spPr>
          <a:xfrm>
            <a:off x="1561994" y="5708597"/>
            <a:ext cx="4674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closed, data does not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Limited number of combinations.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2BD2B0-DCEC-47BA-B4AE-826A08A02B90}"/>
              </a:ext>
            </a:extLst>
          </p:cNvPr>
          <p:cNvSpPr/>
          <p:nvPr/>
        </p:nvSpPr>
        <p:spPr>
          <a:xfrm>
            <a:off x="2677355" y="1333009"/>
            <a:ext cx="5552245" cy="331519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we just run the queries to summarize the amount using every possible combination once and save the results?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When a user asks for a summary, just give them the one they need.</a:t>
            </a:r>
          </a:p>
        </p:txBody>
      </p:sp>
    </p:spTree>
    <p:extLst>
      <p:ext uri="{BB962C8B-B14F-4D97-AF65-F5344CB8AC3E}">
        <p14:creationId xmlns:p14="http://schemas.microsoft.com/office/powerpoint/2010/main" val="38459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ED25F-1DF2-478C-9BC8-1EF59AAF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143000"/>
            <a:ext cx="63827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01385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ubik cube thin line icon, puzzle and olap, square sign, vector graphics, a linear pattern on a white background, eps 10. royalty-free rubik cube thin line icon puzzle and olap square sign vector graphics a linear pattern on a white background eps 10 stock vector art &amp;amp; more images of puzzle cube">
            <a:extLst>
              <a:ext uri="{FF2B5EF4-FFF2-40B4-BE49-F238E27FC236}">
                <a16:creationId xmlns:a16="http://schemas.microsoft.com/office/drawing/2014/main" id="{73E90C81-1FAA-4387-98B4-91A5531D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48" y="16764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A424C6-5347-466B-9949-A571F11C13B6}"/>
              </a:ext>
            </a:extLst>
          </p:cNvPr>
          <p:cNvSpPr txBox="1"/>
          <p:nvPr/>
        </p:nvSpPr>
        <p:spPr>
          <a:xfrm rot="19584300">
            <a:off x="5940671" y="16384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F55CA-8C45-438D-8C50-1DD2DCD0E9F2}"/>
              </a:ext>
            </a:extLst>
          </p:cNvPr>
          <p:cNvSpPr txBox="1"/>
          <p:nvPr/>
        </p:nvSpPr>
        <p:spPr>
          <a:xfrm rot="19584300">
            <a:off x="6518807" y="198893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DAF6F-E5D8-4072-B429-7DFBE90DD4B4}"/>
              </a:ext>
            </a:extLst>
          </p:cNvPr>
          <p:cNvSpPr txBox="1"/>
          <p:nvPr/>
        </p:nvSpPr>
        <p:spPr>
          <a:xfrm rot="19584300">
            <a:off x="7003737" y="216840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Type</a:t>
            </a:r>
          </a:p>
        </p:txBody>
      </p:sp>
    </p:spTree>
    <p:extLst>
      <p:ext uri="{BB962C8B-B14F-4D97-AF65-F5344CB8AC3E}">
        <p14:creationId xmlns:p14="http://schemas.microsoft.com/office/powerpoint/2010/main" val="156458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72EE7-B9CE-437E-A0B6-F89683C3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0" y="1033551"/>
            <a:ext cx="5906607" cy="4452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B5D07-FFDB-493D-9CF5-B4F4D7581D89}"/>
              </a:ext>
            </a:extLst>
          </p:cNvPr>
          <p:cNvSpPr/>
          <p:nvPr/>
        </p:nvSpPr>
        <p:spPr>
          <a:xfrm>
            <a:off x="381000" y="6096000"/>
            <a:ext cx="11506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https://docs.microsoft.com/en-us/sql/analysis-services/multidimensional-models-olap-logical-cube-objects/cube-cells-analysis-services-multidimensional-data?view=sql-server-2017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D98E0-C051-43AE-8FD2-AD62412B1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318" y="1949450"/>
            <a:ext cx="4800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20600</TotalTime>
  <Words>869</Words>
  <Application>Microsoft Office PowerPoint</Application>
  <PresentationFormat>Widescreen</PresentationFormat>
  <Paragraphs>169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Segoe UI</vt:lpstr>
      <vt:lpstr>Wingdings 3</vt:lpstr>
      <vt:lpstr>Ion</vt:lpstr>
      <vt:lpstr>Analysis Services What’s the Difference Between the Tabular and Multidimensional Models?</vt:lpstr>
      <vt:lpstr>What is Analysis Services?</vt:lpstr>
      <vt:lpstr>Why Do We Need Analysis Services?</vt:lpstr>
      <vt:lpstr>The Multidimensional Model</vt:lpstr>
      <vt:lpstr>The Multidimensional Model</vt:lpstr>
      <vt:lpstr>Using the Way Back Machine</vt:lpstr>
      <vt:lpstr>The Multidimensional Model</vt:lpstr>
      <vt:lpstr>The Multidimensional Model</vt:lpstr>
      <vt:lpstr>The Multidimensional Model</vt:lpstr>
      <vt:lpstr>The Multidimensional Model</vt:lpstr>
      <vt:lpstr>The Multidimensional Model</vt:lpstr>
      <vt:lpstr>The Multidimensional Model</vt:lpstr>
      <vt:lpstr>The Tabular Model</vt:lpstr>
      <vt:lpstr>How Fast Does it Need to Be?</vt:lpstr>
      <vt:lpstr>Which Model Should You Choose?</vt:lpstr>
      <vt:lpstr>Scaling with Azure Analysis Services</vt:lpstr>
      <vt:lpstr>Power BI Premium Dataset Size Limits</vt:lpstr>
      <vt:lpstr>Scaling with Azure Analysis Services</vt:lpstr>
      <vt:lpstr>Scale out – Query Replicas</vt:lpstr>
      <vt:lpstr>Scale out</vt:lpstr>
      <vt:lpstr>Scale out</vt:lpstr>
      <vt:lpstr>Scale out</vt:lpstr>
      <vt:lpstr>Scale out</vt:lpstr>
      <vt:lpstr>Scale out</vt:lpstr>
      <vt:lpstr>Wrapping Up</vt:lpstr>
      <vt:lpstr>Analysis Services Tabular vs. Multidimensional Models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 2012</dc:title>
  <dc:creator>Partners Information Systems</dc:creator>
  <cp:lastModifiedBy>Bryan C</cp:lastModifiedBy>
  <cp:revision>210</cp:revision>
  <dcterms:created xsi:type="dcterms:W3CDTF">2014-09-22T12:17:25Z</dcterms:created>
  <dcterms:modified xsi:type="dcterms:W3CDTF">2018-08-14T21:48:27Z</dcterms:modified>
</cp:coreProperties>
</file>