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1"/>
  </p:sldMasterIdLst>
  <p:notesMasterIdLst>
    <p:notesMasterId r:id="rId28"/>
  </p:notesMasterIdLst>
  <p:handoutMasterIdLst>
    <p:handoutMasterId r:id="rId29"/>
  </p:handoutMasterIdLst>
  <p:sldIdLst>
    <p:sldId id="422" r:id="rId2"/>
    <p:sldId id="441" r:id="rId3"/>
    <p:sldId id="315" r:id="rId4"/>
    <p:sldId id="353" r:id="rId5"/>
    <p:sldId id="381" r:id="rId6"/>
    <p:sldId id="425" r:id="rId7"/>
    <p:sldId id="442" r:id="rId8"/>
    <p:sldId id="448" r:id="rId9"/>
    <p:sldId id="432" r:id="rId10"/>
    <p:sldId id="433" r:id="rId11"/>
    <p:sldId id="443" r:id="rId12"/>
    <p:sldId id="444" r:id="rId13"/>
    <p:sldId id="397" r:id="rId14"/>
    <p:sldId id="439" r:id="rId15"/>
    <p:sldId id="437" r:id="rId16"/>
    <p:sldId id="436" r:id="rId17"/>
    <p:sldId id="438" r:id="rId18"/>
    <p:sldId id="589" r:id="rId19"/>
    <p:sldId id="593" r:id="rId20"/>
    <p:sldId id="594" r:id="rId21"/>
    <p:sldId id="595" r:id="rId22"/>
    <p:sldId id="592" r:id="rId23"/>
    <p:sldId id="445" r:id="rId24"/>
    <p:sldId id="447" r:id="rId25"/>
    <p:sldId id="446" r:id="rId26"/>
    <p:sldId id="42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422"/>
            <p14:sldId id="441"/>
            <p14:sldId id="315"/>
            <p14:sldId id="353"/>
            <p14:sldId id="381"/>
            <p14:sldId id="425"/>
            <p14:sldId id="442"/>
            <p14:sldId id="448"/>
            <p14:sldId id="432"/>
            <p14:sldId id="433"/>
            <p14:sldId id="443"/>
            <p14:sldId id="444"/>
            <p14:sldId id="397"/>
            <p14:sldId id="439"/>
            <p14:sldId id="437"/>
            <p14:sldId id="436"/>
            <p14:sldId id="438"/>
            <p14:sldId id="589"/>
            <p14:sldId id="593"/>
            <p14:sldId id="594"/>
            <p14:sldId id="595"/>
            <p14:sldId id="592"/>
            <p14:sldId id="445"/>
            <p14:sldId id="447"/>
            <p14:sldId id="446"/>
            <p14:sldId id="420"/>
          </p14:sldIdLst>
        </p14:section>
        <p14:section name="Overview and Objectives" id="{ABA716BF-3A5C-4ADB-94C9-CFEF84EBA240}">
          <p14:sldIdLst/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3977" autoAdjust="0"/>
  </p:normalViewPr>
  <p:slideViewPr>
    <p:cSldViewPr>
      <p:cViewPr varScale="1">
        <p:scale>
          <a:sx n="114" d="100"/>
          <a:sy n="114" d="100"/>
        </p:scale>
        <p:origin x="157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94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2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07BA2-B368-471F-A8E7-2975280534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69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5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20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13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97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6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27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77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61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0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07BA2-B368-471F-A8E7-2975280534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4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79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73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8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9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07192-A7FA-4150-9E56-9315868660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1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02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6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2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2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3600" b="0" spc="-225">
                <a:solidFill>
                  <a:schemeClr val="bg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07055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764326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F6D910-181A-46E0-906C-0EB70ED5E894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8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E9D9DCB-D2E4-4ED5-89A8-AD3F0806A30A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9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ECA3F50-1AE3-42E7-92F0-B5B2D005FFB1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1445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77C2BD-FCF3-4196-B108-E398C87DC490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0864A26-327B-4B09-80EE-24AE33D32B53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1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32818E7-04F3-4172-9FC2-E0463EE583CB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8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441DB93-404F-4EB7-8D63-D878A966FF0E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56116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CB35F2-FD95-4A0E-9F08-2FC9631EDADE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58934"/>
      </p:ext>
    </p:extLst>
  </p:cSld>
  <p:clrMapOvr>
    <a:masterClrMapping/>
  </p:clrMapOvr>
  <p:transition spd="slow">
    <p:wipe dir="d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ACC28F-699A-4FBD-B4B0-82700EE03E10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9814534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CB2449-7447-47A1-8B65-F09B296EF8E0}"/>
              </a:ext>
            </a:extLst>
          </p:cNvPr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667000"/>
            <a:ext cx="4572000" cy="685800"/>
          </a:xfrm>
        </p:spPr>
        <p:txBody>
          <a:bodyPr wrap="none" anchor="t">
            <a:normAutofit/>
          </a:bodyPr>
          <a:lstStyle>
            <a:lvl1pPr algn="l">
              <a:defRPr sz="3600" b="0" spc="-225">
                <a:solidFill>
                  <a:schemeClr val="bg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29866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2B0E078-AC17-4185-936B-89F3DF1F421D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8401178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BE66C5-9C7C-499B-9612-535DC6A95095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0035945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CC928-FF24-451C-A790-DB481302254B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7751587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B5C1B9-1488-4CE9-864D-2519DD702219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7867994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C5A4BC4-ED9C-4015-B54C-D4BFD7BD9182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5621425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BFC5F89-F36C-4137-A0B8-6E6F1EBB4D7C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2525214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2C0BF4A-12C7-415D-B5CD-3CC1FFC95832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40807765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237507-1C7A-4036-B9E3-13FDA68F7DD2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5000680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517FC74-A03C-443F-AE89-A32573D7075A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5671895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3253E-31AF-49F4-957F-16953CB2AAC5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2292069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34204"/>
      </p:ext>
    </p:extLst>
  </p:cSld>
  <p:clrMapOvr>
    <a:masterClrMapping/>
  </p:clrMapOvr>
  <p:transition spd="slow"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729EB0-E824-43CA-8BB3-E6C08AB99678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6517"/>
      </p:ext>
    </p:extLst>
  </p:cSld>
  <p:clrMapOvr>
    <a:masterClrMapping/>
  </p:clrMapOvr>
  <p:transition spd="slow"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7E64ABF-B4C7-4C52-958F-0CB5A55DB7E0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0852760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4BFF297-11C4-4203-B921-FC4949FD7C77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6356288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4E1289-A08B-4B6F-BB28-74D6EFC16840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3002324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418106-C4CD-43CA-8CE7-8665B991B5B2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7478192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E3FADB9-AD56-4ABE-B865-CB9554BC2EB4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8966733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8167721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2440F5-1187-4EA4-8763-C574AA79B99A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894046"/>
            <a:ext cx="3596905" cy="1069908"/>
          </a:xfrm>
        </p:spPr>
        <p:txBody>
          <a:bodyPr wrap="square" anchor="ctr">
            <a:spAutoFit/>
          </a:bodyPr>
          <a:lstStyle>
            <a:lvl1pPr>
              <a:defRPr sz="352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4000763" y="0"/>
            <a:ext cx="5143237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375241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4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D5E696E-5D1E-4057-8C31-B38DE163964E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69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23931A0-E958-42A5-A3FB-D0C87AAF1B4F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64250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ABF213B-BF41-446E-8AF3-F0B2A27E4A1D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34610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CC0995-3870-4F1E-8D07-6AD8973E2DA1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28390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209820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88FD545-0FA4-4777-A1CD-BC4BFB9FD2A1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45561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EC0E4A-AC6A-4BF0-8060-96A020EA4902}"/>
              </a:ext>
            </a:extLst>
          </p:cNvPr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1732"/>
            <a:ext cx="86868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8839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187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69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677" r:id="rId36"/>
    <p:sldLayoutId id="2147483650" r:id="rId37"/>
    <p:sldLayoutId id="2147483770" r:id="rId38"/>
    <p:sldLayoutId id="2147483771" r:id="rId39"/>
  </p:sldLayoutIdLst>
  <p:transition spd="slow">
    <p:wipe dir="d"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70C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github.com/bcafferky/shared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scripting/setup/winrmsecurity?view=powershell-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jasonhelmick.com/2011/07/27/enabling-powershell-remoting-in-your-environment/" TargetMode="External"/><Relationship Id="rId4" Type="http://schemas.openxmlformats.org/officeDocument/2006/relationships/hyperlink" Target="https://docs.microsoft.com/en-us/powershell/scripting/core-powershell/running-remote-commands?view=powershell-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hyperlink" Target="https://4sysops.com/archives/enable-powershell-remoting/" TargetMode="External"/><Relationship Id="rId4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ryancafferk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118" y="0"/>
            <a:ext cx="9166117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tar filled sky&#10;&#10;Description generated with very high confidence">
            <a:extLst>
              <a:ext uri="{FF2B5EF4-FFF2-40B4-BE49-F238E27FC236}">
                <a16:creationId xmlns:a16="http://schemas.microsoft.com/office/drawing/2014/main" id="{0767D197-3B2E-426E-836F-35F1CD4CCAF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8" y="-16869"/>
            <a:ext cx="9166116" cy="6874869"/>
          </a:xfrm>
          <a:prstGeom prst="rect">
            <a:avLst/>
          </a:prstGeom>
        </p:spPr>
      </p:pic>
      <p:pic>
        <p:nvPicPr>
          <p:cNvPr id="1030" name="Picture 6" descr="Image result for powershell">
            <a:extLst>
              <a:ext uri="{FF2B5EF4-FFF2-40B4-BE49-F238E27FC236}">
                <a16:creationId xmlns:a16="http://schemas.microsoft.com/office/drawing/2014/main" id="{F359308D-D8FC-4A2C-B0B4-FC2435CE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99" y="3810000"/>
            <a:ext cx="2209800" cy="170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F19754-B832-4097-B683-19344D336511}"/>
              </a:ext>
            </a:extLst>
          </p:cNvPr>
          <p:cNvSpPr txBox="1"/>
          <p:nvPr/>
        </p:nvSpPr>
        <p:spPr>
          <a:xfrm>
            <a:off x="914400" y="2216884"/>
            <a:ext cx="7494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Restoring the balance of the force with PowerShell Remoting</a:t>
            </a:r>
            <a:r>
              <a:rPr lang="en-US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62CD98-D57F-4D70-8035-BF9A60EC1EB8}"/>
              </a:ext>
            </a:extLst>
          </p:cNvPr>
          <p:cNvSpPr/>
          <p:nvPr/>
        </p:nvSpPr>
        <p:spPr>
          <a:xfrm>
            <a:off x="137821" y="838200"/>
            <a:ext cx="9047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A long time ago in a galaxy far, far, away…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1A115F-3DB6-400A-A587-427127F27B9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171680"/>
            <a:ext cx="1676400" cy="144689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0B9349-A341-4667-A332-F58D400E3302}"/>
              </a:ext>
            </a:extLst>
          </p:cNvPr>
          <p:cNvSpPr/>
          <p:nvPr/>
        </p:nvSpPr>
        <p:spPr>
          <a:xfrm>
            <a:off x="5269850" y="6249242"/>
            <a:ext cx="3645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https://github.com/bcafferky/shared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6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7418" y="1484698"/>
            <a:ext cx="8071782" cy="5029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2845"/>
            <a:ext cx="6264793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Remote Execution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54879" y="18288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Server 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99857" y="354433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 Server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54879" y="354433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Server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54879" y="52578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Server 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999857" y="52578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 Server 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999857" y="18288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 Server</a:t>
            </a:r>
          </a:p>
        </p:txBody>
      </p:sp>
      <p:sp>
        <p:nvSpPr>
          <p:cNvPr id="14" name="Oval 13"/>
          <p:cNvSpPr/>
          <p:nvPr/>
        </p:nvSpPr>
        <p:spPr>
          <a:xfrm>
            <a:off x="4002829" y="3163330"/>
            <a:ext cx="1790700" cy="1671937"/>
          </a:xfrm>
          <a:prstGeom prst="ellipse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PowerShell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326679" y="18288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Mary Smith’s Computer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95963" y="52578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Doe’s Computer</a:t>
            </a:r>
          </a:p>
        </p:txBody>
      </p:sp>
      <p:cxnSp>
        <p:nvCxnSpPr>
          <p:cNvPr id="18" name="Straight Arrow Connector 17"/>
          <p:cNvCxnSpPr>
            <a:stCxn id="14" idx="2"/>
            <a:endCxn id="10" idx="3"/>
          </p:cNvCxnSpPr>
          <p:nvPr/>
        </p:nvCxnSpPr>
        <p:spPr>
          <a:xfrm flipH="1">
            <a:off x="2650279" y="3999299"/>
            <a:ext cx="1352550" cy="2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922400" y="2724666"/>
            <a:ext cx="13386" cy="438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  <a:endCxn id="7" idx="3"/>
          </p:cNvCxnSpPr>
          <p:nvPr/>
        </p:nvCxnSpPr>
        <p:spPr>
          <a:xfrm flipH="1" flipV="1">
            <a:off x="2650279" y="2286000"/>
            <a:ext cx="1614792" cy="1122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7"/>
            <a:endCxn id="13" idx="1"/>
          </p:cNvCxnSpPr>
          <p:nvPr/>
        </p:nvCxnSpPr>
        <p:spPr>
          <a:xfrm flipV="1">
            <a:off x="5531287" y="2286000"/>
            <a:ext cx="1468570" cy="1122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6"/>
            <a:endCxn id="9" idx="1"/>
          </p:cNvCxnSpPr>
          <p:nvPr/>
        </p:nvCxnSpPr>
        <p:spPr>
          <a:xfrm>
            <a:off x="5793529" y="3999299"/>
            <a:ext cx="1206328" cy="2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4"/>
          </p:cNvCxnSpPr>
          <p:nvPr/>
        </p:nvCxnSpPr>
        <p:spPr>
          <a:xfrm>
            <a:off x="4898179" y="4835267"/>
            <a:ext cx="0" cy="398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  <a:endCxn id="11" idx="3"/>
          </p:cNvCxnSpPr>
          <p:nvPr/>
        </p:nvCxnSpPr>
        <p:spPr>
          <a:xfrm flipH="1">
            <a:off x="2650279" y="4590417"/>
            <a:ext cx="1614792" cy="1124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1"/>
          </p:cNvCxnSpPr>
          <p:nvPr/>
        </p:nvCxnSpPr>
        <p:spPr>
          <a:xfrm>
            <a:off x="5545879" y="4594227"/>
            <a:ext cx="1453978" cy="1120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56488" y="2847416"/>
            <a:ext cx="1649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Invoke-Command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7486" y="1040689"/>
            <a:ext cx="2769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Enable-</a:t>
            </a:r>
            <a:r>
              <a:rPr lang="en-US" dirty="0" err="1">
                <a:solidFill>
                  <a:schemeClr val="bg1"/>
                </a:solidFill>
              </a:rPr>
              <a:t>PSRemoting</a:t>
            </a:r>
            <a:r>
              <a:rPr lang="en-US" dirty="0">
                <a:solidFill>
                  <a:schemeClr val="bg1"/>
                </a:solidFill>
              </a:rPr>
              <a:t> -Force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8982" y="4417950"/>
            <a:ext cx="1441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Restart-Service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58845" y="4782536"/>
            <a:ext cx="2380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Enable-PSRemoting -Force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88663" y="2960129"/>
            <a:ext cx="172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Restart-Computer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64323" y="4864099"/>
            <a:ext cx="15072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Show-EventLog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73460" y="4910840"/>
            <a:ext cx="157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Test-Connection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96618" y="2811178"/>
            <a:ext cx="1303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Get-EventLog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83736" y="4021265"/>
            <a:ext cx="1112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Set-Service</a:t>
            </a:r>
          </a:p>
        </p:txBody>
      </p:sp>
    </p:spTree>
    <p:extLst>
      <p:ext uri="{BB962C8B-B14F-4D97-AF65-F5344CB8AC3E}">
        <p14:creationId xmlns:p14="http://schemas.microsoft.com/office/powerpoint/2010/main" val="1814218113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1372"/>
            <a:ext cx="9525000" cy="685800"/>
          </a:xfrm>
        </p:spPr>
        <p:txBody>
          <a:bodyPr>
            <a:normAutofit/>
          </a:bodyPr>
          <a:lstStyle/>
          <a:p>
            <a:r>
              <a:rPr lang="en-US" sz="3100" dirty="0"/>
              <a:t>Security Concerns with PowerShell Remoting</a:t>
            </a:r>
            <a:r>
              <a:rPr lang="en-US" sz="36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82" y="1371600"/>
            <a:ext cx="87934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Requires the remote machine to allow other machines to connect and run commands.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 must be open.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Review setting this up with you organizations IT security to confirm you meet company policies and are secure.</a:t>
            </a:r>
          </a:p>
          <a:p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experimenting, choose non production machines with no production data like an Azure VM on a MSDN license subscription.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54266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1372"/>
            <a:ext cx="9525000" cy="685800"/>
          </a:xfrm>
        </p:spPr>
        <p:txBody>
          <a:bodyPr>
            <a:normAutofit/>
          </a:bodyPr>
          <a:lstStyle/>
          <a:p>
            <a:r>
              <a:rPr lang="en-US" sz="3100" dirty="0"/>
              <a:t>Security Concerns with PowerShell Remoting</a:t>
            </a:r>
            <a:r>
              <a:rPr lang="en-US" sz="36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2" y="1371600"/>
            <a:ext cx="89687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links:</a:t>
            </a:r>
          </a:p>
          <a:p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https://docs.microsoft.com/en-us/powershell/scripting/setup/winrmsecurity?view=powershell-6</a:t>
            </a:r>
            <a:endParaRPr lang="en-US" dirty="0">
              <a:solidFill>
                <a:schemeClr val="bg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0150E5-78AF-47A9-91B9-3ED4C7BB0351}"/>
              </a:ext>
            </a:extLst>
          </p:cNvPr>
          <p:cNvSpPr/>
          <p:nvPr/>
        </p:nvSpPr>
        <p:spPr>
          <a:xfrm>
            <a:off x="0" y="2348796"/>
            <a:ext cx="651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-ui_light"/>
              </a:rPr>
              <a:t>PowerShell Remoting Security Considerations</a:t>
            </a:r>
            <a:endParaRPr lang="en-US" b="0" i="0" dirty="0">
              <a:solidFill>
                <a:schemeClr val="bg1"/>
              </a:solidFill>
              <a:effectLst/>
              <a:latin typeface="segoe-ui_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3D01DE-8040-40D8-9543-63AFC1A073F5}"/>
              </a:ext>
            </a:extLst>
          </p:cNvPr>
          <p:cNvSpPr/>
          <p:nvPr/>
        </p:nvSpPr>
        <p:spPr>
          <a:xfrm>
            <a:off x="0" y="3666520"/>
            <a:ext cx="880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https://docs.microsoft.com/en-us/powershell/scripting/core-powershell/running-remote-commands?view=powershell-6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2B9BE-AC21-4F8C-8550-53A620B8969A}"/>
              </a:ext>
            </a:extLst>
          </p:cNvPr>
          <p:cNvSpPr/>
          <p:nvPr/>
        </p:nvSpPr>
        <p:spPr>
          <a:xfrm>
            <a:off x="0" y="5076577"/>
            <a:ext cx="9784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http://www.jasonhelmick.com/2011/07/27/enabling-powershell-remoting-in-your-environment</a:t>
            </a:r>
            <a:r>
              <a:rPr lang="en-US" dirty="0"/>
              <a:t>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D3A4D8-C73B-4414-9762-A2E14AC27AB7}"/>
              </a:ext>
            </a:extLst>
          </p:cNvPr>
          <p:cNvSpPr/>
          <p:nvPr/>
        </p:nvSpPr>
        <p:spPr>
          <a:xfrm>
            <a:off x="0" y="4639866"/>
            <a:ext cx="651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-ui_light"/>
              </a:rPr>
              <a:t>PowerShell Remoting Discussion by Expert Jason Helmick</a:t>
            </a:r>
            <a:endParaRPr lang="en-US" b="0" i="0" dirty="0">
              <a:solidFill>
                <a:schemeClr val="bg1"/>
              </a:solidFill>
              <a:effectLst/>
              <a:latin typeface="segoe-ui_light"/>
            </a:endParaRPr>
          </a:p>
        </p:txBody>
      </p:sp>
    </p:spTree>
    <p:extLst>
      <p:ext uri="{BB962C8B-B14F-4D97-AF65-F5344CB8AC3E}">
        <p14:creationId xmlns:p14="http://schemas.microsoft.com/office/powerpoint/2010/main" val="676935332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2400" y="136524"/>
            <a:ext cx="78867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Enabling PS Remoting on Azure VM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D8488-50AD-4A1A-8986-C0F8F2C41F9F}"/>
              </a:ext>
            </a:extLst>
          </p:cNvPr>
          <p:cNvSpPr txBox="1"/>
          <p:nvPr/>
        </p:nvSpPr>
        <p:spPr>
          <a:xfrm>
            <a:off x="990600" y="2819400"/>
            <a:ext cx="5776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Creating you machines. Azure Data Science VMs work well.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See Script:  scr_remote_vm_setup_remote_ps.ps1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57574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2400" y="136524"/>
            <a:ext cx="78867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Enabling PS Remoting on Azure VM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1D83D4-23D5-4DAD-8F9D-435815A67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2152407"/>
            <a:ext cx="8610600" cy="3643967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3B04F01A-6537-40A3-B552-A519FC005ED4}"/>
              </a:ext>
            </a:extLst>
          </p:cNvPr>
          <p:cNvSpPr/>
          <p:nvPr/>
        </p:nvSpPr>
        <p:spPr>
          <a:xfrm>
            <a:off x="5334000" y="1371600"/>
            <a:ext cx="2609849" cy="524547"/>
          </a:xfrm>
          <a:prstGeom prst="borderCallout1">
            <a:avLst>
              <a:gd name="adj1" fmla="val 109910"/>
              <a:gd name="adj2" fmla="val 49525"/>
              <a:gd name="adj3" fmla="val 393773"/>
              <a:gd name="adj4" fmla="val 10949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Inbound Rule for 5986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21074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2400" y="136524"/>
            <a:ext cx="78867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Enabling PS Remoting on Azure VM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3B04F01A-6537-40A3-B552-A519FC005ED4}"/>
              </a:ext>
            </a:extLst>
          </p:cNvPr>
          <p:cNvSpPr/>
          <p:nvPr/>
        </p:nvSpPr>
        <p:spPr>
          <a:xfrm>
            <a:off x="5334000" y="1233029"/>
            <a:ext cx="2609849" cy="524547"/>
          </a:xfrm>
          <a:prstGeom prst="borderCallout1">
            <a:avLst>
              <a:gd name="adj1" fmla="val 106711"/>
              <a:gd name="adj2" fmla="val 18989"/>
              <a:gd name="adj3" fmla="val 318607"/>
              <a:gd name="adj4" fmla="val -5668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Inbound Rule for 5986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DF597-DB7B-42A8-BCF7-46C923E66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186" y="1495302"/>
            <a:ext cx="2791212" cy="50434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83135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2400" y="136524"/>
            <a:ext cx="78867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Enabling PS Remoting on Azure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6A087-11C0-48CA-93FB-7250E7009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1900293"/>
            <a:ext cx="8343900" cy="3372907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3B04F01A-6537-40A3-B552-A519FC005ED4}"/>
              </a:ext>
            </a:extLst>
          </p:cNvPr>
          <p:cNvSpPr/>
          <p:nvPr/>
        </p:nvSpPr>
        <p:spPr>
          <a:xfrm>
            <a:off x="5334000" y="1233029"/>
            <a:ext cx="2609849" cy="524547"/>
          </a:xfrm>
          <a:prstGeom prst="borderCallout1">
            <a:avLst>
              <a:gd name="adj1" fmla="val 106711"/>
              <a:gd name="adj2" fmla="val 18989"/>
              <a:gd name="adj3" fmla="val 508922"/>
              <a:gd name="adj4" fmla="val -5250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Inbound Rule for 5986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916902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2400" y="136524"/>
            <a:ext cx="78867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Enabling PS Remoting on an Azure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6A087-11C0-48CA-93FB-7250E7009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1900293"/>
            <a:ext cx="8343900" cy="3372907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3B04F01A-6537-40A3-B552-A519FC005ED4}"/>
              </a:ext>
            </a:extLst>
          </p:cNvPr>
          <p:cNvSpPr/>
          <p:nvPr/>
        </p:nvSpPr>
        <p:spPr>
          <a:xfrm>
            <a:off x="5334000" y="1233029"/>
            <a:ext cx="2609849" cy="524547"/>
          </a:xfrm>
          <a:prstGeom prst="borderCallout1">
            <a:avLst>
              <a:gd name="adj1" fmla="val 106711"/>
              <a:gd name="adj2" fmla="val 18989"/>
              <a:gd name="adj3" fmla="val 508922"/>
              <a:gd name="adj4" fmla="val -5250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Inbound Rule for 5986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393031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8600"/>
            <a:ext cx="7684294" cy="645319"/>
          </a:xfrm>
        </p:spPr>
        <p:txBody>
          <a:bodyPr/>
          <a:lstStyle/>
          <a:p>
            <a:r>
              <a:rPr lang="en-US" sz="3000" dirty="0"/>
              <a:t>Connecting to Your 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EF974C-CF53-45F4-AC6D-7465D0C55FBA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1" y="1823561"/>
            <a:ext cx="1943339" cy="355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2B03CA-6507-4BDC-A1C5-CB95EBEFC01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45787" y="2136219"/>
            <a:ext cx="4238507" cy="2866311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5ABCA6AF-94D3-4786-A052-FA2F8AF204CA}"/>
              </a:ext>
            </a:extLst>
          </p:cNvPr>
          <p:cNvSpPr/>
          <p:nvPr/>
        </p:nvSpPr>
        <p:spPr>
          <a:xfrm>
            <a:off x="6953745" y="2108286"/>
            <a:ext cx="1836996" cy="578962"/>
          </a:xfrm>
          <a:prstGeom prst="borderCallout1">
            <a:avLst>
              <a:gd name="adj1" fmla="val 18750"/>
              <a:gd name="adj2" fmla="val -8333"/>
              <a:gd name="adj3" fmla="val 241010"/>
              <a:gd name="adj4" fmla="val -68522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Paste the VM IP Address and click Connect.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F2E8A2CF-72DA-4802-893B-BAD50DC87B4A}"/>
              </a:ext>
            </a:extLst>
          </p:cNvPr>
          <p:cNvSpPr/>
          <p:nvPr/>
        </p:nvSpPr>
        <p:spPr>
          <a:xfrm>
            <a:off x="3287095" y="5205015"/>
            <a:ext cx="1836996" cy="578962"/>
          </a:xfrm>
          <a:prstGeom prst="borderCallout1">
            <a:avLst>
              <a:gd name="adj1" fmla="val 18750"/>
              <a:gd name="adj2" fmla="val -8333"/>
              <a:gd name="adj3" fmla="val -116585"/>
              <a:gd name="adj4" fmla="val -63239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Start Remote Desktop.</a:t>
            </a:r>
          </a:p>
        </p:txBody>
      </p:sp>
    </p:spTree>
    <p:extLst>
      <p:ext uri="{BB962C8B-B14F-4D97-AF65-F5344CB8AC3E}">
        <p14:creationId xmlns:p14="http://schemas.microsoft.com/office/powerpoint/2010/main" val="1080193918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7529"/>
            <a:ext cx="7684294" cy="645319"/>
          </a:xfrm>
        </p:spPr>
        <p:txBody>
          <a:bodyPr/>
          <a:lstStyle/>
          <a:p>
            <a:r>
              <a:rPr lang="en-US" sz="3000" dirty="0"/>
              <a:t>Connecting to Your VM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1820CE2-BA10-424B-9E15-110489BBF9C1}"/>
              </a:ext>
            </a:extLst>
          </p:cNvPr>
          <p:cNvSpPr/>
          <p:nvPr/>
        </p:nvSpPr>
        <p:spPr>
          <a:xfrm>
            <a:off x="3085037" y="4741306"/>
            <a:ext cx="2014412" cy="1067519"/>
          </a:xfrm>
          <a:prstGeom prst="borderCallout1">
            <a:avLst>
              <a:gd name="adj1" fmla="val 38023"/>
              <a:gd name="adj2" fmla="val 105906"/>
              <a:gd name="adj3" fmla="val 42622"/>
              <a:gd name="adj4" fmla="val 133765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 a different account.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5A067-5033-46B9-BC44-9F13F21A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05" y="1644254"/>
            <a:ext cx="3257550" cy="4321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FDB0C-BD73-40FF-A95E-8F27B242A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" y="2194800"/>
            <a:ext cx="2847975" cy="2107999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3176477" y="2756293"/>
            <a:ext cx="2014412" cy="1067519"/>
          </a:xfrm>
          <a:prstGeom prst="borderCallout1">
            <a:avLst>
              <a:gd name="adj1" fmla="val 18750"/>
              <a:gd name="adj2" fmla="val -8333"/>
              <a:gd name="adj3" fmla="val 94016"/>
              <a:gd name="adj4" fmla="val -10303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You may need to click on More choices.</a:t>
            </a:r>
          </a:p>
        </p:txBody>
      </p:sp>
    </p:spTree>
    <p:extLst>
      <p:ext uri="{BB962C8B-B14F-4D97-AF65-F5344CB8AC3E}">
        <p14:creationId xmlns:p14="http://schemas.microsoft.com/office/powerpoint/2010/main" val="486278303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118" y="0"/>
            <a:ext cx="9166117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tar filled sky&#10;&#10;Description generated with very high confidence">
            <a:extLst>
              <a:ext uri="{FF2B5EF4-FFF2-40B4-BE49-F238E27FC236}">
                <a16:creationId xmlns:a16="http://schemas.microsoft.com/office/drawing/2014/main" id="{0767D197-3B2E-426E-836F-35F1CD4CCAF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8" y="-16870"/>
            <a:ext cx="9166116" cy="6874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972673-1E75-49E4-8C4A-105C8FC2609E}"/>
              </a:ext>
            </a:extLst>
          </p:cNvPr>
          <p:cNvSpPr txBox="1"/>
          <p:nvPr/>
        </p:nvSpPr>
        <p:spPr>
          <a:xfrm>
            <a:off x="408040" y="381000"/>
            <a:ext cx="83058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Automation, scale, and peace would reign in the galaxy once again…..</a:t>
            </a:r>
          </a:p>
          <a:p>
            <a:pPr algn="ctr"/>
            <a:endParaRPr lang="en-US" sz="2800" dirty="0">
              <a:solidFill>
                <a:srgbClr val="FFFF00"/>
              </a:solidFill>
            </a:endParaRPr>
          </a:p>
          <a:p>
            <a:pPr algn="ctr"/>
            <a:r>
              <a:rPr lang="en-US" sz="2800" dirty="0">
                <a:solidFill>
                  <a:srgbClr val="FFFF00"/>
                </a:solidFill>
              </a:rPr>
              <a:t>But the force was to be brought into balance with a new generation of PowerShell Masters.</a:t>
            </a:r>
          </a:p>
          <a:p>
            <a:pPr algn="ctr"/>
            <a:endParaRPr lang="en-US" sz="2400" dirty="0">
              <a:solidFill>
                <a:srgbClr val="FFFF00"/>
              </a:solidFill>
            </a:endParaRP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Chaos reigned and everything was done manually</a:t>
            </a:r>
            <a:r>
              <a:rPr lang="en-US" sz="2800" dirty="0">
                <a:solidFill>
                  <a:srgbClr val="FFFF00"/>
                </a:solidFill>
              </a:rPr>
              <a:t>.</a:t>
            </a:r>
          </a:p>
          <a:p>
            <a:pPr algn="ctr"/>
            <a:endParaRPr lang="en-US" sz="2800" dirty="0">
              <a:solidFill>
                <a:srgbClr val="FFFF00"/>
              </a:solidFill>
            </a:endParaRPr>
          </a:p>
          <a:p>
            <a:pPr algn="ctr"/>
            <a:r>
              <a:rPr lang="en-US" sz="4400" dirty="0">
                <a:solidFill>
                  <a:srgbClr val="FFFF00"/>
                </a:solidFill>
              </a:rPr>
              <a:t>A long time ago in a galaxy far, far, away…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8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20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8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20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8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0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8600"/>
            <a:ext cx="7684294" cy="645319"/>
          </a:xfrm>
        </p:spPr>
        <p:txBody>
          <a:bodyPr/>
          <a:lstStyle/>
          <a:p>
            <a:r>
              <a:rPr lang="en-US" sz="3000" dirty="0"/>
              <a:t>Connecting to Your 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35C2B-763E-4D99-B577-2B031F4F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" y="1537097"/>
            <a:ext cx="3257550" cy="4321969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4572000" y="2438616"/>
            <a:ext cx="2014412" cy="1067519"/>
          </a:xfrm>
          <a:prstGeom prst="borderCallout1">
            <a:avLst>
              <a:gd name="adj1" fmla="val 18750"/>
              <a:gd name="adj2" fmla="val -8333"/>
              <a:gd name="adj3" fmla="val 6932"/>
              <a:gd name="adj4" fmla="val -74286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Enter the admin user account and password you set for the VM and click Ok.</a:t>
            </a:r>
          </a:p>
        </p:txBody>
      </p:sp>
    </p:spTree>
    <p:extLst>
      <p:ext uri="{BB962C8B-B14F-4D97-AF65-F5344CB8AC3E}">
        <p14:creationId xmlns:p14="http://schemas.microsoft.com/office/powerpoint/2010/main" val="3756986421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8600"/>
            <a:ext cx="7684294" cy="645319"/>
          </a:xfrm>
        </p:spPr>
        <p:txBody>
          <a:bodyPr/>
          <a:lstStyle/>
          <a:p>
            <a:r>
              <a:rPr lang="en-US" sz="3000" dirty="0"/>
              <a:t>Connecting to Your 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53846-8B75-473F-9DAF-34F29EB2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8" y="1899047"/>
            <a:ext cx="2828925" cy="2907506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4693920" y="3223476"/>
            <a:ext cx="2014412" cy="1067519"/>
          </a:xfrm>
          <a:prstGeom prst="borderCallout1">
            <a:avLst>
              <a:gd name="adj1" fmla="val 18750"/>
              <a:gd name="adj2" fmla="val -8333"/>
              <a:gd name="adj3" fmla="val 18352"/>
              <a:gd name="adj4" fmla="val -7693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If you see this popup, just check the Don’t Ask me again check box and click Yes.</a:t>
            </a:r>
          </a:p>
        </p:txBody>
      </p:sp>
    </p:spTree>
    <p:extLst>
      <p:ext uri="{BB962C8B-B14F-4D97-AF65-F5344CB8AC3E}">
        <p14:creationId xmlns:p14="http://schemas.microsoft.com/office/powerpoint/2010/main" val="3645370674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52400"/>
            <a:ext cx="7684294" cy="645319"/>
          </a:xfrm>
        </p:spPr>
        <p:txBody>
          <a:bodyPr/>
          <a:lstStyle/>
          <a:p>
            <a:r>
              <a:rPr lang="en-US" sz="3000" dirty="0"/>
              <a:t>Connecting to Your 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9D5C0-222B-4128-A7EB-D8D94CF6F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1811893"/>
            <a:ext cx="7086600" cy="3986213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3355532" y="2895241"/>
            <a:ext cx="2014412" cy="1067519"/>
          </a:xfrm>
          <a:prstGeom prst="borderCallout1">
            <a:avLst>
              <a:gd name="adj1" fmla="val 18750"/>
              <a:gd name="adj2" fmla="val -8333"/>
              <a:gd name="adj3" fmla="val 18353"/>
              <a:gd name="adj4" fmla="val -8088"/>
            </a:avLst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Wait until the VM is set up and Initialized.  This can take a few minutes.  Be patient.</a:t>
            </a:r>
          </a:p>
        </p:txBody>
      </p:sp>
    </p:spTree>
    <p:extLst>
      <p:ext uri="{BB962C8B-B14F-4D97-AF65-F5344CB8AC3E}">
        <p14:creationId xmlns:p14="http://schemas.microsoft.com/office/powerpoint/2010/main" val="3812217932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2400" y="136524"/>
            <a:ext cx="78867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Enabling PS Remoting on Azure 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E9D14-96B4-4A87-BCD2-DD41B8F0E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1524000"/>
            <a:ext cx="3171825" cy="2924175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634E123A-814C-4FEF-83C0-7ADE321EE35E}"/>
              </a:ext>
            </a:extLst>
          </p:cNvPr>
          <p:cNvSpPr/>
          <p:nvPr/>
        </p:nvSpPr>
        <p:spPr>
          <a:xfrm>
            <a:off x="4800600" y="4991100"/>
            <a:ext cx="2133600" cy="1562100"/>
          </a:xfrm>
          <a:prstGeom prst="borderCallout1">
            <a:avLst>
              <a:gd name="adj1" fmla="val 18750"/>
              <a:gd name="adj2" fmla="val -8333"/>
              <a:gd name="adj3" fmla="val -43627"/>
              <a:gd name="adj4" fmla="val -3938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 Mouse Click on PowerShell ISE Icon, Right Mouse Click on it again, select ‘Run as Administrator’.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F643E-45B6-403B-8519-5D86160048D9}"/>
              </a:ext>
            </a:extLst>
          </p:cNvPr>
          <p:cNvSpPr txBox="1"/>
          <p:nvPr/>
        </p:nvSpPr>
        <p:spPr>
          <a:xfrm>
            <a:off x="1676400" y="1150290"/>
            <a:ext cx="5444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Start the PowerShell ISE as Administrator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846579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2400" y="136524"/>
            <a:ext cx="78867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Enabling PS Remoting on Azure VM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730021-6C39-4F40-A2F3-59116422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981200"/>
            <a:ext cx="8762301" cy="426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FD8488-50AD-4A1A-8986-C0F8F2C41F9F}"/>
              </a:ext>
            </a:extLst>
          </p:cNvPr>
          <p:cNvSpPr txBox="1"/>
          <p:nvPr/>
        </p:nvSpPr>
        <p:spPr>
          <a:xfrm>
            <a:off x="76200" y="1447800"/>
            <a:ext cx="495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See Script:  scr_remote_vm_setup_remote_ps.ps1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31936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2400" y="136524"/>
            <a:ext cx="78867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Using PowerShell Remoting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D8488-50AD-4A1A-8986-C0F8F2C41F9F}"/>
              </a:ext>
            </a:extLst>
          </p:cNvPr>
          <p:cNvSpPr txBox="1"/>
          <p:nvPr/>
        </p:nvSpPr>
        <p:spPr>
          <a:xfrm>
            <a:off x="685800" y="2895600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D9E2B-ED3C-4B1C-8032-0A64FD156B98}"/>
              </a:ext>
            </a:extLst>
          </p:cNvPr>
          <p:cNvSpPr/>
          <p:nvPr/>
        </p:nvSpPr>
        <p:spPr>
          <a:xfrm>
            <a:off x="762000" y="57912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https://4sysops.com/archives/enable-powershell-remoting/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537D5-8194-4E0B-926C-FF7A7F050D66}"/>
              </a:ext>
            </a:extLst>
          </p:cNvPr>
          <p:cNvSpPr txBox="1"/>
          <p:nvPr/>
        </p:nvSpPr>
        <p:spPr>
          <a:xfrm>
            <a:off x="762000" y="5514201"/>
            <a:ext cx="248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Blog by Timothy Warner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46525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074" name="Picture 2" descr="Image result for powershell">
            <a:extLst>
              <a:ext uri="{FF2B5EF4-FFF2-40B4-BE49-F238E27FC236}">
                <a16:creationId xmlns:a16="http://schemas.microsoft.com/office/drawing/2014/main" id="{0B93D7C9-259F-489C-BB80-E75566172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859" y="1524000"/>
            <a:ext cx="4891481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cale">
            <a:extLst>
              <a:ext uri="{FF2B5EF4-FFF2-40B4-BE49-F238E27FC236}">
                <a16:creationId xmlns:a16="http://schemas.microsoft.com/office/drawing/2014/main" id="{ACE21811-99BC-40F1-B4FE-563660520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019" y="3657600"/>
            <a:ext cx="2209800" cy="2209800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B1389B-2B5B-49E1-9FE4-91914369F4F9}"/>
              </a:ext>
            </a:extLst>
          </p:cNvPr>
          <p:cNvSpPr txBox="1"/>
          <p:nvPr/>
        </p:nvSpPr>
        <p:spPr>
          <a:xfrm>
            <a:off x="685800" y="258319"/>
            <a:ext cx="8043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Wrapping Up: The Real Power of PowerShell </a:t>
            </a:r>
          </a:p>
        </p:txBody>
      </p:sp>
    </p:spTree>
    <p:extLst>
      <p:ext uri="{BB962C8B-B14F-4D97-AF65-F5344CB8AC3E}">
        <p14:creationId xmlns:p14="http://schemas.microsoft.com/office/powerpoint/2010/main" val="176999347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2938" y="5877956"/>
            <a:ext cx="3640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3"/>
              </a:rPr>
              <a:t>https://www.linkedin.com/in/bryancafferky</a:t>
            </a:r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@BryanCafferky – follow 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003" y="1682232"/>
            <a:ext cx="588417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Arial Narrow" panose="020B0606020202030204" pitchFamily="34" charset="0"/>
              </a:rPr>
              <a:t>Technical Solutions Enabler  </a:t>
            </a:r>
          </a:p>
          <a:p>
            <a:endParaRPr lang="en-US" sz="15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Arial Narrow" panose="020B0606020202030204" pitchFamily="34" charset="0"/>
              </a:rPr>
              <a:t>Decades of IT Experience in health care, insurance, banking, and ecommerce.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Arial Narrow" panose="020B0606020202030204" pitchFamily="34" charset="0"/>
              </a:rPr>
              <a:t>Microsoft MVP.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Arial Narrow" panose="020B0606020202030204" pitchFamily="34" charset="0"/>
              </a:rPr>
              <a:t>Author of Pro PowerShell for Database Developers.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Arial Narrow" panose="020B0606020202030204" pitchFamily="34" charset="0"/>
              </a:rPr>
              <a:t>Founded and lead PASS Chapter The RI Microsoft BI User Group.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Arial Narrow" panose="020B0606020202030204" pitchFamily="34" charset="0"/>
              </a:rPr>
              <a:t>Greater Boston Area Data Science, ML, and AI Group.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Arial Narrow" panose="020B0606020202030204" pitchFamily="34" charset="0"/>
              </a:rPr>
              <a:t>Frequent presenter at technical conferences and user groups.</a:t>
            </a:r>
          </a:p>
          <a:p>
            <a:endParaRPr lang="en-US" sz="15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B46BA7D-8195-430D-B1B2-59EA4330D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501" y="6303543"/>
            <a:ext cx="325857" cy="325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97701-9E60-43F9-8590-E626932BF970}"/>
              </a:ext>
            </a:extLst>
          </p:cNvPr>
          <p:cNvSpPr/>
          <p:nvPr/>
        </p:nvSpPr>
        <p:spPr>
          <a:xfrm>
            <a:off x="4381556" y="6293455"/>
            <a:ext cx="224747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Subscribe to me on YouTube!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C7EE8-6B82-4FC9-B46E-BBAA5D145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1752600"/>
            <a:ext cx="851511" cy="1822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4C4274F-47E3-44C2-A839-907AFDDE6880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6619244" cy="526087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Bryan  Cafferky</a:t>
            </a:r>
            <a:r>
              <a:rPr lang="en-US" sz="4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4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50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9200" y="228600"/>
            <a:ext cx="6910755" cy="56169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Author of…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24000"/>
            <a:ext cx="2394688" cy="34097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9200" y="5309848"/>
            <a:ext cx="6910755" cy="392415"/>
          </a:xfrm>
          <a:prstGeom prst="rect">
            <a:avLst/>
          </a:prstGeom>
          <a:solidFill>
            <a:schemeClr val="bg2"/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1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Available on Amazon</a:t>
            </a:r>
            <a:endParaRPr lang="en-US" sz="21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32232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1372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Goals of this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64" y="1600200"/>
            <a:ext cx="844987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PowerShell Remoting and why you need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Security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Set it Up</a:t>
            </a:r>
          </a:p>
          <a:p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Use PowerShell Remoting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06649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07777"/>
            <a:ext cx="9144000" cy="459297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-32158" y="246354"/>
            <a:ext cx="9144000" cy="59434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Why PowerShell?</a:t>
            </a:r>
          </a:p>
        </p:txBody>
      </p:sp>
      <p:pic>
        <p:nvPicPr>
          <p:cNvPr id="7" name="Picture 6" descr="A person lying on a desk&#10;&#10;Description generated with very high confidence">
            <a:extLst>
              <a:ext uri="{FF2B5EF4-FFF2-40B4-BE49-F238E27FC236}">
                <a16:creationId xmlns:a16="http://schemas.microsoft.com/office/drawing/2014/main" id="{885B8F85-459A-4FC3-B832-6079412765F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1" y="2552956"/>
            <a:ext cx="3714337" cy="2315186"/>
          </a:xfrm>
          <a:prstGeom prst="rect">
            <a:avLst/>
          </a:prstGeom>
        </p:spPr>
      </p:pic>
      <p:pic>
        <p:nvPicPr>
          <p:cNvPr id="9" name="Picture 8" descr="A person sitting on a sandy beach&#10;&#10;Description generated with very high confidence">
            <a:extLst>
              <a:ext uri="{FF2B5EF4-FFF2-40B4-BE49-F238E27FC236}">
                <a16:creationId xmlns:a16="http://schemas.microsoft.com/office/drawing/2014/main" id="{1F962E00-9B80-4465-8B4D-61F57E7A05C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35" y="2552956"/>
            <a:ext cx="3624029" cy="2315186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CBF3ACBC-FF0E-4315-8FC1-09CEE9FFC4E3}"/>
              </a:ext>
            </a:extLst>
          </p:cNvPr>
          <p:cNvSpPr txBox="1">
            <a:spLocks/>
          </p:cNvSpPr>
          <p:nvPr/>
        </p:nvSpPr>
        <p:spPr>
          <a:xfrm>
            <a:off x="829462" y="2002120"/>
            <a:ext cx="3742538" cy="44670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Without PowerShell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DBE302C5-69C1-4C5A-9998-46C5D3B38F7B}"/>
              </a:ext>
            </a:extLst>
          </p:cNvPr>
          <p:cNvSpPr txBox="1">
            <a:spLocks/>
          </p:cNvSpPr>
          <p:nvPr/>
        </p:nvSpPr>
        <p:spPr>
          <a:xfrm>
            <a:off x="5486401" y="2002120"/>
            <a:ext cx="2554448" cy="44670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 PowerShell</a:t>
            </a:r>
          </a:p>
        </p:txBody>
      </p:sp>
    </p:spTree>
    <p:extLst>
      <p:ext uri="{BB962C8B-B14F-4D97-AF65-F5344CB8AC3E}">
        <p14:creationId xmlns:p14="http://schemas.microsoft.com/office/powerpoint/2010/main" val="257394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1372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PowerShell Remoting?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64" y="1600200"/>
            <a:ext cx="8793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Ability to connect from a client machine to other machines and submit PowerShell commands or scripts to those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run synchronously or asynchronously.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run in batch mode or interactive mode.</a:t>
            </a:r>
          </a:p>
          <a:p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Massive feature for scaling automation.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41955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1372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PowerShell Remoting?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1828800"/>
            <a:ext cx="609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Vivaldi" panose="030206020505060908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“Interconnected are all things.</a:t>
            </a:r>
          </a:p>
          <a:p>
            <a:endParaRPr lang="en-US" sz="4800" dirty="0">
              <a:solidFill>
                <a:srgbClr val="FFFF00"/>
              </a:solidFill>
              <a:latin typeface="Vivaldi" panose="030206020505060908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4800" dirty="0">
                <a:solidFill>
                  <a:srgbClr val="FFFF00"/>
                </a:solidFill>
                <a:latin typeface="Vivaldi" panose="030206020505060908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PowerShell is the force that binds everything together.”</a:t>
            </a:r>
          </a:p>
        </p:txBody>
      </p:sp>
    </p:spTree>
    <p:extLst>
      <p:ext uri="{BB962C8B-B14F-4D97-AF65-F5344CB8AC3E}">
        <p14:creationId xmlns:p14="http://schemas.microsoft.com/office/powerpoint/2010/main" val="1882338594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1371600"/>
            <a:ext cx="7772401" cy="5029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876550" y="62801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305550" y="62801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" y="191530"/>
            <a:ext cx="4343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Connecting it All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36822" y="17526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016578" y="346813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Server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36822" y="346813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SharePoint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36822" y="51816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Directory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997014" y="51816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10400" y="17526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3833684" y="3087130"/>
            <a:ext cx="1790700" cy="1676400"/>
          </a:xfrm>
          <a:prstGeom prst="ellipse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PowerShell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073611" y="17526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Server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073611" y="51816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IIS</a:t>
            </a:r>
          </a:p>
        </p:txBody>
      </p:sp>
      <p:cxnSp>
        <p:nvCxnSpPr>
          <p:cNvPr id="18" name="Straight Arrow Connector 17"/>
          <p:cNvCxnSpPr>
            <a:stCxn id="14" idx="2"/>
            <a:endCxn id="10" idx="3"/>
          </p:cNvCxnSpPr>
          <p:nvPr/>
        </p:nvCxnSpPr>
        <p:spPr>
          <a:xfrm flipH="1">
            <a:off x="2432222" y="3925330"/>
            <a:ext cx="1401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729034" y="2667000"/>
            <a:ext cx="13386" cy="420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flipH="1" flipV="1">
            <a:off x="2259742" y="2209800"/>
            <a:ext cx="1836184" cy="1122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7"/>
            <a:endCxn id="13" idx="1"/>
          </p:cNvCxnSpPr>
          <p:nvPr/>
        </p:nvCxnSpPr>
        <p:spPr>
          <a:xfrm flipV="1">
            <a:off x="5362142" y="2209800"/>
            <a:ext cx="1648258" cy="1122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6"/>
            <a:endCxn id="9" idx="1"/>
          </p:cNvCxnSpPr>
          <p:nvPr/>
        </p:nvCxnSpPr>
        <p:spPr>
          <a:xfrm>
            <a:off x="5624384" y="3925330"/>
            <a:ext cx="13921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4"/>
          </p:cNvCxnSpPr>
          <p:nvPr/>
        </p:nvCxnSpPr>
        <p:spPr>
          <a:xfrm>
            <a:off x="4729034" y="4763530"/>
            <a:ext cx="13386" cy="41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</p:cNvCxnSpPr>
          <p:nvPr/>
        </p:nvCxnSpPr>
        <p:spPr>
          <a:xfrm flipH="1">
            <a:off x="2259742" y="4518027"/>
            <a:ext cx="1836184" cy="1120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1"/>
          </p:cNvCxnSpPr>
          <p:nvPr/>
        </p:nvCxnSpPr>
        <p:spPr>
          <a:xfrm>
            <a:off x="5486400" y="4419600"/>
            <a:ext cx="1510614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0831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0</TotalTime>
  <Words>807</Words>
  <Application>Microsoft Office PowerPoint</Application>
  <PresentationFormat>On-screen Show (4:3)</PresentationFormat>
  <Paragraphs>208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Narrow</vt:lpstr>
      <vt:lpstr>Arial Rounded MT Bold</vt:lpstr>
      <vt:lpstr>Calibri</vt:lpstr>
      <vt:lpstr>Corbel</vt:lpstr>
      <vt:lpstr>Georgia</vt:lpstr>
      <vt:lpstr>segoe-ui_light</vt:lpstr>
      <vt:lpstr>Verdana</vt:lpstr>
      <vt:lpstr>Vivaldi</vt:lpstr>
      <vt:lpstr>Depth</vt:lpstr>
      <vt:lpstr>PowerPoint Presentation</vt:lpstr>
      <vt:lpstr>PowerPoint Presentation</vt:lpstr>
      <vt:lpstr>PowerPoint Presentation</vt:lpstr>
      <vt:lpstr>PowerPoint Presentation</vt:lpstr>
      <vt:lpstr>Goals of this Presentation</vt:lpstr>
      <vt:lpstr>PowerPoint Presentation</vt:lpstr>
      <vt:lpstr>What is PowerShell Remoting?</vt:lpstr>
      <vt:lpstr>What is PowerShell Remoting?</vt:lpstr>
      <vt:lpstr>Connecting it All</vt:lpstr>
      <vt:lpstr>Remote Execution</vt:lpstr>
      <vt:lpstr>Security Concerns with PowerShell Remoting?</vt:lpstr>
      <vt:lpstr>Security Concerns with PowerShell Remoting?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Connecting to Your VM</vt:lpstr>
      <vt:lpstr>Connecting to Your VM</vt:lpstr>
      <vt:lpstr>Connecting to Your VM</vt:lpstr>
      <vt:lpstr>Connecting to Your VM</vt:lpstr>
      <vt:lpstr>Connecting to Your VM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2012-12-19T12:33:13Z</dcterms:created>
  <dcterms:modified xsi:type="dcterms:W3CDTF">2018-04-29T17:09:04Z</dcterms:modified>
</cp:coreProperties>
</file>