
<file path=[Content_Types].xml><?xml version="1.0" encoding="utf-8"?>
<Types xmlns="http://schemas.openxmlformats.org/package/2006/content-types">
  <Default Extension="png" ContentType="image/png"/>
  <Default Extension="jpeg" ContentType="image/jpeg"/>
  <Default Extension="dib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65"/>
  </p:notesMasterIdLst>
  <p:sldIdLst>
    <p:sldId id="256" r:id="rId2"/>
    <p:sldId id="329" r:id="rId3"/>
    <p:sldId id="301" r:id="rId4"/>
    <p:sldId id="302" r:id="rId5"/>
    <p:sldId id="307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303" r:id="rId15"/>
    <p:sldId id="265" r:id="rId16"/>
    <p:sldId id="266" r:id="rId17"/>
    <p:sldId id="305" r:id="rId18"/>
    <p:sldId id="306" r:id="rId19"/>
    <p:sldId id="304" r:id="rId20"/>
    <p:sldId id="267" r:id="rId21"/>
    <p:sldId id="316" r:id="rId22"/>
    <p:sldId id="310" r:id="rId23"/>
    <p:sldId id="311" r:id="rId24"/>
    <p:sldId id="312" r:id="rId25"/>
    <p:sldId id="313" r:id="rId26"/>
    <p:sldId id="314" r:id="rId27"/>
    <p:sldId id="315" r:id="rId28"/>
    <p:sldId id="30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6" r:id="rId48"/>
    <p:sldId id="317" r:id="rId49"/>
    <p:sldId id="318" r:id="rId50"/>
    <p:sldId id="319" r:id="rId51"/>
    <p:sldId id="322" r:id="rId52"/>
    <p:sldId id="321" r:id="rId53"/>
    <p:sldId id="320" r:id="rId54"/>
    <p:sldId id="324" r:id="rId55"/>
    <p:sldId id="323" r:id="rId56"/>
    <p:sldId id="326" r:id="rId57"/>
    <p:sldId id="325" r:id="rId58"/>
    <p:sldId id="328" r:id="rId59"/>
    <p:sldId id="327" r:id="rId60"/>
    <p:sldId id="297" r:id="rId61"/>
    <p:sldId id="298" r:id="rId62"/>
    <p:sldId id="300" r:id="rId63"/>
    <p:sldId id="33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6D3FA-13C5-41E9-A2CA-692384BA10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027E3-A18A-4B3E-8ECE-2E57258D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0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1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5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6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7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8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81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7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5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3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6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6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8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1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1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8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0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0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9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9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1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6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3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6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92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2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5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21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13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2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31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0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75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93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45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52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65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5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71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04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80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027E3-A18A-4B3E-8ECE-2E57258DA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09AA5-68C5-4974-BFB3-CDFD745B6A5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f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dib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dib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dib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534400" cy="838199"/>
          </a:xfrm>
        </p:spPr>
        <p:txBody>
          <a:bodyPr/>
          <a:lstStyle/>
          <a:p>
            <a:r>
              <a:rPr lang="en-US" sz="4400" dirty="0"/>
              <a:t>SSIS 2012: The Quiet Revolution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600200"/>
            <a:ext cx="74035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Presented by Bryan Cafferky</a:t>
            </a:r>
          </a:p>
          <a:p>
            <a:pPr algn="ctr"/>
            <a:r>
              <a:rPr lang="en-US" sz="2800" i="1" dirty="0"/>
              <a:t>Business Intelligence Consultant</a:t>
            </a:r>
          </a:p>
          <a:p>
            <a:pPr algn="ctr"/>
            <a:r>
              <a:rPr lang="en-US" sz="2800" i="1" dirty="0"/>
              <a:t>BPC Global Solutions LLC</a:t>
            </a:r>
          </a:p>
          <a:p>
            <a:pPr algn="ctr"/>
            <a:endParaRPr lang="en-US" sz="2800" i="1" dirty="0">
              <a:solidFill>
                <a:srgbClr val="FFFF00"/>
              </a:solidFill>
            </a:endParaRPr>
          </a:p>
          <a:p>
            <a:pPr algn="ctr"/>
            <a:endParaRPr lang="en-US" sz="2800" i="1" dirty="0"/>
          </a:p>
          <a:p>
            <a:pPr algn="ctr"/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bryan256@msn.com</a:t>
            </a:r>
          </a:p>
          <a:p>
            <a:pPr algn="ctr"/>
            <a:r>
              <a:rPr lang="en-US" sz="2000" i="1" dirty="0">
                <a:hlinkClick r:id="rId3"/>
              </a:rPr>
              <a:t>www.sql-fy.com</a:t>
            </a:r>
            <a:endParaRPr lang="en-US" sz="2000" i="1" dirty="0"/>
          </a:p>
          <a:p>
            <a:pPr algn="ctr"/>
            <a:r>
              <a:rPr lang="en-US" sz="2000" dirty="0"/>
              <a:t>www.linkedin.com/in/bryancafferky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066800" cy="1314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0" y="5715000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RI Business Microsoft Intelligence User Group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943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http://www.meetup.com/The-RI-Microsoft-BIUG/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Level Configuration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5105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943600" y="22860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19038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Connection Type.  OLEDB is the most common, i.e. SQL Server.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Connection Manager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0"/>
            <a:ext cx="584469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791200" y="17526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49489"/>
              <a:gd name="adj4" fmla="val -30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Connection Properties.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Connection Manager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05000"/>
            <a:ext cx="3943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410200" y="32766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129165"/>
              <a:gd name="adj4" fmla="val -44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 (project) indicates this is a Project Level Connection Manager.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Connection Manager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40303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486400" y="10668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110704"/>
              <a:gd name="adj4" fmla="val -38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Data Flow.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Connection Manager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828800"/>
            <a:ext cx="34575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486400" y="2667000"/>
            <a:ext cx="2971800" cy="2514600"/>
          </a:xfrm>
          <a:prstGeom prst="borderCallout1">
            <a:avLst>
              <a:gd name="adj1" fmla="val 18750"/>
              <a:gd name="adj2" fmla="val -8333"/>
              <a:gd name="adj3" fmla="val 116915"/>
              <a:gd name="adj4" fmla="val -42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Mouse Click on the Package Name in Solution Explorer and select Rename to rename the package.  Do not change the </a:t>
            </a:r>
            <a:r>
              <a:rPr lang="en-US" dirty="0" err="1"/>
              <a:t>dtsx</a:t>
            </a:r>
            <a:r>
              <a:rPr lang="en-US" dirty="0"/>
              <a:t> extension.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64008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Parameters: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514600"/>
            <a:ext cx="5859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that can be configured externally.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scoped to the package or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can get their value from a parameter.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Parameter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019800"/>
            <a:ext cx="760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Parameters are just Project Level scoped variables but they are exposed</a:t>
            </a:r>
          </a:p>
          <a:p>
            <a:r>
              <a:rPr lang="en-US" dirty="0"/>
              <a:t>To the Configuration Editor in SSMS and SQL Agent.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2180844" cy="41148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35438"/>
              <a:gd name="adj4" fmla="val -72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 Click on the </a:t>
            </a:r>
            <a:r>
              <a:rPr lang="en-US" dirty="0" err="1"/>
              <a:t>Project.parameters</a:t>
            </a:r>
            <a:r>
              <a:rPr lang="en-US" dirty="0"/>
              <a:t> to create Project Parameters.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Parameter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7954370" cy="19812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038600" y="1905000"/>
            <a:ext cx="2971800" cy="533400"/>
          </a:xfrm>
          <a:prstGeom prst="borderCallout1">
            <a:avLst>
              <a:gd name="adj1" fmla="val 18750"/>
              <a:gd name="adj2" fmla="val -8333"/>
              <a:gd name="adj3" fmla="val 290867"/>
              <a:gd name="adj4" fmla="val -11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Add Parameter Icon</a:t>
            </a:r>
          </a:p>
        </p:txBody>
      </p:sp>
    </p:spTree>
    <p:extLst>
      <p:ext uri="{BB962C8B-B14F-4D97-AF65-F5344CB8AC3E}">
        <p14:creationId xmlns:p14="http://schemas.microsoft.com/office/powerpoint/2010/main" val="391743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7578090" cy="209833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038600" y="1905000"/>
            <a:ext cx="2971800" cy="533400"/>
          </a:xfrm>
          <a:prstGeom prst="borderCallout1">
            <a:avLst>
              <a:gd name="adj1" fmla="val 18750"/>
              <a:gd name="adj2" fmla="val -8333"/>
              <a:gd name="adj3" fmla="val 386867"/>
              <a:gd name="adj4" fmla="val -6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Parameter Details</a:t>
            </a:r>
          </a:p>
        </p:txBody>
      </p:sp>
    </p:spTree>
    <p:extLst>
      <p:ext uri="{BB962C8B-B14F-4D97-AF65-F5344CB8AC3E}">
        <p14:creationId xmlns:p14="http://schemas.microsoft.com/office/powerpoint/2010/main" val="96064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package Parameter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387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29085"/>
              <a:gd name="adj4" fmla="val -4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 package open, click on the Parameters tab so we can create Project Parameters.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9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534400" cy="838199"/>
          </a:xfrm>
        </p:spPr>
        <p:txBody>
          <a:bodyPr/>
          <a:lstStyle/>
          <a:p>
            <a:r>
              <a:rPr lang="en-US" sz="2400" dirty="0"/>
              <a:t>Author:  Pro PowerShell for Database Developers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3581400" cy="51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PACKAGE Parameter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6934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4953000" y="3657600"/>
            <a:ext cx="2971800" cy="1295400"/>
          </a:xfrm>
          <a:prstGeom prst="borderCallout1">
            <a:avLst>
              <a:gd name="adj1" fmla="val -7313"/>
              <a:gd name="adj2" fmla="val 34271"/>
              <a:gd name="adj3" fmla="val -33902"/>
              <a:gd name="adj4" fmla="val 37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Parameter.  You can make it required.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81200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 the entire project, i.e. all packages with current settings to the SSISDB in the Integration Services Catalogs.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exported from the catalog as needed and restored to a Data Tools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 can be configured in the catalog and executed from the catalog.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SSISDB is a central repository for SSIS packages on a given SQL Server instance.</a:t>
            </a:r>
          </a:p>
        </p:txBody>
      </p:sp>
    </p:spTree>
    <p:extLst>
      <p:ext uri="{BB962C8B-B14F-4D97-AF65-F5344CB8AC3E}">
        <p14:creationId xmlns:p14="http://schemas.microsoft.com/office/powerpoint/2010/main" val="333156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– Step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252379" cy="373761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109556"/>
              <a:gd name="adj4" fmla="val -73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Project and then Deploy.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1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– step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5257800" cy="4509783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19203"/>
              <a:gd name="adj4" fmla="val -8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Deployment Steps screen.  Click Next.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5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– step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5596853" cy="4800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715000" y="3886200"/>
            <a:ext cx="2895600" cy="1600200"/>
          </a:xfrm>
          <a:prstGeom prst="borderCallout1">
            <a:avLst>
              <a:gd name="adj1" fmla="val 18750"/>
              <a:gd name="adj2" fmla="val -8333"/>
              <a:gd name="adj3" fmla="val -23420"/>
              <a:gd name="adj4" fmla="val -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SQL Server Instance where the project should be deployed.  Click Browse to locate the folder.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0" y="4572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562600" y="31242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41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– step 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33600"/>
            <a:ext cx="2834640" cy="288036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715000" y="3886200"/>
            <a:ext cx="2895600" cy="1600200"/>
          </a:xfrm>
          <a:prstGeom prst="borderCallout1">
            <a:avLst>
              <a:gd name="adj1" fmla="val 18750"/>
              <a:gd name="adj2" fmla="val -8333"/>
              <a:gd name="adj3" fmla="val 52580"/>
              <a:gd name="adj4" fmla="val -56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folder or click on New Folder to create a one.</a:t>
            </a:r>
          </a:p>
        </p:txBody>
      </p:sp>
    </p:spTree>
    <p:extLst>
      <p:ext uri="{BB962C8B-B14F-4D97-AF65-F5344CB8AC3E}">
        <p14:creationId xmlns:p14="http://schemas.microsoft.com/office/powerpoint/2010/main" val="843053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– step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5524500" cy="473854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867400" y="3886200"/>
            <a:ext cx="2895600" cy="1600200"/>
          </a:xfrm>
          <a:prstGeom prst="borderCallout1">
            <a:avLst>
              <a:gd name="adj1" fmla="val 103893"/>
              <a:gd name="adj2" fmla="val 29246"/>
              <a:gd name="adj3" fmla="val 138294"/>
              <a:gd name="adj4" fmla="val 6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settings and click Deploy.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4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Deploying a project – step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5418661" cy="462915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962400" y="3581400"/>
            <a:ext cx="2895600" cy="1600200"/>
          </a:xfrm>
          <a:prstGeom prst="borderCallout1">
            <a:avLst>
              <a:gd name="adj1" fmla="val 103893"/>
              <a:gd name="adj2" fmla="val 47878"/>
              <a:gd name="adj3" fmla="val 148580"/>
              <a:gd name="adj4" fmla="val 65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deployment confirmation screen shows all tasks Passed.  Click Close when ready.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0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The Integration Services Catalog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9" y="1905000"/>
            <a:ext cx="414866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562600" y="4495800"/>
            <a:ext cx="2971800" cy="1295400"/>
          </a:xfrm>
          <a:prstGeom prst="borderCallout1">
            <a:avLst>
              <a:gd name="adj1" fmla="val -7313"/>
              <a:gd name="adj2" fmla="val 34271"/>
              <a:gd name="adj3" fmla="val -24128"/>
              <a:gd name="adj4" fmla="val -19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Exposes Projects, Packages and </a:t>
            </a:r>
            <a:r>
              <a:rPr lang="en-US" dirty="0" err="1"/>
              <a:t>Configurationns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The Integration Services Catalog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3970020" cy="225552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562600" y="4724400"/>
            <a:ext cx="2971800" cy="1295400"/>
          </a:xfrm>
          <a:prstGeom prst="borderCallout1">
            <a:avLst>
              <a:gd name="adj1" fmla="val 35040"/>
              <a:gd name="adj2" fmla="val -4072"/>
              <a:gd name="adj3" fmla="val -48345"/>
              <a:gd name="adj4" fmla="val -85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Folders hold Projects and Environments.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15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Quiet Revolution?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 Architecture Addresses Many SSIS Limitations!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 SSIS Catalog in SQL Server managed via SSMS.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Built-in SSRS Reports on package executions.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Deployment Model:  All the packages in the project are  deployed together.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Configurable Project and Package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Environments – containers of configurations settings.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True database service execution.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1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The Integration Services Catalog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52600"/>
            <a:ext cx="3871913" cy="369298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943600" y="2895600"/>
            <a:ext cx="2971800" cy="1295400"/>
          </a:xfrm>
          <a:prstGeom prst="borderCallout1">
            <a:avLst>
              <a:gd name="adj1" fmla="val 35040"/>
              <a:gd name="adj2" fmla="val -4072"/>
              <a:gd name="adj3" fmla="val 90008"/>
              <a:gd name="adj4" fmla="val -40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Mouse Click on a Package or Project to get a Context Sensitive Menu.  Select Configure.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in 2012 – The Integration Services Catalog -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6336472" cy="418623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15000" y="4191000"/>
            <a:ext cx="2971800" cy="1295400"/>
          </a:xfrm>
          <a:prstGeom prst="borderCallout1">
            <a:avLst>
              <a:gd name="adj1" fmla="val -10571"/>
              <a:gd name="adj2" fmla="val 13443"/>
              <a:gd name="adj3" fmla="val -33913"/>
              <a:gd name="adj4" fmla="val -6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values for Project Parameters and Connection Managers.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in 2012 – The Integration Services Catalog - Environments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029200"/>
            <a:ext cx="6977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Environment is just a set of Project Configuration Values stored </a:t>
            </a:r>
          </a:p>
          <a:p>
            <a:r>
              <a:rPr lang="en-US" dirty="0"/>
              <a:t>as an object in the catalog.  The idea is that for each environment, Dev, </a:t>
            </a:r>
          </a:p>
          <a:p>
            <a:r>
              <a:rPr lang="en-US" dirty="0"/>
              <a:t>Integration, QA and Production, the configuration values will need to be </a:t>
            </a:r>
          </a:p>
          <a:p>
            <a:r>
              <a:rPr lang="en-US" dirty="0"/>
              <a:t>Different.  SSIS Environments make this easier to manage.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885950"/>
            <a:ext cx="4069080" cy="308610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791200" y="3276600"/>
            <a:ext cx="2971800" cy="1295400"/>
          </a:xfrm>
          <a:prstGeom prst="borderCallout1">
            <a:avLst>
              <a:gd name="adj1" fmla="val 32488"/>
              <a:gd name="adj2" fmla="val -3788"/>
              <a:gd name="adj3" fmla="val 119220"/>
              <a:gd name="adj4" fmla="val -52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SSIS Environment.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in 2012 – The Integration Services Catalog - Environments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62200"/>
            <a:ext cx="3657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in 2012 – The Integration Services Catalog - Environments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509106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191000" y="4191000"/>
            <a:ext cx="2743200" cy="838200"/>
          </a:xfrm>
          <a:prstGeom prst="borderCallout1">
            <a:avLst>
              <a:gd name="adj1" fmla="val 18750"/>
              <a:gd name="adj2" fmla="val -8333"/>
              <a:gd name="adj3" fmla="val -90577"/>
              <a:gd name="adj4" fmla="val -2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a named and description and click Ok.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in 2012 – The Integration Services Catalog - Environments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05000"/>
            <a:ext cx="277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029200" y="5181600"/>
            <a:ext cx="2667000" cy="990600"/>
          </a:xfrm>
          <a:prstGeom prst="borderCallout1">
            <a:avLst>
              <a:gd name="adj1" fmla="val 18750"/>
              <a:gd name="adj2" fmla="val -8333"/>
              <a:gd name="adj3" fmla="val -90577"/>
              <a:gd name="adj4" fmla="val -2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Mouse Click and select Properties to edit.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0866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The Integration Services Catalog - Environments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275070" cy="4210457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029200" y="5105400"/>
            <a:ext cx="3276600" cy="1295400"/>
          </a:xfrm>
          <a:prstGeom prst="borderCallout1">
            <a:avLst>
              <a:gd name="adj1" fmla="val 18750"/>
              <a:gd name="adj2" fmla="val -8333"/>
              <a:gd name="adj3" fmla="val -137003"/>
              <a:gd name="adj4" fmla="val -37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variable names and values.  These will be assigned to configuration properties.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Deploying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638800" y="4495800"/>
            <a:ext cx="3276600" cy="1295400"/>
          </a:xfrm>
          <a:prstGeom prst="borderCallout1">
            <a:avLst>
              <a:gd name="adj1" fmla="val 35039"/>
              <a:gd name="adj2" fmla="val -3611"/>
              <a:gd name="adj3" fmla="val -17818"/>
              <a:gd name="adj4" fmla="val -49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the project in the catalog.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2414588"/>
            <a:ext cx="41243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935272"/>
            <a:ext cx="3795713" cy="275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638800" y="4495800"/>
            <a:ext cx="3276600" cy="1295400"/>
          </a:xfrm>
          <a:prstGeom prst="borderCallout1">
            <a:avLst>
              <a:gd name="adj1" fmla="val 35039"/>
              <a:gd name="adj2" fmla="val -3611"/>
              <a:gd name="adj3" fmla="val -101438"/>
              <a:gd name="adj4" fmla="val -2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mouse click on the Project and select Configure.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962025"/>
            <a:ext cx="7410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648200" y="44958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85059"/>
              <a:gd name="adj4" fmla="val -95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</a:t>
            </a:r>
            <a:r>
              <a:rPr lang="en-US" dirty="0" err="1"/>
              <a:t>refrences</a:t>
            </a:r>
            <a:r>
              <a:rPr lang="en-US" dirty="0"/>
              <a:t> to configure.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Configuration Improvements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905000"/>
            <a:ext cx="8153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Deployment Model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the packages in the project are deployed together.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Packages in the project can share Parameters and Connection Managers.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and Configuration Values can easily be configured in SSMS.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 Legacy Package Deployment Model is available but does not support the above features.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27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962025"/>
            <a:ext cx="6337508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71031"/>
              <a:gd name="adj4" fmla="val 21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Add to add a reference to an Environment.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905000"/>
            <a:ext cx="2971800" cy="30480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181600" y="51054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75218"/>
              <a:gd name="adj4" fmla="val -24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environment and Ok.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962025"/>
            <a:ext cx="7410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201348"/>
              <a:gd name="adj4" fmla="val -2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the reference was added..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909744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31846"/>
              <a:gd name="adj4" fmla="val 73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Parameters and then the ellipsis.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686175" cy="407832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410200" y="54102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5858"/>
              <a:gd name="adj4" fmla="val -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Use Environment variable and select a variable.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5867400" cy="377533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07578"/>
              <a:gd name="adj4" fmla="val 34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Connection Managers and the ellipsis next to </a:t>
            </a:r>
            <a:r>
              <a:rPr lang="en-US" dirty="0" err="1"/>
              <a:t>ServerName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3352800" cy="370948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029200" y="28956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162729"/>
              <a:gd name="adj4" fmla="val -2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‘Use environment variable’ and select the variable from the drop down..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6000"/>
            <a:ext cx="6779859" cy="436245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810000" y="16002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261321"/>
              <a:gd name="adj4" fmla="val 99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</a:t>
            </a:r>
            <a:r>
              <a:rPr lang="en-US" dirty="0" err="1"/>
              <a:t>ServerName</a:t>
            </a:r>
            <a:r>
              <a:rPr lang="en-US" dirty="0"/>
              <a:t> is now set to the environment variable name.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</p:spTree>
    <p:extLst>
      <p:ext uri="{BB962C8B-B14F-4D97-AF65-F5344CB8AC3E}">
        <p14:creationId xmlns:p14="http://schemas.microsoft.com/office/powerpoint/2010/main" val="430944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701322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A Simple project example</a:t>
            </a:r>
          </a:p>
        </p:txBody>
      </p:sp>
    </p:spTree>
    <p:extLst>
      <p:ext uri="{BB962C8B-B14F-4D97-AF65-F5344CB8AC3E}">
        <p14:creationId xmlns:p14="http://schemas.microsoft.com/office/powerpoint/2010/main" val="405555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6553821" cy="413385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172200" y="2819400"/>
            <a:ext cx="3276600" cy="1295400"/>
          </a:xfrm>
          <a:prstGeom prst="borderCallout1">
            <a:avLst>
              <a:gd name="adj1" fmla="val 105760"/>
              <a:gd name="adj2" fmla="val 10040"/>
              <a:gd name="adj3" fmla="val 151969"/>
              <a:gd name="adj4" fmla="val 27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entering the server name, click the ellipsis next to the Package text box.</a:t>
            </a:r>
          </a:p>
        </p:txBody>
      </p:sp>
    </p:spTree>
    <p:extLst>
      <p:ext uri="{BB962C8B-B14F-4D97-AF65-F5344CB8AC3E}">
        <p14:creationId xmlns:p14="http://schemas.microsoft.com/office/powerpoint/2010/main" val="1938253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1652587"/>
            <a:ext cx="4143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7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7572375" cy="51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6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00200"/>
            <a:ext cx="7038975" cy="47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25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1657350"/>
            <a:ext cx="4162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3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7378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6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040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use package/project defaults.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use Environment variables.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overridden with hard coded values.</a:t>
            </a:r>
          </a:p>
        </p:txBody>
      </p:sp>
    </p:spTree>
    <p:extLst>
      <p:ext uri="{BB962C8B-B14F-4D97-AF65-F5344CB8AC3E}">
        <p14:creationId xmlns:p14="http://schemas.microsoft.com/office/powerpoint/2010/main" val="3890314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52600"/>
            <a:ext cx="3848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2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6400800" cy="45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Using SSIS with SQL Agent</a:t>
            </a:r>
          </a:p>
        </p:txBody>
      </p:sp>
    </p:spTree>
    <p:extLst>
      <p:ext uri="{BB962C8B-B14F-4D97-AF65-F5344CB8AC3E}">
        <p14:creationId xmlns:p14="http://schemas.microsoft.com/office/powerpoint/2010/main" val="311990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676400"/>
            <a:ext cx="79964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3581400" y="2209800"/>
            <a:ext cx="2438400" cy="685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New Project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743200"/>
            <a:ext cx="54292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800600" y="16002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314489"/>
              <a:gd name="adj4" fmla="val 2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a package fails, you need to view Reports from the catalog to get details.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7743010" cy="4038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4800600" y="16002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306245"/>
              <a:gd name="adj4" fmla="val 31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All Messages for error details.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New in 2012 – Configuration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381000" y="2438400"/>
            <a:ext cx="2286000" cy="304800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6576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SSIS Catalog</a:t>
            </a:r>
          </a:p>
          <a:p>
            <a:pPr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</a:rPr>
              <a:t>SSISDemo</a:t>
            </a:r>
            <a:r>
              <a:rPr lang="en-US" sz="1400" dirty="0">
                <a:solidFill>
                  <a:schemeClr val="bg1"/>
                </a:solidFill>
              </a:rPr>
              <a:t> Folder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SSISProject1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SSISEnv1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Server=</a:t>
            </a:r>
            <a:r>
              <a:rPr lang="en-US" sz="1400" dirty="0" err="1">
                <a:solidFill>
                  <a:schemeClr val="bg1"/>
                </a:solidFill>
              </a:rPr>
              <a:t>devserver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3429000" y="2514600"/>
            <a:ext cx="2286000" cy="304800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324600" y="2438400"/>
            <a:ext cx="2438400" cy="304800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9050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1752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1800" y="19050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657600"/>
            <a:ext cx="21563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SSIS Catalog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SSISDemo</a:t>
            </a:r>
            <a:r>
              <a:rPr lang="en-US" sz="1400" dirty="0">
                <a:solidFill>
                  <a:schemeClr val="bg1"/>
                </a:solidFill>
              </a:rPr>
              <a:t> Folder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SSISProject1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SSISEnv1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Server=</a:t>
            </a:r>
            <a:r>
              <a:rPr lang="en-US" sz="1400" dirty="0" err="1">
                <a:solidFill>
                  <a:schemeClr val="bg1"/>
                </a:solidFill>
              </a:rPr>
              <a:t>qaserver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600" y="3733800"/>
            <a:ext cx="23278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SSIS Catalog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SSISDemo</a:t>
            </a:r>
            <a:r>
              <a:rPr lang="en-US" sz="1400" dirty="0">
                <a:solidFill>
                  <a:schemeClr val="bg1"/>
                </a:solidFill>
              </a:rPr>
              <a:t> Folder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SSISProject1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SSISEnv1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Server=</a:t>
            </a:r>
            <a:r>
              <a:rPr lang="en-US" sz="1400" dirty="0" err="1">
                <a:solidFill>
                  <a:schemeClr val="bg1"/>
                </a:solidFill>
              </a:rPr>
              <a:t>prodserver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586740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deploy the project to each server and it automatically picks up the </a:t>
            </a:r>
          </a:p>
          <a:p>
            <a:r>
              <a:rPr lang="en-US" dirty="0"/>
              <a:t>configuration settings for that server.  Note:  We are using relative references.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15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Quiet Revolution?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New Architecture Addresses Many SSIS Limitations!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New SSIS Catalog in SQL Server managed via SSMS.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Built-in SSRS Reports on package executions.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Deployment Model:  All the packages in the project are  deployed together.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Configurable Project and Package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Environments – containers of configurations settings.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True database service execution.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804919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105400" y="1447800"/>
            <a:ext cx="2971800" cy="685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Integration Services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Level Configuration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322222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029200" y="2286000"/>
            <a:ext cx="2971800" cy="1752600"/>
          </a:xfrm>
          <a:prstGeom prst="borderCallout1">
            <a:avLst>
              <a:gd name="adj1" fmla="val 18750"/>
              <a:gd name="adj2" fmla="val -8333"/>
              <a:gd name="adj3" fmla="val 45075"/>
              <a:gd name="adj4" fmla="val -4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in 2012 – Project Parameters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Project Level Connection Managers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/>
              <a:t>SSIS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Creating a Project – Project Level Configuration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599" y="2286000"/>
            <a:ext cx="36339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943600" y="2286000"/>
            <a:ext cx="2971800" cy="1600200"/>
          </a:xfrm>
          <a:prstGeom prst="borderCallout1">
            <a:avLst>
              <a:gd name="adj1" fmla="val 18750"/>
              <a:gd name="adj2" fmla="val -8333"/>
              <a:gd name="adj3" fmla="val 55319"/>
              <a:gd name="adj4" fmla="val -3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Mouse Click and Select New Connection Manager to create a Project Level Connection Manager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12788</TotalTime>
  <Words>1464</Words>
  <Application>Microsoft Office PowerPoint</Application>
  <PresentationFormat>On-screen Show (4:3)</PresentationFormat>
  <Paragraphs>321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Celestial</vt:lpstr>
      <vt:lpstr>SSIS 2012: The Quiet Revolution</vt:lpstr>
      <vt:lpstr>Author:  Pro PowerShell for Database Developers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 2012</dc:title>
  <dc:creator>Partners Information Systems</dc:creator>
  <cp:lastModifiedBy>Bryan Cafferky</cp:lastModifiedBy>
  <cp:revision>86</cp:revision>
  <dcterms:created xsi:type="dcterms:W3CDTF">2014-09-22T12:17:25Z</dcterms:created>
  <dcterms:modified xsi:type="dcterms:W3CDTF">2018-02-13T17:29:51Z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2018-02-13T17:29:18.0720066Z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