
<file path=[Content_Types].xml><?xml version="1.0" encoding="utf-8"?>
<Types xmlns="http://schemas.openxmlformats.org/package/2006/content-types">
  <Default Extension="png" ContentType="image/png"/>
  <Default Extension="jpeg" ContentType="image/jpeg"/>
  <Default Extension="dib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329" r:id="rId3"/>
    <p:sldId id="301" r:id="rId4"/>
    <p:sldId id="302" r:id="rId5"/>
    <p:sldId id="307" r:id="rId6"/>
    <p:sldId id="263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303" r:id="rId15"/>
    <p:sldId id="265" r:id="rId16"/>
    <p:sldId id="266" r:id="rId17"/>
    <p:sldId id="305" r:id="rId18"/>
    <p:sldId id="306" r:id="rId19"/>
    <p:sldId id="304" r:id="rId20"/>
    <p:sldId id="267" r:id="rId21"/>
    <p:sldId id="316" r:id="rId22"/>
    <p:sldId id="310" r:id="rId23"/>
    <p:sldId id="311" r:id="rId24"/>
    <p:sldId id="312" r:id="rId25"/>
    <p:sldId id="313" r:id="rId26"/>
    <p:sldId id="314" r:id="rId27"/>
    <p:sldId id="315" r:id="rId28"/>
    <p:sldId id="30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6" r:id="rId48"/>
    <p:sldId id="317" r:id="rId49"/>
    <p:sldId id="318" r:id="rId50"/>
    <p:sldId id="319" r:id="rId51"/>
    <p:sldId id="322" r:id="rId52"/>
    <p:sldId id="321" r:id="rId53"/>
    <p:sldId id="320" r:id="rId54"/>
    <p:sldId id="324" r:id="rId55"/>
    <p:sldId id="323" r:id="rId56"/>
    <p:sldId id="326" r:id="rId57"/>
    <p:sldId id="325" r:id="rId58"/>
    <p:sldId id="328" r:id="rId59"/>
    <p:sldId id="327" r:id="rId60"/>
    <p:sldId id="297" r:id="rId61"/>
    <p:sldId id="298" r:id="rId62"/>
    <p:sldId id="300" r:id="rId63"/>
    <p:sldId id="33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2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76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78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26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0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8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9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7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8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409AA5-68C5-4974-BFB3-CDFD745B6A55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93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sql-f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dib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dib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dib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534400" cy="838199"/>
          </a:xfrm>
        </p:spPr>
        <p:txBody>
          <a:bodyPr/>
          <a:lstStyle/>
          <a:p>
            <a:r>
              <a:rPr lang="en-US" sz="4400" dirty="0" smtClean="0"/>
              <a:t>SSIS 2012: The Quiet Revolution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1066800" y="1600200"/>
            <a:ext cx="740354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Presented by Bryan </a:t>
            </a:r>
            <a:r>
              <a:rPr lang="en-US" sz="2800" dirty="0"/>
              <a:t>Cafferky</a:t>
            </a:r>
          </a:p>
          <a:p>
            <a:pPr algn="ctr"/>
            <a:r>
              <a:rPr lang="en-US" sz="2800" i="1" dirty="0"/>
              <a:t>Business Intelligence Consultant</a:t>
            </a:r>
          </a:p>
          <a:p>
            <a:pPr algn="ctr"/>
            <a:r>
              <a:rPr lang="en-US" sz="2800" i="1" dirty="0"/>
              <a:t>BPC Global Solutions </a:t>
            </a:r>
            <a:r>
              <a:rPr lang="en-US" sz="2800" i="1" dirty="0" smtClean="0"/>
              <a:t>LLC</a:t>
            </a:r>
          </a:p>
          <a:p>
            <a:pPr algn="ctr"/>
            <a:endParaRPr lang="en-US" sz="2800" i="1" dirty="0" smtClean="0">
              <a:solidFill>
                <a:srgbClr val="FFFF00"/>
              </a:solidFill>
            </a:endParaRPr>
          </a:p>
          <a:p>
            <a:pPr algn="ctr"/>
            <a:endParaRPr lang="en-US" sz="2800" i="1" dirty="0"/>
          </a:p>
          <a:p>
            <a:pPr algn="ctr"/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bryan256@msn.com</a:t>
            </a:r>
          </a:p>
          <a:p>
            <a:pPr algn="ctr"/>
            <a:r>
              <a:rPr lang="en-US" sz="2000" i="1" dirty="0" smtClean="0">
                <a:hlinkClick r:id="rId2"/>
              </a:rPr>
              <a:t>www.sql-fy.com</a:t>
            </a:r>
            <a:endParaRPr lang="en-US" sz="2000" i="1" dirty="0" smtClean="0"/>
          </a:p>
          <a:p>
            <a:pPr algn="ctr"/>
            <a:r>
              <a:rPr lang="en-US" sz="2000" dirty="0"/>
              <a:t>www.linkedin.com/in/bryancafferky</a:t>
            </a:r>
            <a:endParaRPr lang="en-US" sz="2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76800"/>
            <a:ext cx="1066800" cy="1314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0" y="5715000"/>
            <a:ext cx="55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RI Business Microsoft Intelligence User Group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59436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B0F0"/>
                </a:solidFill>
              </a:rPr>
              <a:t>http://www.meetup.com/The-RI-Microsoft-BIUG/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Creating a Project – Project Level Configuration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67200" y="3276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5105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943600" y="2286000"/>
            <a:ext cx="2971800" cy="1447800"/>
          </a:xfrm>
          <a:prstGeom prst="borderCallout1">
            <a:avLst>
              <a:gd name="adj1" fmla="val 18750"/>
              <a:gd name="adj2" fmla="val -8333"/>
              <a:gd name="adj3" fmla="val 19038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Connection Type.  OLEDB is the most common, i.e. SQL Server.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Creating a Project – Project Connection Manager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67200" y="3276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844697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791200" y="1752600"/>
            <a:ext cx="2971800" cy="1447800"/>
          </a:xfrm>
          <a:prstGeom prst="borderCallout1">
            <a:avLst>
              <a:gd name="adj1" fmla="val 18750"/>
              <a:gd name="adj2" fmla="val -8333"/>
              <a:gd name="adj3" fmla="val 49489"/>
              <a:gd name="adj4" fmla="val -30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the Connection Properties.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Creating a Project – Project Connection Manager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67200" y="3276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05000"/>
            <a:ext cx="3943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410200" y="3276600"/>
            <a:ext cx="2971800" cy="1447800"/>
          </a:xfrm>
          <a:prstGeom prst="borderCallout1">
            <a:avLst>
              <a:gd name="adj1" fmla="val 18750"/>
              <a:gd name="adj2" fmla="val -8333"/>
              <a:gd name="adj3" fmla="val 129165"/>
              <a:gd name="adj4" fmla="val -44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 (project) indicates this is a Project Level Connection Manager.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Creating a Project – Project Connection Manager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40303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486400" y="1066800"/>
            <a:ext cx="2971800" cy="1447800"/>
          </a:xfrm>
          <a:prstGeom prst="borderCallout1">
            <a:avLst>
              <a:gd name="adj1" fmla="val 18750"/>
              <a:gd name="adj2" fmla="val -8333"/>
              <a:gd name="adj3" fmla="val 110704"/>
              <a:gd name="adj4" fmla="val -38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Data Flow.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Creating a Project – Project Connection Manager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28800"/>
            <a:ext cx="34575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486400" y="2667000"/>
            <a:ext cx="2971800" cy="2514600"/>
          </a:xfrm>
          <a:prstGeom prst="borderCallout1">
            <a:avLst>
              <a:gd name="adj1" fmla="val 18750"/>
              <a:gd name="adj2" fmla="val -8333"/>
              <a:gd name="adj3" fmla="val 116915"/>
              <a:gd name="adj4" fmla="val -42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Mouse Click on the Package Name in Solution Explorer and select Rename to rename the package.  Do not change the </a:t>
            </a:r>
            <a:r>
              <a:rPr lang="en-US" dirty="0" err="1" smtClean="0"/>
              <a:t>dtsx</a:t>
            </a:r>
            <a:r>
              <a:rPr lang="en-US" dirty="0" smtClean="0"/>
              <a:t> extension.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371600"/>
            <a:ext cx="64008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Parameters: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514600"/>
            <a:ext cx="5859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that can be configured externally.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scoped to the package or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can get their value from a parameter.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Project – Project Parameter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019800"/>
            <a:ext cx="760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Parameters are just Project Level scoped variables but they are exposed</a:t>
            </a:r>
          </a:p>
          <a:p>
            <a:r>
              <a:rPr lang="en-US" dirty="0" smtClean="0"/>
              <a:t>To the Configuration Editor in SSMS and SQL Agent.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00200"/>
            <a:ext cx="2180844" cy="41148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791200" y="1905000"/>
            <a:ext cx="2971800" cy="1295400"/>
          </a:xfrm>
          <a:prstGeom prst="borderCallout1">
            <a:avLst>
              <a:gd name="adj1" fmla="val 18750"/>
              <a:gd name="adj2" fmla="val -8333"/>
              <a:gd name="adj3" fmla="val 35438"/>
              <a:gd name="adj4" fmla="val -72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Click on the </a:t>
            </a:r>
            <a:r>
              <a:rPr lang="en-US" dirty="0" err="1" smtClean="0"/>
              <a:t>Project.parameters</a:t>
            </a:r>
            <a:r>
              <a:rPr lang="en-US" dirty="0" smtClean="0"/>
              <a:t> to create Project Parameters.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Project – Project Parameter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00"/>
            <a:ext cx="7954370" cy="198120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038600" y="1905000"/>
            <a:ext cx="2971800" cy="533400"/>
          </a:xfrm>
          <a:prstGeom prst="borderCallout1">
            <a:avLst>
              <a:gd name="adj1" fmla="val 18750"/>
              <a:gd name="adj2" fmla="val -8333"/>
              <a:gd name="adj3" fmla="val 290867"/>
              <a:gd name="adj4" fmla="val -116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the Add Parameter Icon</a:t>
            </a:r>
          </a:p>
        </p:txBody>
      </p:sp>
    </p:spTree>
    <p:extLst>
      <p:ext uri="{BB962C8B-B14F-4D97-AF65-F5344CB8AC3E}">
        <p14:creationId xmlns:p14="http://schemas.microsoft.com/office/powerpoint/2010/main" val="39174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Project – Project Parameter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400"/>
            <a:ext cx="7578090" cy="209833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038600" y="1905000"/>
            <a:ext cx="2971800" cy="533400"/>
          </a:xfrm>
          <a:prstGeom prst="borderCallout1">
            <a:avLst>
              <a:gd name="adj1" fmla="val 18750"/>
              <a:gd name="adj2" fmla="val -8333"/>
              <a:gd name="adj3" fmla="val 386867"/>
              <a:gd name="adj4" fmla="val -66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Parameter Details</a:t>
            </a:r>
          </a:p>
        </p:txBody>
      </p:sp>
    </p:spTree>
    <p:extLst>
      <p:ext uri="{BB962C8B-B14F-4D97-AF65-F5344CB8AC3E}">
        <p14:creationId xmlns:p14="http://schemas.microsoft.com/office/powerpoint/2010/main" val="9606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Project – package Parameter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50387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791200" y="1905000"/>
            <a:ext cx="2971800" cy="1295400"/>
          </a:xfrm>
          <a:prstGeom prst="borderCallout1">
            <a:avLst>
              <a:gd name="adj1" fmla="val 18750"/>
              <a:gd name="adj2" fmla="val -8333"/>
              <a:gd name="adj3" fmla="val 29085"/>
              <a:gd name="adj4" fmla="val -41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a package open, click on the Parameters tab so we can create Project Parameters.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534400" cy="838199"/>
          </a:xfrm>
        </p:spPr>
        <p:txBody>
          <a:bodyPr/>
          <a:lstStyle/>
          <a:p>
            <a:r>
              <a:rPr lang="en-US" sz="2400" dirty="0" smtClean="0"/>
              <a:t>Author:  Pro PowerShell for Database Developers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19200"/>
            <a:ext cx="3581400" cy="51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Project – PACKAGE Parameter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69342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4953000" y="3657600"/>
            <a:ext cx="2971800" cy="1295400"/>
          </a:xfrm>
          <a:prstGeom prst="borderCallout1">
            <a:avLst>
              <a:gd name="adj1" fmla="val -7313"/>
              <a:gd name="adj2" fmla="val 34271"/>
              <a:gd name="adj3" fmla="val -33902"/>
              <a:gd name="adj4" fmla="val 37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new Parameter.  You can make it required.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Deploying a project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981200"/>
            <a:ext cx="6934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Loads the entire project, i.e. all packages with current settings to the SSISDB in the Integration Services Catalogs.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exported from the catalog as needed and restored to a Data Tools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Packages can be configured in the catalog and executed from the catalog.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SSISDB is a central repository for SSIS packages on a given SQL Server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Deploying a project – Step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6252379" cy="373761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791200" y="1905000"/>
            <a:ext cx="2971800" cy="1295400"/>
          </a:xfrm>
          <a:prstGeom prst="borderCallout1">
            <a:avLst>
              <a:gd name="adj1" fmla="val 18750"/>
              <a:gd name="adj2" fmla="val -8333"/>
              <a:gd name="adj3" fmla="val 109556"/>
              <a:gd name="adj4" fmla="val -73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Project and then Deploy.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Deploying a project – step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5257800" cy="4509783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791200" y="1905000"/>
            <a:ext cx="2971800" cy="1295400"/>
          </a:xfrm>
          <a:prstGeom prst="borderCallout1">
            <a:avLst>
              <a:gd name="adj1" fmla="val 18750"/>
              <a:gd name="adj2" fmla="val -8333"/>
              <a:gd name="adj3" fmla="val 19203"/>
              <a:gd name="adj4" fmla="val -8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Deployment Steps screen.  Click Next.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Deploying a project – step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5596853" cy="4800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715000" y="3886200"/>
            <a:ext cx="2895600" cy="1600200"/>
          </a:xfrm>
          <a:prstGeom prst="borderCallout1">
            <a:avLst>
              <a:gd name="adj1" fmla="val 18750"/>
              <a:gd name="adj2" fmla="val -8333"/>
              <a:gd name="adj3" fmla="val -23420"/>
              <a:gd name="adj4" fmla="val -58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the SQL Server Instance where the project should be deployed.  Click Browse to locate the folder.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0" y="4572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562600" y="31242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Deploying a project – step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133600"/>
            <a:ext cx="2834640" cy="288036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715000" y="3886200"/>
            <a:ext cx="2895600" cy="1600200"/>
          </a:xfrm>
          <a:prstGeom prst="borderCallout1">
            <a:avLst>
              <a:gd name="adj1" fmla="val 18750"/>
              <a:gd name="adj2" fmla="val -8333"/>
              <a:gd name="adj3" fmla="val 52580"/>
              <a:gd name="adj4" fmla="val -56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the folder or click on New Folder to create a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Deploying a project – step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6400"/>
            <a:ext cx="5524500" cy="473854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867400" y="3886200"/>
            <a:ext cx="2895600" cy="1600200"/>
          </a:xfrm>
          <a:prstGeom prst="borderCallout1">
            <a:avLst>
              <a:gd name="adj1" fmla="val 103893"/>
              <a:gd name="adj2" fmla="val 29246"/>
              <a:gd name="adj3" fmla="val 138294"/>
              <a:gd name="adj4" fmla="val 6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the settings and click Deploy.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Deploying a project – step 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0"/>
            <a:ext cx="5418661" cy="462915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3962400" y="3581400"/>
            <a:ext cx="2895600" cy="1600200"/>
          </a:xfrm>
          <a:prstGeom prst="borderCallout1">
            <a:avLst>
              <a:gd name="adj1" fmla="val 103893"/>
              <a:gd name="adj2" fmla="val 47878"/>
              <a:gd name="adj3" fmla="val 148580"/>
              <a:gd name="adj4" fmla="val 65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deployment confirmation screen shows all tasks Passed.  Click Close when ready.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New in 2012 – The Integration Services Catalog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9" y="1905000"/>
            <a:ext cx="414866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562600" y="4495800"/>
            <a:ext cx="2971800" cy="1295400"/>
          </a:xfrm>
          <a:prstGeom prst="borderCallout1">
            <a:avLst>
              <a:gd name="adj1" fmla="val -7313"/>
              <a:gd name="adj2" fmla="val 34271"/>
              <a:gd name="adj3" fmla="val -24128"/>
              <a:gd name="adj4" fmla="val -19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Exposes Projects, Packages and </a:t>
            </a:r>
            <a:r>
              <a:rPr lang="en-US" dirty="0" err="1" smtClean="0"/>
              <a:t>Configurationns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New in 2012 – The Integration Services Catalog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6000"/>
            <a:ext cx="3970020" cy="225552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562600" y="4724400"/>
            <a:ext cx="2971800" cy="1295400"/>
          </a:xfrm>
          <a:prstGeom prst="borderCallout1">
            <a:avLst>
              <a:gd name="adj1" fmla="val 35040"/>
              <a:gd name="adj2" fmla="val -4072"/>
              <a:gd name="adj3" fmla="val -48345"/>
              <a:gd name="adj4" fmla="val -85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Folders hold Projects and Environments.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8153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the Quiet Revolution?</a:t>
            </a:r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New </a:t>
            </a:r>
            <a:r>
              <a:rPr lang="en-US" sz="2000" dirty="0" smtClean="0"/>
              <a:t>Architecture Addresses Many SSIS Limitations!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New </a:t>
            </a:r>
            <a:r>
              <a:rPr lang="en-US" sz="2000" dirty="0" smtClean="0"/>
              <a:t>SSIS Catalog in SQL Server managed via SSMS.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Built-in </a:t>
            </a:r>
            <a:r>
              <a:rPr lang="en-US" sz="2000" dirty="0" smtClean="0"/>
              <a:t>SSRS Reports on package executions. 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Project Deployment Model:  All the packages in the project are  deployed together.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Configurable Project and Package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Environments – containers of configurations settings.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True database service execution.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New in 2012 – The Integration Services Catalog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3871913" cy="3692989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943600" y="2895600"/>
            <a:ext cx="2971800" cy="1295400"/>
          </a:xfrm>
          <a:prstGeom prst="borderCallout1">
            <a:avLst>
              <a:gd name="adj1" fmla="val 35040"/>
              <a:gd name="adj2" fmla="val -4072"/>
              <a:gd name="adj3" fmla="val 90008"/>
              <a:gd name="adj4" fmla="val -40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Mouse Click on a Package or Project to get a Context Sensitive Menu.  Select Configure.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New in 2012 – The Integration Services Catalog -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0"/>
            <a:ext cx="6336472" cy="4186238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5715000" y="4191000"/>
            <a:ext cx="2971800" cy="1295400"/>
          </a:xfrm>
          <a:prstGeom prst="borderCallout1">
            <a:avLst>
              <a:gd name="adj1" fmla="val -10571"/>
              <a:gd name="adj2" fmla="val 13443"/>
              <a:gd name="adj3" fmla="val -33913"/>
              <a:gd name="adj4" fmla="val -6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values for Project Parameters and Connection Managers.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New in 2012 – The Integration Services Catalog - Environments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029200"/>
            <a:ext cx="6977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Environment is just a set of Project Configuration Values stored </a:t>
            </a:r>
          </a:p>
          <a:p>
            <a:r>
              <a:rPr lang="en-US" dirty="0" smtClean="0"/>
              <a:t>as an object in the catalog.  The idea is that for each environment, Dev, </a:t>
            </a:r>
          </a:p>
          <a:p>
            <a:r>
              <a:rPr lang="en-US" dirty="0" smtClean="0"/>
              <a:t>Integration, QA and Production, the configuration values will need to be </a:t>
            </a:r>
          </a:p>
          <a:p>
            <a:r>
              <a:rPr lang="en-US" dirty="0" smtClean="0"/>
              <a:t>Different.  SSIS Environments make this easier to manage.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1885950"/>
            <a:ext cx="4069080" cy="3086100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791200" y="3276600"/>
            <a:ext cx="2971800" cy="1295400"/>
          </a:xfrm>
          <a:prstGeom prst="borderCallout1">
            <a:avLst>
              <a:gd name="adj1" fmla="val 32488"/>
              <a:gd name="adj2" fmla="val -3788"/>
              <a:gd name="adj3" fmla="val 119220"/>
              <a:gd name="adj4" fmla="val -52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SSIS Environment.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New in 2012 – The Integration Services Catalog - Environments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62200"/>
            <a:ext cx="365760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New in 2012 – The Integration Services Catalog - Environments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509106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4191000" y="4191000"/>
            <a:ext cx="2743200" cy="838200"/>
          </a:xfrm>
          <a:prstGeom prst="borderCallout1">
            <a:avLst>
              <a:gd name="adj1" fmla="val 18750"/>
              <a:gd name="adj2" fmla="val -8333"/>
              <a:gd name="adj3" fmla="val -90577"/>
              <a:gd name="adj4" fmla="val -21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a named and description and click Ok.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New in 2012 – The Integration Services Catalog - Environments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05000"/>
            <a:ext cx="27717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5029200" y="5181600"/>
            <a:ext cx="2667000" cy="990600"/>
          </a:xfrm>
          <a:prstGeom prst="borderCallout1">
            <a:avLst>
              <a:gd name="adj1" fmla="val 18750"/>
              <a:gd name="adj2" fmla="val -8333"/>
              <a:gd name="adj3" fmla="val -90577"/>
              <a:gd name="adj4" fmla="val -21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Mouse Click and select Properties to edit.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7086600" cy="53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New in 2012 – The Integration Services Catalog - Environments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275070" cy="4210457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029200" y="5105400"/>
            <a:ext cx="3276600" cy="1295400"/>
          </a:xfrm>
          <a:prstGeom prst="borderCallout1">
            <a:avLst>
              <a:gd name="adj1" fmla="val 18750"/>
              <a:gd name="adj2" fmla="val -8333"/>
              <a:gd name="adj3" fmla="val -137003"/>
              <a:gd name="adj4" fmla="val -37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variable names and values.  These will be assigned to configuration properties.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Deploying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5638800" y="4495800"/>
            <a:ext cx="3276600" cy="1295400"/>
          </a:xfrm>
          <a:prstGeom prst="borderCallout1">
            <a:avLst>
              <a:gd name="adj1" fmla="val 35039"/>
              <a:gd name="adj2" fmla="val -3611"/>
              <a:gd name="adj3" fmla="val -17818"/>
              <a:gd name="adj4" fmla="val -49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see the project in the catalog.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2414588"/>
            <a:ext cx="41243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935272"/>
            <a:ext cx="3795713" cy="275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5638800" y="4495800"/>
            <a:ext cx="3276600" cy="1295400"/>
          </a:xfrm>
          <a:prstGeom prst="borderCallout1">
            <a:avLst>
              <a:gd name="adj1" fmla="val 35039"/>
              <a:gd name="adj2" fmla="val -3611"/>
              <a:gd name="adj3" fmla="val -101438"/>
              <a:gd name="adj4" fmla="val -22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mouse click on the Project and select Configure.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962025"/>
            <a:ext cx="74104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4648200" y="44958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185059"/>
              <a:gd name="adj4" fmla="val -95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the </a:t>
            </a:r>
            <a:r>
              <a:rPr lang="en-US" dirty="0" err="1" smtClean="0"/>
              <a:t>refrences</a:t>
            </a:r>
            <a:r>
              <a:rPr lang="en-US" dirty="0" smtClean="0"/>
              <a:t> to configure.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Improvements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905000"/>
            <a:ext cx="8153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Deployment Model</a:t>
            </a:r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the packages in the project are deployed together.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Packages in the project can share Parameters and Connection Managers.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Parameter and Configuration Values can easily be configured in SSMS.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The Legacy Package Deployment Model is available but does not support the above features.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962025"/>
            <a:ext cx="6337508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5257800" y="53340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71031"/>
              <a:gd name="adj4" fmla="val 21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Add to add a reference to an Environment.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905000"/>
            <a:ext cx="2971800" cy="30480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181600" y="51054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175218"/>
              <a:gd name="adj4" fmla="val -24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the environment and Ok.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962025"/>
            <a:ext cx="74104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5257800" y="53340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201348"/>
              <a:gd name="adj4" fmla="val -20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can see the reference was added..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909744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5257800" y="53340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131846"/>
              <a:gd name="adj4" fmla="val 73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Parameters and then the ellipsis.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3686175" cy="4078321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410200" y="54102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15858"/>
              <a:gd name="adj4" fmla="val -2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Use Environment variable and select a variable.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5867400" cy="377533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257800" y="5334000"/>
            <a:ext cx="3276600" cy="1295400"/>
          </a:xfrm>
          <a:prstGeom prst="borderCallout1">
            <a:avLst>
              <a:gd name="adj1" fmla="val -9486"/>
              <a:gd name="adj2" fmla="val 20861"/>
              <a:gd name="adj3" fmla="val -107578"/>
              <a:gd name="adj4" fmla="val 34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Connection Managers and the ellipsis next to </a:t>
            </a:r>
            <a:r>
              <a:rPr lang="en-US" dirty="0" err="1" smtClean="0"/>
              <a:t>ServerName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3352800" cy="3709481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029200" y="2895600"/>
            <a:ext cx="3276600" cy="1295400"/>
          </a:xfrm>
          <a:prstGeom prst="borderCallout1">
            <a:avLst>
              <a:gd name="adj1" fmla="val 104541"/>
              <a:gd name="adj2" fmla="val 30306"/>
              <a:gd name="adj3" fmla="val 162729"/>
              <a:gd name="adj4" fmla="val -25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‘Use environment variable’ and select the variable from the drop down..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6779859" cy="436245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3810000" y="1600200"/>
            <a:ext cx="3276600" cy="1295400"/>
          </a:xfrm>
          <a:prstGeom prst="borderCallout1">
            <a:avLst>
              <a:gd name="adj1" fmla="val 104541"/>
              <a:gd name="adj2" fmla="val 30306"/>
              <a:gd name="adj3" fmla="val 261321"/>
              <a:gd name="adj4" fmla="val 99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</a:t>
            </a:r>
            <a:r>
              <a:rPr lang="en-US" dirty="0" err="1" smtClean="0"/>
              <a:t>ServerName</a:t>
            </a:r>
            <a:r>
              <a:rPr lang="en-US" dirty="0" smtClean="0"/>
              <a:t> is now set to the environment variable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01322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A Simple project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553821" cy="413385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6172200" y="2819400"/>
            <a:ext cx="3276600" cy="1295400"/>
          </a:xfrm>
          <a:prstGeom prst="borderCallout1">
            <a:avLst>
              <a:gd name="adj1" fmla="val 105760"/>
              <a:gd name="adj2" fmla="val 10040"/>
              <a:gd name="adj3" fmla="val 151969"/>
              <a:gd name="adj4" fmla="val 27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entering the server name, click the ellipsis next to the Package text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652587"/>
            <a:ext cx="41433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7572375" cy="51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038975" cy="47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657350"/>
            <a:ext cx="41624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3783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7040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use package/project defaults.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use Environment variables.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be overridden with hard coded values.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3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38481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6400800" cy="45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SSIS with SQL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676400"/>
            <a:ext cx="799643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3581400" y="2209800"/>
            <a:ext cx="2438400" cy="685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New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743200"/>
            <a:ext cx="54292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1 5"/>
          <p:cNvSpPr/>
          <p:nvPr/>
        </p:nvSpPr>
        <p:spPr>
          <a:xfrm>
            <a:off x="4800600" y="1600200"/>
            <a:ext cx="3276600" cy="1295400"/>
          </a:xfrm>
          <a:prstGeom prst="borderCallout1">
            <a:avLst>
              <a:gd name="adj1" fmla="val 104541"/>
              <a:gd name="adj2" fmla="val 30306"/>
              <a:gd name="adj3" fmla="val 314489"/>
              <a:gd name="adj4" fmla="val 27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a package fails, you need to view Reports from the catalog to get details.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7743010" cy="4038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4800600" y="1600200"/>
            <a:ext cx="3276600" cy="1295400"/>
          </a:xfrm>
          <a:prstGeom prst="borderCallout1">
            <a:avLst>
              <a:gd name="adj1" fmla="val 104541"/>
              <a:gd name="adj2" fmla="val 30306"/>
              <a:gd name="adj3" fmla="val 306245"/>
              <a:gd name="adj4" fmla="val 31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All Messages for error details.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New in 2012 – Configuration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71800" y="25146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3600" y="25146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381000" y="2438400"/>
            <a:ext cx="2286000" cy="304800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3657600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SSIS Catalog</a:t>
            </a:r>
          </a:p>
          <a:p>
            <a:pPr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SSISDemo</a:t>
            </a:r>
            <a:r>
              <a:rPr lang="en-US" sz="1400" dirty="0" smtClean="0">
                <a:solidFill>
                  <a:schemeClr val="bg1"/>
                </a:solidFill>
              </a:rPr>
              <a:t> Folder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SSISProject1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SSISEnv1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Server=</a:t>
            </a:r>
            <a:r>
              <a:rPr lang="en-US" sz="1400" dirty="0" err="1" smtClean="0">
                <a:solidFill>
                  <a:schemeClr val="bg1"/>
                </a:solidFill>
              </a:rPr>
              <a:t>devserver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3429000" y="2514600"/>
            <a:ext cx="2286000" cy="304800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6324600" y="2438400"/>
            <a:ext cx="2438400" cy="3048000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1905000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1752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190500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3657600"/>
            <a:ext cx="21563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SSIS Catalog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SSISDemo</a:t>
            </a:r>
            <a:r>
              <a:rPr lang="en-US" sz="1400" dirty="0">
                <a:solidFill>
                  <a:schemeClr val="bg1"/>
                </a:solidFill>
              </a:rPr>
              <a:t> Folder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SSISProject1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SSISEnv1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Server=</a:t>
            </a:r>
            <a:r>
              <a:rPr lang="en-US" sz="1400" dirty="0" err="1" smtClean="0">
                <a:solidFill>
                  <a:schemeClr val="bg1"/>
                </a:solidFill>
              </a:rPr>
              <a:t>qaserver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4600" y="3733800"/>
            <a:ext cx="23278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SSIS Catalog</a:t>
            </a:r>
          </a:p>
          <a:p>
            <a:pPr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SSISDemo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Folder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SSISProject1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SSISEnv1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Server=</a:t>
            </a:r>
            <a:r>
              <a:rPr lang="en-US" sz="1400" dirty="0" err="1" smtClean="0">
                <a:solidFill>
                  <a:schemeClr val="bg1"/>
                </a:solidFill>
              </a:rPr>
              <a:t>prodserver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5867400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deploy the project to each server and it automatically picks up the </a:t>
            </a:r>
          </a:p>
          <a:p>
            <a:r>
              <a:rPr lang="en-US" dirty="0" smtClean="0"/>
              <a:t>configuration settings for that server.  Note:  We are using relative references.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8153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is the Quiet Revolution?</a:t>
            </a:r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New Architecture Addresses Many SSIS Limitations!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New SSIS Catalog in SQL Server managed via SSMS.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Built-in SSRS Reports on package executions. 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Project Deployment Model:  All the packages in the project are  deployed together.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Configurable Project and Package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Environments – containers of configurations settings.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True database service execution.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906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804919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105400" y="1447800"/>
            <a:ext cx="2971800" cy="685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Integration Services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Creating a Project – Project Level Configuration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322222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029200" y="2286000"/>
            <a:ext cx="2971800" cy="1752600"/>
          </a:xfrm>
          <a:prstGeom prst="borderCallout1">
            <a:avLst>
              <a:gd name="adj1" fmla="val 18750"/>
              <a:gd name="adj2" fmla="val -8333"/>
              <a:gd name="adj3" fmla="val 45075"/>
              <a:gd name="adj4" fmla="val -4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in 2012 – Project Parameters</a:t>
            </a:r>
          </a:p>
          <a:p>
            <a:pPr algn="ctr"/>
            <a:r>
              <a:rPr lang="en-US" dirty="0" smtClean="0"/>
              <a:t>And</a:t>
            </a:r>
          </a:p>
          <a:p>
            <a:pPr algn="ctr"/>
            <a:r>
              <a:rPr lang="en-US" dirty="0" smtClean="0"/>
              <a:t>Project Level Connection Managers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67200" y="3276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199"/>
          </a:xfrm>
        </p:spPr>
        <p:txBody>
          <a:bodyPr/>
          <a:lstStyle/>
          <a:p>
            <a:r>
              <a:rPr lang="en-US" dirty="0" smtClean="0"/>
              <a:t>SSIS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Creating a Project – Project Level Configuration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67200" y="32766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599" y="2286000"/>
            <a:ext cx="363391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1 4"/>
          <p:cNvSpPr/>
          <p:nvPr/>
        </p:nvSpPr>
        <p:spPr>
          <a:xfrm>
            <a:off x="5943600" y="2286000"/>
            <a:ext cx="2971800" cy="1600200"/>
          </a:xfrm>
          <a:prstGeom prst="borderCallout1">
            <a:avLst>
              <a:gd name="adj1" fmla="val 18750"/>
              <a:gd name="adj2" fmla="val -8333"/>
              <a:gd name="adj3" fmla="val 55319"/>
              <a:gd name="adj4" fmla="val -3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Mouse Click and Select New Connection Manager to create a Project Level Connection Manager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12788</TotalTime>
  <Words>1365</Words>
  <Application>Microsoft Office PowerPoint</Application>
  <PresentationFormat>On-screen Show (4:3)</PresentationFormat>
  <Paragraphs>258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Century Gothic</vt:lpstr>
      <vt:lpstr>Wingdings 3</vt:lpstr>
      <vt:lpstr>Ion</vt:lpstr>
      <vt:lpstr>SSIS 2012: The Quiet Revolution</vt:lpstr>
      <vt:lpstr>Author:  Pro PowerShell for Database Developers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  <vt:lpstr>SSIS 2012</vt:lpstr>
    </vt:vector>
  </TitlesOfParts>
  <Company>Partners HealthCare System,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SSIS 2012</dc:title>
  <dc:creator>Partners Information Systems</dc:creator>
  <cp:lastModifiedBy>BryanCafferky</cp:lastModifiedBy>
  <cp:revision>84</cp:revision>
  <dcterms:created xsi:type="dcterms:W3CDTF">2014-09-22T12:17:25Z</dcterms:created>
  <dcterms:modified xsi:type="dcterms:W3CDTF">2015-12-03T15:03:36Z</dcterms:modified>
</cp:coreProperties>
</file>