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6"/>
  </p:sldMasterIdLst>
  <p:notesMasterIdLst>
    <p:notesMasterId r:id="rId29"/>
  </p:notesMasterIdLst>
  <p:sldIdLst>
    <p:sldId id="389" r:id="rId7"/>
    <p:sldId id="400" r:id="rId8"/>
    <p:sldId id="452" r:id="rId9"/>
    <p:sldId id="475" r:id="rId10"/>
    <p:sldId id="454" r:id="rId11"/>
    <p:sldId id="460" r:id="rId12"/>
    <p:sldId id="476" r:id="rId13"/>
    <p:sldId id="477" r:id="rId14"/>
    <p:sldId id="478" r:id="rId15"/>
    <p:sldId id="386" r:id="rId16"/>
    <p:sldId id="464" r:id="rId17"/>
    <p:sldId id="465" r:id="rId18"/>
    <p:sldId id="466" r:id="rId19"/>
    <p:sldId id="467" r:id="rId20"/>
    <p:sldId id="468" r:id="rId21"/>
    <p:sldId id="469" r:id="rId22"/>
    <p:sldId id="470" r:id="rId23"/>
    <p:sldId id="471" r:id="rId24"/>
    <p:sldId id="472" r:id="rId25"/>
    <p:sldId id="473" r:id="rId26"/>
    <p:sldId id="474" r:id="rId27"/>
    <p:sldId id="4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Roche" initials="MR" lastIdx="1" clrIdx="0">
    <p:extLst>
      <p:ext uri="{19B8F6BF-5375-455C-9EA6-DF929625EA0E}">
        <p15:presenceInfo xmlns:p15="http://schemas.microsoft.com/office/powerpoint/2012/main" userId="S-1-5-21-2127521184-1604012920-1887927527-49564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17489E"/>
    <a:srgbClr val="0E69B2"/>
    <a:srgbClr val="2BAAE1"/>
    <a:srgbClr val="0070C0"/>
    <a:srgbClr val="9AA0A0"/>
    <a:srgbClr val="808686"/>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85948" autoAdjust="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DED7C-A869-4C1D-BC58-1DA8465EFD38}" type="datetimeFigureOut">
              <a:rPr lang="en-US" smtClean="0"/>
              <a:t>3/4/2018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C35C4-C628-461D-A2B1-50E8EAF9F52D}" type="slidenum">
              <a:rPr lang="en-US" smtClean="0"/>
              <a:t>‹#›</a:t>
            </a:fld>
            <a:endParaRPr lang="en-US"/>
          </a:p>
        </p:txBody>
      </p:sp>
    </p:spTree>
    <p:extLst>
      <p:ext uri="{BB962C8B-B14F-4D97-AF65-F5344CB8AC3E}">
        <p14:creationId xmlns:p14="http://schemas.microsoft.com/office/powerpoint/2010/main" val="155190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a:t>
            </a:fld>
            <a:endParaRPr lang="en-US"/>
          </a:p>
        </p:txBody>
      </p:sp>
    </p:spTree>
    <p:extLst>
      <p:ext uri="{BB962C8B-B14F-4D97-AF65-F5344CB8AC3E}">
        <p14:creationId xmlns:p14="http://schemas.microsoft.com/office/powerpoint/2010/main" val="169675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10</a:t>
            </a:fld>
            <a:endParaRPr lang="en-US"/>
          </a:p>
        </p:txBody>
      </p:sp>
    </p:spTree>
    <p:extLst>
      <p:ext uri="{BB962C8B-B14F-4D97-AF65-F5344CB8AC3E}">
        <p14:creationId xmlns:p14="http://schemas.microsoft.com/office/powerpoint/2010/main" val="184239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11</a:t>
            </a:fld>
            <a:endParaRPr lang="en-US"/>
          </a:p>
        </p:txBody>
      </p:sp>
    </p:spTree>
    <p:extLst>
      <p:ext uri="{BB962C8B-B14F-4D97-AF65-F5344CB8AC3E}">
        <p14:creationId xmlns:p14="http://schemas.microsoft.com/office/powerpoint/2010/main" val="2916495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https://azure.microsoft.com/en-us/documentation/articles/data-catalog-how-to-save-pin/</a:t>
            </a:r>
          </a:p>
        </p:txBody>
      </p:sp>
      <p:sp>
        <p:nvSpPr>
          <p:cNvPr id="4" name="Slide Number Placeholder 3"/>
          <p:cNvSpPr>
            <a:spLocks noGrp="1"/>
          </p:cNvSpPr>
          <p:nvPr>
            <p:ph type="sldNum" sz="quarter" idx="10"/>
          </p:nvPr>
        </p:nvSpPr>
        <p:spPr/>
        <p:txBody>
          <a:bodyPr/>
          <a:lstStyle/>
          <a:p>
            <a:fld id="{85DC35C4-C628-461D-A2B1-50E8EAF9F52D}" type="slidenum">
              <a:rPr lang="en-US" smtClean="0"/>
              <a:t>12</a:t>
            </a:fld>
            <a:endParaRPr lang="en-US"/>
          </a:p>
        </p:txBody>
      </p:sp>
    </p:spTree>
    <p:extLst>
      <p:ext uri="{BB962C8B-B14F-4D97-AF65-F5344CB8AC3E}">
        <p14:creationId xmlns:p14="http://schemas.microsoft.com/office/powerpoint/2010/main" val="164137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https://azure.microsoft.com/en-us/documentation/articles/data-catalog-how-to-save-pin/</a:t>
            </a:r>
          </a:p>
        </p:txBody>
      </p:sp>
      <p:sp>
        <p:nvSpPr>
          <p:cNvPr id="4" name="Slide Number Placeholder 3"/>
          <p:cNvSpPr>
            <a:spLocks noGrp="1"/>
          </p:cNvSpPr>
          <p:nvPr>
            <p:ph type="sldNum" sz="quarter" idx="10"/>
          </p:nvPr>
        </p:nvSpPr>
        <p:spPr/>
        <p:txBody>
          <a:bodyPr/>
          <a:lstStyle/>
          <a:p>
            <a:fld id="{85DC35C4-C628-461D-A2B1-50E8EAF9F52D}" type="slidenum">
              <a:rPr lang="en-US" smtClean="0"/>
              <a:t>13</a:t>
            </a:fld>
            <a:endParaRPr lang="en-US"/>
          </a:p>
        </p:txBody>
      </p:sp>
    </p:spTree>
    <p:extLst>
      <p:ext uri="{BB962C8B-B14F-4D97-AF65-F5344CB8AC3E}">
        <p14:creationId xmlns:p14="http://schemas.microsoft.com/office/powerpoint/2010/main" val="266033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14</a:t>
            </a:fld>
            <a:endParaRPr lang="en-US"/>
          </a:p>
        </p:txBody>
      </p:sp>
    </p:spTree>
    <p:extLst>
      <p:ext uri="{BB962C8B-B14F-4D97-AF65-F5344CB8AC3E}">
        <p14:creationId xmlns:p14="http://schemas.microsoft.com/office/powerpoint/2010/main" val="1072059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15</a:t>
            </a:fld>
            <a:endParaRPr lang="en-US"/>
          </a:p>
        </p:txBody>
      </p:sp>
    </p:spTree>
    <p:extLst>
      <p:ext uri="{BB962C8B-B14F-4D97-AF65-F5344CB8AC3E}">
        <p14:creationId xmlns:p14="http://schemas.microsoft.com/office/powerpoint/2010/main" val="2777623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16</a:t>
            </a:fld>
            <a:endParaRPr lang="en-US"/>
          </a:p>
        </p:txBody>
      </p:sp>
    </p:spTree>
    <p:extLst>
      <p:ext uri="{BB962C8B-B14F-4D97-AF65-F5344CB8AC3E}">
        <p14:creationId xmlns:p14="http://schemas.microsoft.com/office/powerpoint/2010/main" val="3022879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17</a:t>
            </a:fld>
            <a:endParaRPr lang="en-US"/>
          </a:p>
        </p:txBody>
      </p:sp>
    </p:spTree>
    <p:extLst>
      <p:ext uri="{BB962C8B-B14F-4D97-AF65-F5344CB8AC3E}">
        <p14:creationId xmlns:p14="http://schemas.microsoft.com/office/powerpoint/2010/main" val="100111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18</a:t>
            </a:fld>
            <a:endParaRPr lang="en-US"/>
          </a:p>
        </p:txBody>
      </p:sp>
    </p:spTree>
    <p:extLst>
      <p:ext uri="{BB962C8B-B14F-4D97-AF65-F5344CB8AC3E}">
        <p14:creationId xmlns:p14="http://schemas.microsoft.com/office/powerpoint/2010/main" val="2391204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19</a:t>
            </a:fld>
            <a:endParaRPr lang="en-US"/>
          </a:p>
        </p:txBody>
      </p:sp>
    </p:spTree>
    <p:extLst>
      <p:ext uri="{BB962C8B-B14F-4D97-AF65-F5344CB8AC3E}">
        <p14:creationId xmlns:p14="http://schemas.microsoft.com/office/powerpoint/2010/main" val="2622321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a:t>
            </a:fld>
            <a:endParaRPr lang="en-US"/>
          </a:p>
        </p:txBody>
      </p:sp>
    </p:spTree>
    <p:extLst>
      <p:ext uri="{BB962C8B-B14F-4D97-AF65-F5344CB8AC3E}">
        <p14:creationId xmlns:p14="http://schemas.microsoft.com/office/powerpoint/2010/main" val="3503466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20</a:t>
            </a:fld>
            <a:endParaRPr lang="en-US"/>
          </a:p>
        </p:txBody>
      </p:sp>
    </p:spTree>
    <p:extLst>
      <p:ext uri="{BB962C8B-B14F-4D97-AF65-F5344CB8AC3E}">
        <p14:creationId xmlns:p14="http://schemas.microsoft.com/office/powerpoint/2010/main" val="3238502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21</a:t>
            </a:fld>
            <a:endParaRPr lang="en-US"/>
          </a:p>
        </p:txBody>
      </p:sp>
    </p:spTree>
    <p:extLst>
      <p:ext uri="{BB962C8B-B14F-4D97-AF65-F5344CB8AC3E}">
        <p14:creationId xmlns:p14="http://schemas.microsoft.com/office/powerpoint/2010/main" val="1325999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22</a:t>
            </a:fld>
            <a:endParaRPr lang="en-US"/>
          </a:p>
        </p:txBody>
      </p:sp>
    </p:spTree>
    <p:extLst>
      <p:ext uri="{BB962C8B-B14F-4D97-AF65-F5344CB8AC3E}">
        <p14:creationId xmlns:p14="http://schemas.microsoft.com/office/powerpoint/2010/main" val="375884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3</a:t>
            </a:fld>
            <a:endParaRPr lang="en-US"/>
          </a:p>
        </p:txBody>
      </p:sp>
    </p:spTree>
    <p:extLst>
      <p:ext uri="{BB962C8B-B14F-4D97-AF65-F5344CB8AC3E}">
        <p14:creationId xmlns:p14="http://schemas.microsoft.com/office/powerpoint/2010/main" val="773866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4</a:t>
            </a:fld>
            <a:endParaRPr lang="en-US"/>
          </a:p>
        </p:txBody>
      </p:sp>
    </p:spTree>
    <p:extLst>
      <p:ext uri="{BB962C8B-B14F-4D97-AF65-F5344CB8AC3E}">
        <p14:creationId xmlns:p14="http://schemas.microsoft.com/office/powerpoint/2010/main" val="3489647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5</a:t>
            </a:fld>
            <a:endParaRPr lang="en-US"/>
          </a:p>
        </p:txBody>
      </p:sp>
    </p:spTree>
    <p:extLst>
      <p:ext uri="{BB962C8B-B14F-4D97-AF65-F5344CB8AC3E}">
        <p14:creationId xmlns:p14="http://schemas.microsoft.com/office/powerpoint/2010/main" val="29522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6</a:t>
            </a:fld>
            <a:endParaRPr lang="en-US"/>
          </a:p>
        </p:txBody>
      </p:sp>
    </p:spTree>
    <p:extLst>
      <p:ext uri="{BB962C8B-B14F-4D97-AF65-F5344CB8AC3E}">
        <p14:creationId xmlns:p14="http://schemas.microsoft.com/office/powerpoint/2010/main" val="135059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7</a:t>
            </a:fld>
            <a:endParaRPr lang="en-US"/>
          </a:p>
        </p:txBody>
      </p:sp>
    </p:spTree>
    <p:extLst>
      <p:ext uri="{BB962C8B-B14F-4D97-AF65-F5344CB8AC3E}">
        <p14:creationId xmlns:p14="http://schemas.microsoft.com/office/powerpoint/2010/main" val="348602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Paid</a:t>
            </a:r>
            <a:r>
              <a:rPr lang="en-US" baseline="0" dirty="0"/>
              <a:t> Edition Capabilities include:</a:t>
            </a:r>
          </a:p>
          <a:p>
            <a:pPr marL="171450" indent="-171450">
              <a:buFontTx/>
              <a:buChar char="-"/>
            </a:pPr>
            <a:r>
              <a:rPr lang="en-US" baseline="0" dirty="0"/>
              <a:t>Taking ownership of an asset</a:t>
            </a:r>
          </a:p>
          <a:p>
            <a:pPr marL="171450" indent="-171450">
              <a:buFontTx/>
              <a:buChar char="-"/>
            </a:pPr>
            <a:r>
              <a:rPr lang="en-US" baseline="0" dirty="0"/>
              <a:t>Asset-level authorization</a:t>
            </a:r>
          </a:p>
          <a:p>
            <a:pPr marL="171450" indent="-171450">
              <a:buFontTx/>
              <a:buChar char="-"/>
            </a:pPr>
            <a:r>
              <a:rPr lang="en-US" baseline="0" dirty="0"/>
              <a:t>Business Glossary	</a:t>
            </a:r>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8</a:t>
            </a:fld>
            <a:endParaRPr lang="en-US"/>
          </a:p>
        </p:txBody>
      </p:sp>
    </p:spTree>
    <p:extLst>
      <p:ext uri="{BB962C8B-B14F-4D97-AF65-F5344CB8AC3E}">
        <p14:creationId xmlns:p14="http://schemas.microsoft.com/office/powerpoint/2010/main" val="373772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Samples: https://azure.microsoft.com/documentation/articles/data-catalog-samples/ </a:t>
            </a:r>
          </a:p>
        </p:txBody>
      </p:sp>
      <p:sp>
        <p:nvSpPr>
          <p:cNvPr id="4" name="Slide Number Placeholder 3"/>
          <p:cNvSpPr>
            <a:spLocks noGrp="1"/>
          </p:cNvSpPr>
          <p:nvPr>
            <p:ph type="sldNum" sz="quarter" idx="10"/>
          </p:nvPr>
        </p:nvSpPr>
        <p:spPr/>
        <p:txBody>
          <a:bodyPr/>
          <a:lstStyle/>
          <a:p>
            <a:fld id="{85DC35C4-C628-461D-A2B1-50E8EAF9F52D}" type="slidenum">
              <a:rPr lang="en-US" smtClean="0"/>
              <a:t>9</a:t>
            </a:fld>
            <a:endParaRPr lang="en-US"/>
          </a:p>
        </p:txBody>
      </p:sp>
    </p:spTree>
    <p:extLst>
      <p:ext uri="{BB962C8B-B14F-4D97-AF65-F5344CB8AC3E}">
        <p14:creationId xmlns:p14="http://schemas.microsoft.com/office/powerpoint/2010/main" val="180391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3308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E32954-E8A5-4BBE-8E30-D20940F2DAE5}" type="slidenum">
              <a:rPr lang="en-US" smtClean="0"/>
              <a:t>‹#›</a:t>
            </a:fld>
            <a:endParaRPr lang="en-US"/>
          </a:p>
        </p:txBody>
      </p:sp>
    </p:spTree>
    <p:extLst>
      <p:ext uri="{BB962C8B-B14F-4D97-AF65-F5344CB8AC3E}">
        <p14:creationId xmlns:p14="http://schemas.microsoft.com/office/powerpoint/2010/main" val="285952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E32954-E8A5-4BBE-8E30-D20940F2DAE5}" type="slidenum">
              <a:rPr lang="en-US" smtClean="0"/>
              <a:t>‹#›</a:t>
            </a:fld>
            <a:endParaRPr lang="en-US"/>
          </a:p>
        </p:txBody>
      </p:sp>
    </p:spTree>
    <p:extLst>
      <p:ext uri="{BB962C8B-B14F-4D97-AF65-F5344CB8AC3E}">
        <p14:creationId xmlns:p14="http://schemas.microsoft.com/office/powerpoint/2010/main" val="934146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4902995"/>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29725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408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5093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D8A156-25BE-4172-BA42-EDFAD4146075}"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9654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D8A156-25BE-4172-BA42-EDFAD4146075}"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930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D8A156-25BE-4172-BA42-EDFAD4146075}"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791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A156-25BE-4172-BA42-EDFAD4146075}"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8255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8A156-25BE-4172-BA42-EDFAD4146075}"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54832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8A156-25BE-4172-BA42-EDFAD4146075}"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788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8A156-25BE-4172-BA42-EDFAD4146075}" type="datetimeFigureOut">
              <a:rPr lang="en-US" smtClean="0"/>
              <a:t>3/4/2018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42838648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bcafferky/shared" TargetMode="External"/><Relationship Id="rId5" Type="http://schemas.openxmlformats.org/officeDocument/2006/relationships/hyperlink" Target="https://github.com/bcafferky/shared/tree/master/AzureDataCatalog"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data-catalog/data-catalog-how-to-register"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hyperlink" Target="https://docs.microsoft.com/en-us/azure/data-catalog/data-catalog-get-starte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489E"/>
        </a:solidFill>
        <a:effectLst/>
      </p:bgPr>
    </p:bg>
    <p:spTree>
      <p:nvGrpSpPr>
        <p:cNvPr id="1" name=""/>
        <p:cNvGrpSpPr/>
        <p:nvPr/>
      </p:nvGrpSpPr>
      <p:grpSpPr>
        <a:xfrm>
          <a:off x="0" y="0"/>
          <a:ext cx="0" cy="0"/>
          <a:chOff x="0" y="0"/>
          <a:chExt cx="0" cy="0"/>
        </a:xfrm>
      </p:grpSpPr>
      <p:sp>
        <p:nvSpPr>
          <p:cNvPr id="4" name="TextBox 3"/>
          <p:cNvSpPr txBox="1"/>
          <p:nvPr/>
        </p:nvSpPr>
        <p:spPr>
          <a:xfrm>
            <a:off x="408626" y="4844619"/>
            <a:ext cx="11140751" cy="769441"/>
          </a:xfrm>
          <a:prstGeom prst="rect">
            <a:avLst/>
          </a:prstGeom>
          <a:noFill/>
        </p:spPr>
        <p:txBody>
          <a:bodyPr wrap="square" rtlCol="0">
            <a:spAutoFit/>
          </a:bodyPr>
          <a:lstStyle/>
          <a:p>
            <a:r>
              <a:rPr lang="en-US" sz="4400" dirty="0">
                <a:solidFill>
                  <a:schemeClr val="bg1"/>
                </a:solidFill>
              </a:rPr>
              <a:t>Microsoft Azure Data Catalog</a:t>
            </a:r>
          </a:p>
        </p:txBody>
      </p:sp>
      <p:pic>
        <p:nvPicPr>
          <p:cNvPr id="3" name="Picture 2"/>
          <p:cNvPicPr>
            <a:picLocks noChangeAspect="1"/>
          </p:cNvPicPr>
          <p:nvPr/>
        </p:nvPicPr>
        <p:blipFill>
          <a:blip r:embed="rId3"/>
          <a:stretch>
            <a:fillRect/>
          </a:stretch>
        </p:blipFill>
        <p:spPr>
          <a:xfrm>
            <a:off x="8025266" y="3093586"/>
            <a:ext cx="4166734" cy="2535863"/>
          </a:xfrm>
          <a:prstGeom prst="rect">
            <a:avLst/>
          </a:prstGeom>
          <a:solidFill>
            <a:srgbClr val="2BAAE1"/>
          </a:solidFill>
          <a:ln>
            <a:noFill/>
          </a:ln>
        </p:spPr>
      </p:pic>
      <p:sp>
        <p:nvSpPr>
          <p:cNvPr id="8" name="Rectangle 7"/>
          <p:cNvSpPr/>
          <p:nvPr/>
        </p:nvSpPr>
        <p:spPr>
          <a:xfrm>
            <a:off x="0" y="3093586"/>
            <a:ext cx="8025266" cy="2535863"/>
          </a:xfrm>
          <a:prstGeom prst="rect">
            <a:avLst/>
          </a:prstGeom>
          <a:solidFill>
            <a:srgbClr val="2B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1662" y="3330465"/>
            <a:ext cx="11140751" cy="1077218"/>
          </a:xfrm>
          <a:prstGeom prst="rect">
            <a:avLst/>
          </a:prstGeom>
          <a:noFill/>
        </p:spPr>
        <p:txBody>
          <a:bodyPr wrap="square" rtlCol="0">
            <a:spAutoFit/>
          </a:bodyPr>
          <a:lstStyle/>
          <a:p>
            <a:r>
              <a:rPr lang="en-US" sz="3200" i="1" dirty="0">
                <a:solidFill>
                  <a:schemeClr val="bg1"/>
                </a:solidFill>
              </a:rPr>
              <a:t>Bryan Cafferky</a:t>
            </a:r>
          </a:p>
          <a:p>
            <a:r>
              <a:rPr lang="en-US" sz="3200" i="1" dirty="0">
                <a:solidFill>
                  <a:schemeClr val="bg1"/>
                </a:solidFill>
              </a:rPr>
              <a:t>Microsoft Technology </a:t>
            </a:r>
            <a:r>
              <a:rPr lang="en-US" sz="3200" i="1">
                <a:solidFill>
                  <a:schemeClr val="bg1"/>
                </a:solidFill>
              </a:rPr>
              <a:t>Solutions Professional</a:t>
            </a:r>
            <a:endParaRPr lang="en-US" sz="3200" i="1" dirty="0">
              <a:solidFill>
                <a:schemeClr val="bg1"/>
              </a:solidFill>
            </a:endParaRPr>
          </a:p>
        </p:txBody>
      </p:sp>
      <p:sp>
        <p:nvSpPr>
          <p:cNvPr id="10" name="TextBox 9"/>
          <p:cNvSpPr txBox="1"/>
          <p:nvPr/>
        </p:nvSpPr>
        <p:spPr>
          <a:xfrm>
            <a:off x="408626" y="1427398"/>
            <a:ext cx="8703843" cy="830997"/>
          </a:xfrm>
          <a:prstGeom prst="rect">
            <a:avLst/>
          </a:prstGeom>
          <a:noFill/>
        </p:spPr>
        <p:txBody>
          <a:bodyPr wrap="square" rtlCol="0">
            <a:spAutoFit/>
          </a:bodyPr>
          <a:lstStyle/>
          <a:p>
            <a:r>
              <a:rPr lang="en-US" sz="4800" i="1" dirty="0">
                <a:solidFill>
                  <a:schemeClr val="bg1"/>
                </a:solidFill>
              </a:rPr>
              <a:t>Introducing</a:t>
            </a:r>
          </a:p>
        </p:txBody>
      </p:sp>
      <p:sp>
        <p:nvSpPr>
          <p:cNvPr id="12" name="TextBox 11"/>
          <p:cNvSpPr txBox="1"/>
          <p:nvPr/>
        </p:nvSpPr>
        <p:spPr>
          <a:xfrm>
            <a:off x="408626" y="2118698"/>
            <a:ext cx="8703843" cy="830997"/>
          </a:xfrm>
          <a:prstGeom prst="rect">
            <a:avLst/>
          </a:prstGeom>
          <a:noFill/>
        </p:spPr>
        <p:txBody>
          <a:bodyPr wrap="square" rtlCol="0">
            <a:spAutoFit/>
          </a:bodyPr>
          <a:lstStyle/>
          <a:p>
            <a:r>
              <a:rPr lang="en-US" sz="4800" dirty="0">
                <a:solidFill>
                  <a:schemeClr val="bg1"/>
                </a:solidFill>
              </a:rPr>
              <a:t>Microsoft Azure Data Catalog</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54998" y="4389524"/>
            <a:ext cx="890930" cy="693165"/>
          </a:xfrm>
          <a:prstGeom prst="rect">
            <a:avLst/>
          </a:prstGeom>
        </p:spPr>
      </p:pic>
      <p:sp>
        <p:nvSpPr>
          <p:cNvPr id="2" name="Rectangle 1">
            <a:extLst>
              <a:ext uri="{FF2B5EF4-FFF2-40B4-BE49-F238E27FC236}">
                <a16:creationId xmlns:a16="http://schemas.microsoft.com/office/drawing/2014/main" id="{A96DE41C-0F03-48E5-9865-C28051E7FD35}"/>
              </a:ext>
            </a:extLst>
          </p:cNvPr>
          <p:cNvSpPr/>
          <p:nvPr/>
        </p:nvSpPr>
        <p:spPr>
          <a:xfrm>
            <a:off x="503238" y="5974050"/>
            <a:ext cx="6560292" cy="369332"/>
          </a:xfrm>
          <a:prstGeom prst="rect">
            <a:avLst/>
          </a:prstGeom>
        </p:spPr>
        <p:txBody>
          <a:bodyPr wrap="square">
            <a:spAutoFit/>
          </a:bodyPr>
          <a:lstStyle/>
          <a:p>
            <a:r>
              <a:rPr lang="en-US" dirty="0">
                <a:solidFill>
                  <a:schemeClr val="bg1"/>
                </a:solidFill>
                <a:highlight>
                  <a:srgbClr val="EFEFEF"/>
                </a:highlight>
                <a:hlinkClick r:id="rId5"/>
              </a:rPr>
              <a:t>https://github.com/bcafferky/shared/tree/master/AzureDataCatalog</a:t>
            </a:r>
            <a:endParaRPr lang="en-US" dirty="0">
              <a:solidFill>
                <a:schemeClr val="bg1"/>
              </a:solidFill>
              <a:highlight>
                <a:srgbClr val="EFEFEF"/>
              </a:highlight>
            </a:endParaRPr>
          </a:p>
        </p:txBody>
      </p:sp>
      <p:sp>
        <p:nvSpPr>
          <p:cNvPr id="5" name="Rectangle 4">
            <a:extLst>
              <a:ext uri="{FF2B5EF4-FFF2-40B4-BE49-F238E27FC236}">
                <a16:creationId xmlns:a16="http://schemas.microsoft.com/office/drawing/2014/main" id="{204CC851-0657-48EC-9072-392023640277}"/>
              </a:ext>
            </a:extLst>
          </p:cNvPr>
          <p:cNvSpPr/>
          <p:nvPr/>
        </p:nvSpPr>
        <p:spPr>
          <a:xfrm>
            <a:off x="503238" y="6373666"/>
            <a:ext cx="3643241" cy="369332"/>
          </a:xfrm>
          <a:prstGeom prst="rect">
            <a:avLst/>
          </a:prstGeom>
        </p:spPr>
        <p:txBody>
          <a:bodyPr wrap="none">
            <a:spAutoFit/>
          </a:bodyPr>
          <a:lstStyle/>
          <a:p>
            <a:r>
              <a:rPr lang="en-US" dirty="0">
                <a:solidFill>
                  <a:schemeClr val="bg1"/>
                </a:solidFill>
                <a:highlight>
                  <a:srgbClr val="EFEFEF"/>
                </a:highlight>
                <a:hlinkClick r:id="rId6"/>
              </a:rPr>
              <a:t>https://github.com/bcafferky/shared</a:t>
            </a:r>
            <a:endParaRPr lang="en-US" dirty="0">
              <a:solidFill>
                <a:schemeClr val="bg1"/>
              </a:solidFill>
              <a:highlight>
                <a:srgbClr val="EFEFEF"/>
              </a:highlight>
            </a:endParaRPr>
          </a:p>
        </p:txBody>
      </p:sp>
    </p:spTree>
    <p:extLst>
      <p:ext uri="{BB962C8B-B14F-4D97-AF65-F5344CB8AC3E}">
        <p14:creationId xmlns:p14="http://schemas.microsoft.com/office/powerpoint/2010/main" val="117504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7DCCB44-4419-4AA2-AFBE-E4E7986E2771}"/>
              </a:ext>
            </a:extLst>
          </p:cNvPr>
          <p:cNvSpPr/>
          <p:nvPr/>
        </p:nvSpPr>
        <p:spPr>
          <a:xfrm>
            <a:off x="1313338" y="6419425"/>
            <a:ext cx="9265329" cy="369332"/>
          </a:xfrm>
          <a:prstGeom prst="rect">
            <a:avLst/>
          </a:prstGeom>
        </p:spPr>
        <p:txBody>
          <a:bodyPr wrap="square">
            <a:spAutoFit/>
          </a:bodyPr>
          <a:lstStyle/>
          <a:p>
            <a:r>
              <a:rPr lang="en-US" dirty="0">
                <a:hlinkClick r:id="rId3"/>
              </a:rPr>
              <a:t>https://docs.microsoft.com/en-us/azure/data-catalog/data-catalog-how-to-register</a:t>
            </a:r>
            <a:endParaRPr lang="en-US" dirty="0"/>
          </a:p>
        </p:txBody>
      </p:sp>
      <p:pic>
        <p:nvPicPr>
          <p:cNvPr id="14" name="Picture 13">
            <a:extLst>
              <a:ext uri="{FF2B5EF4-FFF2-40B4-BE49-F238E27FC236}">
                <a16:creationId xmlns:a16="http://schemas.microsoft.com/office/drawing/2014/main" id="{EB623C28-F1E6-4004-9F4D-9DD028441A53}"/>
              </a:ext>
            </a:extLst>
          </p:cNvPr>
          <p:cNvPicPr>
            <a:picLocks noChangeAspect="1"/>
          </p:cNvPicPr>
          <p:nvPr/>
        </p:nvPicPr>
        <p:blipFill>
          <a:blip r:embed="rId4"/>
          <a:stretch>
            <a:fillRect/>
          </a:stretch>
        </p:blipFill>
        <p:spPr>
          <a:xfrm>
            <a:off x="3887308" y="903584"/>
            <a:ext cx="2752725" cy="5373798"/>
          </a:xfrm>
          <a:prstGeom prst="rect">
            <a:avLst/>
          </a:prstGeom>
        </p:spPr>
      </p:pic>
      <p:sp>
        <p:nvSpPr>
          <p:cNvPr id="15" name="TextBox 14">
            <a:extLst>
              <a:ext uri="{FF2B5EF4-FFF2-40B4-BE49-F238E27FC236}">
                <a16:creationId xmlns:a16="http://schemas.microsoft.com/office/drawing/2014/main" id="{690F56B0-3CC7-42EC-8605-EB74B5707345}"/>
              </a:ext>
            </a:extLst>
          </p:cNvPr>
          <p:cNvSpPr txBox="1"/>
          <p:nvPr/>
        </p:nvSpPr>
        <p:spPr>
          <a:xfrm>
            <a:off x="2333717" y="186232"/>
            <a:ext cx="6006773" cy="646331"/>
          </a:xfrm>
          <a:prstGeom prst="rect">
            <a:avLst/>
          </a:prstGeom>
          <a:noFill/>
        </p:spPr>
        <p:txBody>
          <a:bodyPr wrap="none" rtlCol="0">
            <a:spAutoFit/>
          </a:bodyPr>
          <a:lstStyle/>
          <a:p>
            <a:r>
              <a:rPr lang="en-US" sz="3600" dirty="0">
                <a:solidFill>
                  <a:srgbClr val="17489E"/>
                </a:solidFill>
                <a:latin typeface="Arial" panose="020B0604020202020204" pitchFamily="34" charset="0"/>
                <a:cs typeface="Arial" panose="020B0604020202020204" pitchFamily="34" charset="0"/>
              </a:rPr>
              <a:t>Azure Data Catalog Process</a:t>
            </a:r>
          </a:p>
        </p:txBody>
      </p:sp>
    </p:spTree>
    <p:extLst>
      <p:ext uri="{BB962C8B-B14F-4D97-AF65-F5344CB8AC3E}">
        <p14:creationId xmlns:p14="http://schemas.microsoft.com/office/powerpoint/2010/main" val="3001691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320091" y="620287"/>
            <a:ext cx="6602671" cy="5251741"/>
          </a:xfrm>
          <a:prstGeom prst="rect">
            <a:avLst/>
          </a:prstGeom>
        </p:spPr>
      </p:pic>
      <p:sp>
        <p:nvSpPr>
          <p:cNvPr id="2" name="Title 1"/>
          <p:cNvSpPr>
            <a:spLocks noGrp="1"/>
          </p:cNvSpPr>
          <p:nvPr>
            <p:ph type="title"/>
          </p:nvPr>
        </p:nvSpPr>
        <p:spPr/>
        <p:txBody>
          <a:bodyPr/>
          <a:lstStyle/>
          <a:p>
            <a:r>
              <a:rPr lang="en-US" dirty="0">
                <a:solidFill>
                  <a:srgbClr val="17489E"/>
                </a:solidFill>
              </a:rPr>
              <a:t>Home Page</a:t>
            </a:r>
          </a:p>
        </p:txBody>
      </p:sp>
      <p:sp>
        <p:nvSpPr>
          <p:cNvPr id="6" name="Content Placeholder 2"/>
          <p:cNvSpPr txBox="1">
            <a:spLocks/>
          </p:cNvSpPr>
          <p:nvPr/>
        </p:nvSpPr>
        <p:spPr>
          <a:xfrm>
            <a:off x="269239" y="1663938"/>
            <a:ext cx="5179242" cy="4902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Primary action is discovery of datasets with ‘Search’ front and center</a:t>
            </a:r>
          </a:p>
          <a:p>
            <a:r>
              <a:rPr lang="en-US" dirty="0"/>
              <a:t>Quick jump-offs to recent datasets, pinned assets as well as saved search queries</a:t>
            </a:r>
          </a:p>
          <a:p>
            <a:r>
              <a:rPr lang="en-US" dirty="0"/>
              <a:t>Quick analytics showing catalog-level usage</a:t>
            </a:r>
          </a:p>
          <a:p>
            <a:endParaRPr lang="en-US" dirty="0"/>
          </a:p>
        </p:txBody>
      </p:sp>
    </p:spTree>
    <p:extLst>
      <p:ext uri="{BB962C8B-B14F-4D97-AF65-F5344CB8AC3E}">
        <p14:creationId xmlns:p14="http://schemas.microsoft.com/office/powerpoint/2010/main" val="438647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Saved Searches</a:t>
            </a:r>
          </a:p>
        </p:txBody>
      </p:sp>
      <p:sp>
        <p:nvSpPr>
          <p:cNvPr id="3" name="Content Placeholder 2"/>
          <p:cNvSpPr>
            <a:spLocks noGrp="1"/>
          </p:cNvSpPr>
          <p:nvPr>
            <p:ph sz="quarter" idx="10"/>
          </p:nvPr>
        </p:nvSpPr>
        <p:spPr>
          <a:xfrm>
            <a:off x="269238" y="1663938"/>
            <a:ext cx="9377682" cy="4902995"/>
          </a:xfrm>
        </p:spPr>
        <p:txBody>
          <a:bodyPr/>
          <a:lstStyle/>
          <a:p>
            <a:r>
              <a:rPr lang="en-US" dirty="0"/>
              <a:t>Define search criteria </a:t>
            </a:r>
          </a:p>
          <a:p>
            <a:pPr lvl="1"/>
            <a:r>
              <a:rPr lang="en-US" dirty="0"/>
              <a:t>Add search terms</a:t>
            </a:r>
          </a:p>
          <a:p>
            <a:pPr lvl="1"/>
            <a:r>
              <a:rPr lang="en-US" dirty="0"/>
              <a:t>Add tags and other filters</a:t>
            </a:r>
          </a:p>
          <a:p>
            <a:r>
              <a:rPr lang="en-US" dirty="0"/>
              <a:t>Save and name for later reuse</a:t>
            </a:r>
          </a:p>
          <a:p>
            <a:r>
              <a:rPr lang="en-US" dirty="0"/>
              <a:t>Mark one saved search as default</a:t>
            </a:r>
          </a:p>
          <a:p>
            <a:r>
              <a:rPr lang="en-US" dirty="0"/>
              <a:t>Running saved search always returns current results</a:t>
            </a:r>
          </a:p>
          <a:p>
            <a:r>
              <a:rPr lang="en-US" dirty="0"/>
              <a:t>Select from Home page </a:t>
            </a:r>
          </a:p>
          <a:p>
            <a:r>
              <a:rPr lang="en-US" dirty="0"/>
              <a:t>Select from Discover page</a:t>
            </a:r>
          </a:p>
        </p:txBody>
      </p:sp>
      <p:pic>
        <p:nvPicPr>
          <p:cNvPr id="5" name="Picture 4"/>
          <p:cNvPicPr>
            <a:picLocks noChangeAspect="1"/>
          </p:cNvPicPr>
          <p:nvPr/>
        </p:nvPicPr>
        <p:blipFill>
          <a:blip r:embed="rId3"/>
          <a:stretch>
            <a:fillRect/>
          </a:stretch>
        </p:blipFill>
        <p:spPr>
          <a:xfrm>
            <a:off x="6729603" y="967056"/>
            <a:ext cx="2981325" cy="2628900"/>
          </a:xfrm>
          <a:prstGeom prst="rect">
            <a:avLst/>
          </a:prstGeom>
        </p:spPr>
      </p:pic>
      <p:pic>
        <p:nvPicPr>
          <p:cNvPr id="6" name="Picture 5"/>
          <p:cNvPicPr>
            <a:picLocks noChangeAspect="1"/>
          </p:cNvPicPr>
          <p:nvPr/>
        </p:nvPicPr>
        <p:blipFill>
          <a:blip r:embed="rId4"/>
          <a:stretch>
            <a:fillRect/>
          </a:stretch>
        </p:blipFill>
        <p:spPr>
          <a:xfrm>
            <a:off x="8700135" y="2886710"/>
            <a:ext cx="2838450" cy="3371850"/>
          </a:xfrm>
          <a:prstGeom prst="rect">
            <a:avLst/>
          </a:prstGeom>
        </p:spPr>
      </p:pic>
    </p:spTree>
    <p:extLst>
      <p:ext uri="{BB962C8B-B14F-4D97-AF65-F5344CB8AC3E}">
        <p14:creationId xmlns:p14="http://schemas.microsoft.com/office/powerpoint/2010/main" val="3827019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Pinned Assets</a:t>
            </a:r>
          </a:p>
        </p:txBody>
      </p:sp>
      <p:sp>
        <p:nvSpPr>
          <p:cNvPr id="3" name="Content Placeholder 2"/>
          <p:cNvSpPr>
            <a:spLocks noGrp="1"/>
          </p:cNvSpPr>
          <p:nvPr>
            <p:ph sz="quarter" idx="10"/>
          </p:nvPr>
        </p:nvSpPr>
        <p:spPr>
          <a:xfrm>
            <a:off x="269239" y="1663938"/>
            <a:ext cx="4905876" cy="4902995"/>
          </a:xfrm>
        </p:spPr>
        <p:txBody>
          <a:bodyPr/>
          <a:lstStyle/>
          <a:p>
            <a:r>
              <a:rPr lang="en-US" dirty="0"/>
              <a:t>Pin frequently-used assets and containers to your home page</a:t>
            </a:r>
          </a:p>
          <a:p>
            <a:r>
              <a:rPr lang="en-US" dirty="0"/>
              <a:t>Pin and unpin data assets from Discover page</a:t>
            </a:r>
          </a:p>
          <a:p>
            <a:r>
              <a:rPr lang="en-US" dirty="0"/>
              <a:t>View, use, and manage pinned data assets from Home page</a:t>
            </a:r>
          </a:p>
        </p:txBody>
      </p:sp>
      <p:pic>
        <p:nvPicPr>
          <p:cNvPr id="6" name="Picture 5"/>
          <p:cNvPicPr>
            <a:picLocks noChangeAspect="1"/>
          </p:cNvPicPr>
          <p:nvPr/>
        </p:nvPicPr>
        <p:blipFill>
          <a:blip r:embed="rId3"/>
          <a:stretch>
            <a:fillRect/>
          </a:stretch>
        </p:blipFill>
        <p:spPr>
          <a:xfrm>
            <a:off x="5285361" y="291103"/>
            <a:ext cx="5842887" cy="4535665"/>
          </a:xfrm>
          <a:prstGeom prst="rect">
            <a:avLst/>
          </a:prstGeom>
        </p:spPr>
      </p:pic>
      <p:pic>
        <p:nvPicPr>
          <p:cNvPr id="7" name="Picture 6"/>
          <p:cNvPicPr>
            <a:picLocks noChangeAspect="1"/>
          </p:cNvPicPr>
          <p:nvPr/>
        </p:nvPicPr>
        <p:blipFill>
          <a:blip r:embed="rId4"/>
          <a:stretch>
            <a:fillRect/>
          </a:stretch>
        </p:blipFill>
        <p:spPr>
          <a:xfrm>
            <a:off x="8369937" y="2558935"/>
            <a:ext cx="3552825" cy="4124325"/>
          </a:xfrm>
          <a:prstGeom prst="rect">
            <a:avLst/>
          </a:prstGeom>
        </p:spPr>
      </p:pic>
    </p:spTree>
    <p:extLst>
      <p:ext uri="{BB962C8B-B14F-4D97-AF65-F5344CB8AC3E}">
        <p14:creationId xmlns:p14="http://schemas.microsoft.com/office/powerpoint/2010/main" val="2257144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Sources</a:t>
            </a:r>
          </a:p>
        </p:txBody>
      </p:sp>
      <p:sp>
        <p:nvSpPr>
          <p:cNvPr id="19"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Supported for automatic metadata extraction</a:t>
            </a:r>
          </a:p>
        </p:txBody>
      </p:sp>
      <p:pic>
        <p:nvPicPr>
          <p:cNvPr id="5" name="Picture 4"/>
          <p:cNvPicPr>
            <a:picLocks noChangeAspect="1"/>
          </p:cNvPicPr>
          <p:nvPr/>
        </p:nvPicPr>
        <p:blipFill>
          <a:blip r:embed="rId3"/>
          <a:stretch>
            <a:fillRect/>
          </a:stretch>
        </p:blipFill>
        <p:spPr>
          <a:xfrm>
            <a:off x="4246913" y="1946413"/>
            <a:ext cx="1800225" cy="1790700"/>
          </a:xfrm>
          <a:prstGeom prst="rect">
            <a:avLst/>
          </a:prstGeom>
        </p:spPr>
      </p:pic>
      <p:pic>
        <p:nvPicPr>
          <p:cNvPr id="21" name="Picture 20"/>
          <p:cNvPicPr>
            <a:picLocks noChangeAspect="1"/>
          </p:cNvPicPr>
          <p:nvPr/>
        </p:nvPicPr>
        <p:blipFill>
          <a:blip r:embed="rId4"/>
          <a:stretch>
            <a:fillRect/>
          </a:stretch>
        </p:blipFill>
        <p:spPr>
          <a:xfrm>
            <a:off x="390525" y="1918252"/>
            <a:ext cx="1809750" cy="1828800"/>
          </a:xfrm>
          <a:prstGeom prst="rect">
            <a:avLst/>
          </a:prstGeom>
        </p:spPr>
      </p:pic>
      <p:pic>
        <p:nvPicPr>
          <p:cNvPr id="22" name="Picture 21"/>
          <p:cNvPicPr>
            <a:picLocks noChangeAspect="1"/>
          </p:cNvPicPr>
          <p:nvPr/>
        </p:nvPicPr>
        <p:blipFill>
          <a:blip r:embed="rId5"/>
          <a:stretch>
            <a:fillRect/>
          </a:stretch>
        </p:blipFill>
        <p:spPr>
          <a:xfrm>
            <a:off x="2318719" y="1918252"/>
            <a:ext cx="1809750" cy="1828800"/>
          </a:xfrm>
          <a:prstGeom prst="rect">
            <a:avLst/>
          </a:prstGeom>
        </p:spPr>
      </p:pic>
      <p:pic>
        <p:nvPicPr>
          <p:cNvPr id="24" name="Picture 23"/>
          <p:cNvPicPr>
            <a:picLocks noChangeAspect="1"/>
          </p:cNvPicPr>
          <p:nvPr/>
        </p:nvPicPr>
        <p:blipFill>
          <a:blip r:embed="rId6"/>
          <a:stretch>
            <a:fillRect/>
          </a:stretch>
        </p:blipFill>
        <p:spPr>
          <a:xfrm>
            <a:off x="6175521" y="1938130"/>
            <a:ext cx="1790700" cy="1790700"/>
          </a:xfrm>
          <a:prstGeom prst="rect">
            <a:avLst/>
          </a:prstGeom>
        </p:spPr>
      </p:pic>
      <p:pic>
        <p:nvPicPr>
          <p:cNvPr id="25" name="Picture 24"/>
          <p:cNvPicPr>
            <a:picLocks noChangeAspect="1"/>
          </p:cNvPicPr>
          <p:nvPr/>
        </p:nvPicPr>
        <p:blipFill>
          <a:blip r:embed="rId7"/>
          <a:stretch>
            <a:fillRect/>
          </a:stretch>
        </p:blipFill>
        <p:spPr>
          <a:xfrm>
            <a:off x="8084665" y="1956352"/>
            <a:ext cx="1781175" cy="1790700"/>
          </a:xfrm>
          <a:prstGeom prst="rect">
            <a:avLst/>
          </a:prstGeom>
        </p:spPr>
      </p:pic>
      <p:pic>
        <p:nvPicPr>
          <p:cNvPr id="26" name="Picture 25"/>
          <p:cNvPicPr>
            <a:picLocks noChangeAspect="1"/>
          </p:cNvPicPr>
          <p:nvPr/>
        </p:nvPicPr>
        <p:blipFill>
          <a:blip r:embed="rId8"/>
          <a:stretch>
            <a:fillRect/>
          </a:stretch>
        </p:blipFill>
        <p:spPr>
          <a:xfrm>
            <a:off x="390525" y="3959851"/>
            <a:ext cx="1790700" cy="1771650"/>
          </a:xfrm>
          <a:prstGeom prst="rect">
            <a:avLst/>
          </a:prstGeom>
        </p:spPr>
      </p:pic>
      <p:pic>
        <p:nvPicPr>
          <p:cNvPr id="27" name="Picture 26"/>
          <p:cNvPicPr>
            <a:picLocks noChangeAspect="1"/>
          </p:cNvPicPr>
          <p:nvPr/>
        </p:nvPicPr>
        <p:blipFill>
          <a:blip r:embed="rId9"/>
          <a:stretch>
            <a:fillRect/>
          </a:stretch>
        </p:blipFill>
        <p:spPr>
          <a:xfrm>
            <a:off x="2318719" y="3940801"/>
            <a:ext cx="1781175" cy="1790700"/>
          </a:xfrm>
          <a:prstGeom prst="rect">
            <a:avLst/>
          </a:prstGeom>
        </p:spPr>
      </p:pic>
      <p:pic>
        <p:nvPicPr>
          <p:cNvPr id="28" name="Picture 27"/>
          <p:cNvPicPr>
            <a:picLocks noChangeAspect="1"/>
          </p:cNvPicPr>
          <p:nvPr/>
        </p:nvPicPr>
        <p:blipFill>
          <a:blip r:embed="rId10"/>
          <a:stretch>
            <a:fillRect/>
          </a:stretch>
        </p:blipFill>
        <p:spPr>
          <a:xfrm>
            <a:off x="4237388" y="3969376"/>
            <a:ext cx="1809750" cy="1762125"/>
          </a:xfrm>
          <a:prstGeom prst="rect">
            <a:avLst/>
          </a:prstGeom>
        </p:spPr>
      </p:pic>
      <p:pic>
        <p:nvPicPr>
          <p:cNvPr id="29" name="Picture 28"/>
          <p:cNvPicPr>
            <a:picLocks noChangeAspect="1"/>
          </p:cNvPicPr>
          <p:nvPr/>
        </p:nvPicPr>
        <p:blipFill>
          <a:blip r:embed="rId11"/>
          <a:stretch>
            <a:fillRect/>
          </a:stretch>
        </p:blipFill>
        <p:spPr>
          <a:xfrm>
            <a:off x="6109877" y="3939559"/>
            <a:ext cx="1781175" cy="1790700"/>
          </a:xfrm>
          <a:prstGeom prst="rect">
            <a:avLst/>
          </a:prstGeom>
        </p:spPr>
      </p:pic>
      <p:pic>
        <p:nvPicPr>
          <p:cNvPr id="30" name="Picture 29"/>
          <p:cNvPicPr>
            <a:picLocks noChangeAspect="1"/>
          </p:cNvPicPr>
          <p:nvPr/>
        </p:nvPicPr>
        <p:blipFill>
          <a:blip r:embed="rId12"/>
          <a:stretch>
            <a:fillRect/>
          </a:stretch>
        </p:blipFill>
        <p:spPr>
          <a:xfrm>
            <a:off x="8037243" y="3960679"/>
            <a:ext cx="1790700" cy="1790700"/>
          </a:xfrm>
          <a:prstGeom prst="rect">
            <a:avLst/>
          </a:prstGeom>
        </p:spPr>
      </p:pic>
      <p:pic>
        <p:nvPicPr>
          <p:cNvPr id="31" name="Picture 30"/>
          <p:cNvPicPr>
            <a:picLocks noChangeAspect="1"/>
          </p:cNvPicPr>
          <p:nvPr/>
        </p:nvPicPr>
        <p:blipFill>
          <a:blip r:embed="rId13"/>
          <a:stretch>
            <a:fillRect/>
          </a:stretch>
        </p:blipFill>
        <p:spPr>
          <a:xfrm>
            <a:off x="10003063" y="1946413"/>
            <a:ext cx="1790700" cy="1790700"/>
          </a:xfrm>
          <a:prstGeom prst="rect">
            <a:avLst/>
          </a:prstGeom>
        </p:spPr>
      </p:pic>
      <p:pic>
        <p:nvPicPr>
          <p:cNvPr id="32" name="Picture 31"/>
          <p:cNvPicPr>
            <a:picLocks noChangeAspect="1"/>
          </p:cNvPicPr>
          <p:nvPr/>
        </p:nvPicPr>
        <p:blipFill>
          <a:blip r:embed="rId14"/>
          <a:stretch>
            <a:fillRect/>
          </a:stretch>
        </p:blipFill>
        <p:spPr>
          <a:xfrm>
            <a:off x="9970608" y="3969790"/>
            <a:ext cx="1790700" cy="1771650"/>
          </a:xfrm>
          <a:prstGeom prst="rect">
            <a:avLst/>
          </a:prstGeom>
        </p:spPr>
      </p:pic>
    </p:spTree>
    <p:extLst>
      <p:ext uri="{BB962C8B-B14F-4D97-AF65-F5344CB8AC3E}">
        <p14:creationId xmlns:p14="http://schemas.microsoft.com/office/powerpoint/2010/main" val="4261217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US" sz="2800" dirty="0">
                <a:solidFill>
                  <a:srgbClr val="17489E"/>
                </a:solidFill>
              </a:rPr>
              <a:t>Additional Data Sources supported via manual entry </a:t>
            </a:r>
          </a:p>
          <a:p>
            <a:r>
              <a:rPr lang="en-US" sz="2800" dirty="0">
                <a:solidFill>
                  <a:srgbClr val="17489E"/>
                </a:solidFill>
              </a:rPr>
              <a:t>PostgreSQL</a:t>
            </a:r>
          </a:p>
          <a:p>
            <a:r>
              <a:rPr lang="en-US" sz="2800" dirty="0">
                <a:solidFill>
                  <a:srgbClr val="17489E"/>
                </a:solidFill>
              </a:rPr>
              <a:t>OData</a:t>
            </a:r>
          </a:p>
          <a:p>
            <a:r>
              <a:rPr lang="en-US" sz="2800" dirty="0">
                <a:solidFill>
                  <a:srgbClr val="17489E"/>
                </a:solidFill>
              </a:rPr>
              <a:t>SharePoint</a:t>
            </a:r>
          </a:p>
          <a:p>
            <a:r>
              <a:rPr lang="en-US" sz="2800" dirty="0">
                <a:solidFill>
                  <a:srgbClr val="17489E"/>
                </a:solidFill>
              </a:rPr>
              <a:t>HTTP</a:t>
            </a:r>
          </a:p>
          <a:p>
            <a:r>
              <a:rPr lang="en-US" sz="2800" dirty="0">
                <a:solidFill>
                  <a:srgbClr val="17489E"/>
                </a:solidFill>
              </a:rPr>
              <a:t>File System</a:t>
            </a:r>
          </a:p>
          <a:p>
            <a:r>
              <a:rPr lang="en-US" sz="2800" dirty="0">
                <a:solidFill>
                  <a:srgbClr val="17489E"/>
                </a:solidFill>
              </a:rPr>
              <a:t>DB3</a:t>
            </a:r>
          </a:p>
          <a:p>
            <a:endParaRPr lang="en-US" sz="2800" dirty="0">
              <a:solidFill>
                <a:srgbClr val="17489E"/>
              </a:solidFill>
            </a:endParaRPr>
          </a:p>
          <a:p>
            <a:endParaRPr lang="en-US" dirty="0">
              <a:solidFill>
                <a:srgbClr val="17489E"/>
              </a:solidFill>
            </a:endParaRPr>
          </a:p>
        </p:txBody>
      </p:sp>
      <p:sp>
        <p:nvSpPr>
          <p:cNvPr id="12" name="Title 1"/>
          <p:cNvSpPr>
            <a:spLocks noGrp="1"/>
          </p:cNvSpPr>
          <p:nvPr>
            <p:ph type="title"/>
          </p:nvPr>
        </p:nvSpPr>
        <p:spPr>
          <a:xfrm>
            <a:off x="268928" y="291103"/>
            <a:ext cx="11653834" cy="896518"/>
          </a:xfrm>
        </p:spPr>
        <p:txBody>
          <a:bodyPr/>
          <a:lstStyle/>
          <a:p>
            <a:r>
              <a:rPr lang="en-US" dirty="0">
                <a:solidFill>
                  <a:srgbClr val="17489E"/>
                </a:solidFill>
              </a:rPr>
              <a:t>Supported Data Sources</a:t>
            </a:r>
          </a:p>
        </p:txBody>
      </p:sp>
      <p:sp>
        <p:nvSpPr>
          <p:cNvPr id="13"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Supported via manual entry</a:t>
            </a:r>
          </a:p>
        </p:txBody>
      </p:sp>
    </p:spTree>
    <p:extLst>
      <p:ext uri="{BB962C8B-B14F-4D97-AF65-F5344CB8AC3E}">
        <p14:creationId xmlns:p14="http://schemas.microsoft.com/office/powerpoint/2010/main" val="2649677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Annotations – Technical Metadata</a:t>
            </a:r>
          </a:p>
        </p:txBody>
      </p:sp>
      <p:sp>
        <p:nvSpPr>
          <p:cNvPr id="3" name="Content Placeholder 2"/>
          <p:cNvSpPr>
            <a:spLocks noGrp="1"/>
          </p:cNvSpPr>
          <p:nvPr>
            <p:ph sz="quarter" idx="10"/>
          </p:nvPr>
        </p:nvSpPr>
        <p:spPr>
          <a:xfrm>
            <a:off x="269239" y="1663938"/>
            <a:ext cx="5830936" cy="4902995"/>
          </a:xfrm>
        </p:spPr>
        <p:txBody>
          <a:bodyPr/>
          <a:lstStyle/>
          <a:p>
            <a:r>
              <a:rPr lang="en-US" dirty="0">
                <a:solidFill>
                  <a:schemeClr val="tx1"/>
                </a:solidFill>
              </a:rPr>
              <a:t>Technical metadata </a:t>
            </a:r>
          </a:p>
          <a:p>
            <a:pPr lvl="1"/>
            <a:r>
              <a:rPr lang="en-US" dirty="0"/>
              <a:t>Automatically extracted from data sources during registration</a:t>
            </a:r>
          </a:p>
          <a:p>
            <a:pPr lvl="1"/>
            <a:r>
              <a:rPr lang="en-US" dirty="0"/>
              <a:t>Manually entered in Data Catalog portal</a:t>
            </a:r>
          </a:p>
          <a:p>
            <a:r>
              <a:rPr lang="en-US" dirty="0">
                <a:solidFill>
                  <a:schemeClr val="tx1"/>
                </a:solidFill>
              </a:rPr>
              <a:t>Data source location – information needed to connect</a:t>
            </a:r>
          </a:p>
          <a:p>
            <a:r>
              <a:rPr lang="en-US" dirty="0">
                <a:solidFill>
                  <a:schemeClr val="tx1"/>
                </a:solidFill>
              </a:rPr>
              <a:t>Object names and types</a:t>
            </a:r>
          </a:p>
          <a:p>
            <a:r>
              <a:rPr lang="en-US" dirty="0">
                <a:solidFill>
                  <a:schemeClr val="tx1"/>
                </a:solidFill>
              </a:rPr>
              <a:t>Attribute names and types</a:t>
            </a:r>
          </a:p>
          <a:p>
            <a:r>
              <a:rPr lang="en-US" dirty="0">
                <a:solidFill>
                  <a:schemeClr val="tx1"/>
                </a:solidFill>
              </a:rPr>
              <a:t>Data types and related details</a:t>
            </a:r>
          </a:p>
        </p:txBody>
      </p:sp>
      <p:pic>
        <p:nvPicPr>
          <p:cNvPr id="5" name="Picture 4"/>
          <p:cNvPicPr>
            <a:picLocks noChangeAspect="1"/>
          </p:cNvPicPr>
          <p:nvPr/>
        </p:nvPicPr>
        <p:blipFill>
          <a:blip r:embed="rId3"/>
          <a:stretch>
            <a:fillRect/>
          </a:stretch>
        </p:blipFill>
        <p:spPr>
          <a:xfrm>
            <a:off x="6256401" y="1418272"/>
            <a:ext cx="2924175" cy="3291739"/>
          </a:xfrm>
          <a:prstGeom prst="rect">
            <a:avLst/>
          </a:prstGeom>
        </p:spPr>
      </p:pic>
      <p:pic>
        <p:nvPicPr>
          <p:cNvPr id="6" name="Picture 5"/>
          <p:cNvPicPr>
            <a:picLocks noChangeAspect="1"/>
          </p:cNvPicPr>
          <p:nvPr/>
        </p:nvPicPr>
        <p:blipFill>
          <a:blip r:embed="rId4"/>
          <a:stretch>
            <a:fillRect/>
          </a:stretch>
        </p:blipFill>
        <p:spPr>
          <a:xfrm>
            <a:off x="9822577" y="1418272"/>
            <a:ext cx="1609725" cy="571500"/>
          </a:xfrm>
          <a:prstGeom prst="rect">
            <a:avLst/>
          </a:prstGeom>
        </p:spPr>
      </p:pic>
      <p:pic>
        <p:nvPicPr>
          <p:cNvPr id="8" name="Picture 7"/>
          <p:cNvPicPr>
            <a:picLocks noChangeAspect="1"/>
          </p:cNvPicPr>
          <p:nvPr/>
        </p:nvPicPr>
        <p:blipFill>
          <a:blip r:embed="rId5"/>
          <a:stretch>
            <a:fillRect/>
          </a:stretch>
        </p:blipFill>
        <p:spPr>
          <a:xfrm>
            <a:off x="6268700" y="4794358"/>
            <a:ext cx="5823751" cy="1917338"/>
          </a:xfrm>
          <a:prstGeom prst="rect">
            <a:avLst/>
          </a:prstGeom>
        </p:spPr>
      </p:pic>
      <p:sp>
        <p:nvSpPr>
          <p:cNvPr id="9" name="Oval 8"/>
          <p:cNvSpPr/>
          <p:nvPr/>
        </p:nvSpPr>
        <p:spPr>
          <a:xfrm>
            <a:off x="6256401" y="1335024"/>
            <a:ext cx="1186815" cy="368998"/>
          </a:xfrm>
          <a:prstGeom prst="ellipse">
            <a:avLst/>
          </a:prstGeom>
          <a:noFill/>
          <a:ln w="38100">
            <a:solidFill>
              <a:srgbClr val="2BAA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822577" y="1418272"/>
            <a:ext cx="729418" cy="308375"/>
          </a:xfrm>
          <a:prstGeom prst="ellipse">
            <a:avLst/>
          </a:prstGeom>
          <a:noFill/>
          <a:ln w="38100">
            <a:solidFill>
              <a:srgbClr val="2BAA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661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Annotations – Business Metadata</a:t>
            </a:r>
          </a:p>
        </p:txBody>
      </p:sp>
      <p:sp>
        <p:nvSpPr>
          <p:cNvPr id="3" name="Content Placeholder 2"/>
          <p:cNvSpPr>
            <a:spLocks noGrp="1"/>
          </p:cNvSpPr>
          <p:nvPr>
            <p:ph sz="quarter" idx="10"/>
          </p:nvPr>
        </p:nvSpPr>
        <p:spPr>
          <a:xfrm>
            <a:off x="269239" y="1663938"/>
            <a:ext cx="5881040" cy="4902995"/>
          </a:xfrm>
        </p:spPr>
        <p:txBody>
          <a:bodyPr/>
          <a:lstStyle/>
          <a:p>
            <a:r>
              <a:rPr lang="en-US" dirty="0">
                <a:solidFill>
                  <a:schemeClr val="tx1"/>
                </a:solidFill>
              </a:rPr>
              <a:t>Business metadata </a:t>
            </a:r>
          </a:p>
          <a:p>
            <a:pPr lvl="1"/>
            <a:r>
              <a:rPr lang="en-US" dirty="0"/>
              <a:t>Supplement automatically extracted metadata with business knowledge</a:t>
            </a:r>
          </a:p>
          <a:p>
            <a:pPr lvl="1"/>
            <a:r>
              <a:rPr lang="en-US" dirty="0"/>
              <a:t>Manually entered in Data Catalog portal</a:t>
            </a:r>
          </a:p>
          <a:p>
            <a:r>
              <a:rPr lang="en-US" dirty="0">
                <a:solidFill>
                  <a:schemeClr val="tx1"/>
                </a:solidFill>
              </a:rPr>
              <a:t>Friendly name</a:t>
            </a:r>
          </a:p>
          <a:p>
            <a:r>
              <a:rPr lang="en-US" dirty="0">
                <a:solidFill>
                  <a:schemeClr val="tx1"/>
                </a:solidFill>
              </a:rPr>
              <a:t>Descriptions</a:t>
            </a:r>
          </a:p>
          <a:p>
            <a:r>
              <a:rPr lang="en-US" dirty="0">
                <a:solidFill>
                  <a:schemeClr val="tx1"/>
                </a:solidFill>
              </a:rPr>
              <a:t>Tags</a:t>
            </a:r>
          </a:p>
          <a:p>
            <a:r>
              <a:rPr lang="en-US" dirty="0">
                <a:solidFill>
                  <a:schemeClr val="tx1"/>
                </a:solidFill>
              </a:rPr>
              <a:t>Experts</a:t>
            </a:r>
          </a:p>
          <a:p>
            <a:r>
              <a:rPr lang="en-US" dirty="0">
                <a:solidFill>
                  <a:schemeClr val="tx1"/>
                </a:solidFill>
              </a:rPr>
              <a:t>Object-level and attribute-level information</a:t>
            </a:r>
          </a:p>
        </p:txBody>
      </p:sp>
      <p:pic>
        <p:nvPicPr>
          <p:cNvPr id="6" name="Picture 5"/>
          <p:cNvPicPr>
            <a:picLocks noChangeAspect="1"/>
          </p:cNvPicPr>
          <p:nvPr/>
        </p:nvPicPr>
        <p:blipFill>
          <a:blip r:embed="rId3"/>
          <a:stretch>
            <a:fillRect/>
          </a:stretch>
        </p:blipFill>
        <p:spPr>
          <a:xfrm>
            <a:off x="6150279" y="1299675"/>
            <a:ext cx="3389214" cy="5267258"/>
          </a:xfrm>
          <a:prstGeom prst="rect">
            <a:avLst/>
          </a:prstGeom>
        </p:spPr>
      </p:pic>
      <p:pic>
        <p:nvPicPr>
          <p:cNvPr id="7" name="Picture 6"/>
          <p:cNvPicPr>
            <a:picLocks noChangeAspect="1"/>
          </p:cNvPicPr>
          <p:nvPr/>
        </p:nvPicPr>
        <p:blipFill>
          <a:blip r:embed="rId4"/>
          <a:stretch>
            <a:fillRect/>
          </a:stretch>
        </p:blipFill>
        <p:spPr>
          <a:xfrm>
            <a:off x="9097619" y="1482588"/>
            <a:ext cx="2914650" cy="1514475"/>
          </a:xfrm>
          <a:prstGeom prst="rect">
            <a:avLst/>
          </a:prstGeom>
          <a:ln>
            <a:solidFill>
              <a:srgbClr val="2BAAE1"/>
            </a:solidFill>
          </a:ln>
        </p:spPr>
      </p:pic>
      <p:pic>
        <p:nvPicPr>
          <p:cNvPr id="8" name="Picture 7"/>
          <p:cNvPicPr>
            <a:picLocks noChangeAspect="1"/>
          </p:cNvPicPr>
          <p:nvPr/>
        </p:nvPicPr>
        <p:blipFill>
          <a:blip r:embed="rId5"/>
          <a:stretch>
            <a:fillRect/>
          </a:stretch>
        </p:blipFill>
        <p:spPr>
          <a:xfrm>
            <a:off x="9097619" y="3109117"/>
            <a:ext cx="2933700" cy="1866900"/>
          </a:xfrm>
          <a:prstGeom prst="rect">
            <a:avLst/>
          </a:prstGeom>
          <a:ln>
            <a:solidFill>
              <a:srgbClr val="2BAAE1"/>
            </a:solidFill>
          </a:ln>
        </p:spPr>
      </p:pic>
    </p:spTree>
    <p:extLst>
      <p:ext uri="{BB962C8B-B14F-4D97-AF65-F5344CB8AC3E}">
        <p14:creationId xmlns:p14="http://schemas.microsoft.com/office/powerpoint/2010/main" val="4026691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Profiling</a:t>
            </a:r>
          </a:p>
        </p:txBody>
      </p:sp>
      <p:sp>
        <p:nvSpPr>
          <p:cNvPr id="3" name="Content Placeholder 2"/>
          <p:cNvSpPr>
            <a:spLocks noGrp="1"/>
          </p:cNvSpPr>
          <p:nvPr>
            <p:ph sz="quarter" idx="10"/>
          </p:nvPr>
        </p:nvSpPr>
        <p:spPr>
          <a:xfrm>
            <a:off x="269239" y="1663938"/>
            <a:ext cx="4828854" cy="4902995"/>
          </a:xfrm>
        </p:spPr>
        <p:txBody>
          <a:bodyPr>
            <a:normAutofit fontScale="85000" lnSpcReduction="20000"/>
          </a:bodyPr>
          <a:lstStyle/>
          <a:p>
            <a:r>
              <a:rPr lang="en-US" dirty="0">
                <a:solidFill>
                  <a:schemeClr val="tx1"/>
                </a:solidFill>
              </a:rPr>
              <a:t>Data profile statistics for supported data sources</a:t>
            </a:r>
          </a:p>
          <a:p>
            <a:pPr lvl="1"/>
            <a:r>
              <a:rPr lang="en-US" dirty="0"/>
              <a:t>SQL Server, including Azure SQL DB and SQL DW</a:t>
            </a:r>
          </a:p>
          <a:p>
            <a:pPr lvl="1"/>
            <a:r>
              <a:rPr lang="en-US" dirty="0"/>
              <a:t>Oracle</a:t>
            </a:r>
          </a:p>
          <a:p>
            <a:pPr lvl="1"/>
            <a:r>
              <a:rPr lang="en-US" dirty="0"/>
              <a:t>Teradata</a:t>
            </a:r>
          </a:p>
          <a:p>
            <a:pPr lvl="1"/>
            <a:r>
              <a:rPr lang="en-US" dirty="0"/>
              <a:t>Hive</a:t>
            </a:r>
          </a:p>
          <a:p>
            <a:r>
              <a:rPr lang="en-US" dirty="0">
                <a:solidFill>
                  <a:schemeClr val="tx1"/>
                </a:solidFill>
              </a:rPr>
              <a:t>Selected during data source registration</a:t>
            </a:r>
          </a:p>
          <a:p>
            <a:r>
              <a:rPr lang="en-US" dirty="0">
                <a:solidFill>
                  <a:schemeClr val="tx1"/>
                </a:solidFill>
              </a:rPr>
              <a:t>Object-level profile</a:t>
            </a:r>
          </a:p>
          <a:p>
            <a:pPr lvl="1"/>
            <a:r>
              <a:rPr lang="en-US" dirty="0"/>
              <a:t>Size</a:t>
            </a:r>
          </a:p>
          <a:p>
            <a:pPr lvl="1"/>
            <a:r>
              <a:rPr lang="en-US" dirty="0"/>
              <a:t>Row count</a:t>
            </a:r>
          </a:p>
          <a:p>
            <a:r>
              <a:rPr lang="en-US" dirty="0">
                <a:solidFill>
                  <a:schemeClr val="tx1"/>
                </a:solidFill>
              </a:rPr>
              <a:t>Attribute-level profile </a:t>
            </a:r>
          </a:p>
          <a:p>
            <a:pPr lvl="1"/>
            <a:r>
              <a:rPr lang="en-US" dirty="0"/>
              <a:t>Min, max, average, and standard deviation</a:t>
            </a:r>
          </a:p>
          <a:p>
            <a:pPr lvl="1"/>
            <a:r>
              <a:rPr lang="en-US" dirty="0"/>
              <a:t>Null count and distinct value count</a:t>
            </a:r>
          </a:p>
        </p:txBody>
      </p:sp>
      <p:pic>
        <p:nvPicPr>
          <p:cNvPr id="5" name="Picture 4"/>
          <p:cNvPicPr>
            <a:picLocks noChangeAspect="1"/>
          </p:cNvPicPr>
          <p:nvPr/>
        </p:nvPicPr>
        <p:blipFill>
          <a:blip r:embed="rId3"/>
          <a:stretch>
            <a:fillRect/>
          </a:stretch>
        </p:blipFill>
        <p:spPr>
          <a:xfrm>
            <a:off x="5065589" y="1663938"/>
            <a:ext cx="6857173" cy="3465018"/>
          </a:xfrm>
          <a:prstGeom prst="rect">
            <a:avLst/>
          </a:prstGeom>
        </p:spPr>
      </p:pic>
    </p:spTree>
    <p:extLst>
      <p:ext uri="{BB962C8B-B14F-4D97-AF65-F5344CB8AC3E}">
        <p14:creationId xmlns:p14="http://schemas.microsoft.com/office/powerpoint/2010/main" val="2383918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Asset Documentation</a:t>
            </a:r>
          </a:p>
        </p:txBody>
      </p:sp>
      <p:sp>
        <p:nvSpPr>
          <p:cNvPr id="3" name="Content Placeholder 2"/>
          <p:cNvSpPr>
            <a:spLocks noGrp="1"/>
          </p:cNvSpPr>
          <p:nvPr>
            <p:ph sz="quarter" idx="10"/>
          </p:nvPr>
        </p:nvSpPr>
        <p:spPr>
          <a:xfrm>
            <a:off x="268928" y="1398467"/>
            <a:ext cx="9631845" cy="4902995"/>
          </a:xfrm>
        </p:spPr>
        <p:txBody>
          <a:bodyPr/>
          <a:lstStyle/>
          <a:p>
            <a:r>
              <a:rPr lang="en-US" dirty="0">
                <a:solidFill>
                  <a:schemeClr val="tx1"/>
                </a:solidFill>
              </a:rPr>
              <a:t>Rich text documentation for data assets and containers</a:t>
            </a:r>
          </a:p>
          <a:p>
            <a:r>
              <a:rPr lang="en-US" dirty="0">
                <a:solidFill>
                  <a:schemeClr val="tx1"/>
                </a:solidFill>
              </a:rPr>
              <a:t>Entered via Data Catalog portal</a:t>
            </a:r>
          </a:p>
          <a:p>
            <a:r>
              <a:rPr lang="en-US" dirty="0">
                <a:solidFill>
                  <a:schemeClr val="tx1"/>
                </a:solidFill>
              </a:rPr>
              <a:t>Complements descriptions, tags, and other descriptive metadata</a:t>
            </a:r>
          </a:p>
          <a:p>
            <a:endParaRPr lang="en-US" dirty="0">
              <a:solidFill>
                <a:schemeClr val="tx1"/>
              </a:solidFill>
            </a:endParaRPr>
          </a:p>
        </p:txBody>
      </p:sp>
      <p:pic>
        <p:nvPicPr>
          <p:cNvPr id="5" name="Picture 4"/>
          <p:cNvPicPr>
            <a:picLocks noChangeAspect="1"/>
          </p:cNvPicPr>
          <p:nvPr/>
        </p:nvPicPr>
        <p:blipFill>
          <a:blip r:embed="rId3"/>
          <a:stretch>
            <a:fillRect/>
          </a:stretch>
        </p:blipFill>
        <p:spPr>
          <a:xfrm>
            <a:off x="2222317" y="3131405"/>
            <a:ext cx="9409244" cy="3435528"/>
          </a:xfrm>
          <a:prstGeom prst="rect">
            <a:avLst/>
          </a:prstGeom>
        </p:spPr>
      </p:pic>
    </p:spTree>
    <p:extLst>
      <p:ext uri="{BB962C8B-B14F-4D97-AF65-F5344CB8AC3E}">
        <p14:creationId xmlns:p14="http://schemas.microsoft.com/office/powerpoint/2010/main" val="1112419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648575" y="4676775"/>
            <a:ext cx="4543425" cy="2181225"/>
          </a:xfrm>
          <a:prstGeom prst="rect">
            <a:avLst/>
          </a:prstGeom>
        </p:spPr>
      </p:pic>
      <p:sp>
        <p:nvSpPr>
          <p:cNvPr id="66" name="Freeform 12"/>
          <p:cNvSpPr>
            <a:spLocks/>
          </p:cNvSpPr>
          <p:nvPr/>
        </p:nvSpPr>
        <p:spPr bwMode="auto">
          <a:xfrm>
            <a:off x="11356264" y="5012790"/>
            <a:ext cx="573915" cy="381406"/>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7" name="Freeform 13"/>
          <p:cNvSpPr>
            <a:spLocks/>
          </p:cNvSpPr>
          <p:nvPr/>
        </p:nvSpPr>
        <p:spPr bwMode="auto">
          <a:xfrm>
            <a:off x="11522470" y="4970476"/>
            <a:ext cx="477661" cy="314028"/>
          </a:xfrm>
          <a:custGeom>
            <a:avLst/>
            <a:gdLst>
              <a:gd name="T0" fmla="*/ 18 w 113"/>
              <a:gd name="T1" fmla="*/ 32 h 74"/>
              <a:gd name="T2" fmla="*/ 18 w 113"/>
              <a:gd name="T3" fmla="*/ 31 h 74"/>
              <a:gd name="T4" fmla="*/ 50 w 113"/>
              <a:gd name="T5" fmla="*/ 0 h 74"/>
              <a:gd name="T6" fmla="*/ 76 w 113"/>
              <a:gd name="T7" fmla="*/ 14 h 74"/>
              <a:gd name="T8" fmla="*/ 84 w 113"/>
              <a:gd name="T9" fmla="*/ 11 h 74"/>
              <a:gd name="T10" fmla="*/ 94 w 113"/>
              <a:gd name="T11" fmla="*/ 14 h 74"/>
              <a:gd name="T12" fmla="*/ 102 w 113"/>
              <a:gd name="T13" fmla="*/ 29 h 74"/>
              <a:gd name="T14" fmla="*/ 113 w 113"/>
              <a:gd name="T15" fmla="*/ 49 h 74"/>
              <a:gd name="T16" fmla="*/ 91 w 113"/>
              <a:gd name="T17" fmla="*/ 74 h 74"/>
              <a:gd name="T18" fmla="*/ 89 w 113"/>
              <a:gd name="T19" fmla="*/ 74 h 74"/>
              <a:gd name="T20" fmla="*/ 86 w 113"/>
              <a:gd name="T21" fmla="*/ 74 h 74"/>
              <a:gd name="T22" fmla="*/ 35 w 113"/>
              <a:gd name="T23" fmla="*/ 74 h 74"/>
              <a:gd name="T24" fmla="*/ 34 w 113"/>
              <a:gd name="T25" fmla="*/ 74 h 74"/>
              <a:gd name="T26" fmla="*/ 33 w 113"/>
              <a:gd name="T27" fmla="*/ 74 h 74"/>
              <a:gd name="T28" fmla="*/ 29 w 113"/>
              <a:gd name="T29" fmla="*/ 74 h 74"/>
              <a:gd name="T30" fmla="*/ 21 w 113"/>
              <a:gd name="T31" fmla="*/ 74 h 74"/>
              <a:gd name="T32" fmla="*/ 0 w 113"/>
              <a:gd name="T33" fmla="*/ 53 h 74"/>
              <a:gd name="T34" fmla="*/ 18 w 113"/>
              <a:gd name="T35"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74">
                <a:moveTo>
                  <a:pt x="18" y="32"/>
                </a:moveTo>
                <a:cubicBezTo>
                  <a:pt x="18" y="32"/>
                  <a:pt x="18" y="31"/>
                  <a:pt x="18" y="31"/>
                </a:cubicBezTo>
                <a:cubicBezTo>
                  <a:pt x="18" y="14"/>
                  <a:pt x="32" y="0"/>
                  <a:pt x="50" y="0"/>
                </a:cubicBezTo>
                <a:cubicBezTo>
                  <a:pt x="60" y="0"/>
                  <a:pt x="70" y="5"/>
                  <a:pt x="76" y="14"/>
                </a:cubicBezTo>
                <a:cubicBezTo>
                  <a:pt x="78" y="12"/>
                  <a:pt x="81" y="11"/>
                  <a:pt x="84" y="11"/>
                </a:cubicBezTo>
                <a:cubicBezTo>
                  <a:pt x="88" y="11"/>
                  <a:pt x="91" y="12"/>
                  <a:pt x="94" y="14"/>
                </a:cubicBezTo>
                <a:cubicBezTo>
                  <a:pt x="99" y="18"/>
                  <a:pt x="102" y="23"/>
                  <a:pt x="102" y="29"/>
                </a:cubicBezTo>
                <a:cubicBezTo>
                  <a:pt x="109" y="33"/>
                  <a:pt x="113" y="41"/>
                  <a:pt x="113" y="49"/>
                </a:cubicBezTo>
                <a:cubicBezTo>
                  <a:pt x="113" y="62"/>
                  <a:pt x="104" y="72"/>
                  <a:pt x="91" y="74"/>
                </a:cubicBezTo>
                <a:cubicBezTo>
                  <a:pt x="91" y="74"/>
                  <a:pt x="90" y="74"/>
                  <a:pt x="89" y="74"/>
                </a:cubicBezTo>
                <a:cubicBezTo>
                  <a:pt x="88" y="74"/>
                  <a:pt x="87" y="74"/>
                  <a:pt x="86" y="74"/>
                </a:cubicBezTo>
                <a:cubicBezTo>
                  <a:pt x="75" y="74"/>
                  <a:pt x="48" y="74"/>
                  <a:pt x="35" y="74"/>
                </a:cubicBezTo>
                <a:cubicBezTo>
                  <a:pt x="35" y="74"/>
                  <a:pt x="35" y="74"/>
                  <a:pt x="34" y="74"/>
                </a:cubicBezTo>
                <a:cubicBezTo>
                  <a:pt x="33" y="74"/>
                  <a:pt x="33" y="74"/>
                  <a:pt x="33" y="74"/>
                </a:cubicBezTo>
                <a:cubicBezTo>
                  <a:pt x="33" y="74"/>
                  <a:pt x="31" y="74"/>
                  <a:pt x="29" y="74"/>
                </a:cubicBezTo>
                <a:cubicBezTo>
                  <a:pt x="21" y="74"/>
                  <a:pt x="21" y="74"/>
                  <a:pt x="21" y="74"/>
                </a:cubicBezTo>
                <a:cubicBezTo>
                  <a:pt x="10" y="73"/>
                  <a:pt x="0" y="64"/>
                  <a:pt x="0" y="53"/>
                </a:cubicBezTo>
                <a:cubicBezTo>
                  <a:pt x="0" y="42"/>
                  <a:pt x="8" y="34"/>
                  <a:pt x="18" y="32"/>
                </a:cubicBezTo>
                <a:close/>
              </a:path>
            </a:pathLst>
          </a:custGeom>
          <a:solidFill>
            <a:srgbClr val="0070C0"/>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9" name="Freeform 13"/>
          <p:cNvSpPr>
            <a:spLocks/>
          </p:cNvSpPr>
          <p:nvPr/>
        </p:nvSpPr>
        <p:spPr bwMode="auto">
          <a:xfrm>
            <a:off x="10623196" y="4195069"/>
            <a:ext cx="772546" cy="481706"/>
          </a:xfrm>
          <a:custGeom>
            <a:avLst/>
            <a:gdLst>
              <a:gd name="T0" fmla="*/ 18 w 113"/>
              <a:gd name="T1" fmla="*/ 32 h 74"/>
              <a:gd name="T2" fmla="*/ 18 w 113"/>
              <a:gd name="T3" fmla="*/ 31 h 74"/>
              <a:gd name="T4" fmla="*/ 50 w 113"/>
              <a:gd name="T5" fmla="*/ 0 h 74"/>
              <a:gd name="T6" fmla="*/ 76 w 113"/>
              <a:gd name="T7" fmla="*/ 14 h 74"/>
              <a:gd name="T8" fmla="*/ 84 w 113"/>
              <a:gd name="T9" fmla="*/ 11 h 74"/>
              <a:gd name="T10" fmla="*/ 94 w 113"/>
              <a:gd name="T11" fmla="*/ 14 h 74"/>
              <a:gd name="T12" fmla="*/ 102 w 113"/>
              <a:gd name="T13" fmla="*/ 29 h 74"/>
              <a:gd name="T14" fmla="*/ 113 w 113"/>
              <a:gd name="T15" fmla="*/ 49 h 74"/>
              <a:gd name="T16" fmla="*/ 91 w 113"/>
              <a:gd name="T17" fmla="*/ 74 h 74"/>
              <a:gd name="T18" fmla="*/ 89 w 113"/>
              <a:gd name="T19" fmla="*/ 74 h 74"/>
              <a:gd name="T20" fmla="*/ 86 w 113"/>
              <a:gd name="T21" fmla="*/ 74 h 74"/>
              <a:gd name="T22" fmla="*/ 35 w 113"/>
              <a:gd name="T23" fmla="*/ 74 h 74"/>
              <a:gd name="T24" fmla="*/ 34 w 113"/>
              <a:gd name="T25" fmla="*/ 74 h 74"/>
              <a:gd name="T26" fmla="*/ 33 w 113"/>
              <a:gd name="T27" fmla="*/ 74 h 74"/>
              <a:gd name="T28" fmla="*/ 29 w 113"/>
              <a:gd name="T29" fmla="*/ 74 h 74"/>
              <a:gd name="T30" fmla="*/ 21 w 113"/>
              <a:gd name="T31" fmla="*/ 74 h 74"/>
              <a:gd name="T32" fmla="*/ 0 w 113"/>
              <a:gd name="T33" fmla="*/ 53 h 74"/>
              <a:gd name="T34" fmla="*/ 18 w 113"/>
              <a:gd name="T35"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74">
                <a:moveTo>
                  <a:pt x="18" y="32"/>
                </a:moveTo>
                <a:cubicBezTo>
                  <a:pt x="18" y="32"/>
                  <a:pt x="18" y="31"/>
                  <a:pt x="18" y="31"/>
                </a:cubicBezTo>
                <a:cubicBezTo>
                  <a:pt x="18" y="14"/>
                  <a:pt x="32" y="0"/>
                  <a:pt x="50" y="0"/>
                </a:cubicBezTo>
                <a:cubicBezTo>
                  <a:pt x="60" y="0"/>
                  <a:pt x="70" y="5"/>
                  <a:pt x="76" y="14"/>
                </a:cubicBezTo>
                <a:cubicBezTo>
                  <a:pt x="78" y="12"/>
                  <a:pt x="81" y="11"/>
                  <a:pt x="84" y="11"/>
                </a:cubicBezTo>
                <a:cubicBezTo>
                  <a:pt x="88" y="11"/>
                  <a:pt x="91" y="12"/>
                  <a:pt x="94" y="14"/>
                </a:cubicBezTo>
                <a:cubicBezTo>
                  <a:pt x="99" y="18"/>
                  <a:pt x="102" y="23"/>
                  <a:pt x="102" y="29"/>
                </a:cubicBezTo>
                <a:cubicBezTo>
                  <a:pt x="109" y="33"/>
                  <a:pt x="113" y="41"/>
                  <a:pt x="113" y="49"/>
                </a:cubicBezTo>
                <a:cubicBezTo>
                  <a:pt x="113" y="62"/>
                  <a:pt x="104" y="72"/>
                  <a:pt x="91" y="74"/>
                </a:cubicBezTo>
                <a:cubicBezTo>
                  <a:pt x="91" y="74"/>
                  <a:pt x="90" y="74"/>
                  <a:pt x="89" y="74"/>
                </a:cubicBezTo>
                <a:cubicBezTo>
                  <a:pt x="88" y="74"/>
                  <a:pt x="87" y="74"/>
                  <a:pt x="86" y="74"/>
                </a:cubicBezTo>
                <a:cubicBezTo>
                  <a:pt x="75" y="74"/>
                  <a:pt x="48" y="74"/>
                  <a:pt x="35" y="74"/>
                </a:cubicBezTo>
                <a:cubicBezTo>
                  <a:pt x="35" y="74"/>
                  <a:pt x="35" y="74"/>
                  <a:pt x="34" y="74"/>
                </a:cubicBezTo>
                <a:cubicBezTo>
                  <a:pt x="33" y="74"/>
                  <a:pt x="33" y="74"/>
                  <a:pt x="33" y="74"/>
                </a:cubicBezTo>
                <a:cubicBezTo>
                  <a:pt x="33" y="74"/>
                  <a:pt x="31" y="74"/>
                  <a:pt x="29" y="74"/>
                </a:cubicBezTo>
                <a:cubicBezTo>
                  <a:pt x="21" y="74"/>
                  <a:pt x="21" y="74"/>
                  <a:pt x="21" y="74"/>
                </a:cubicBezTo>
                <a:cubicBezTo>
                  <a:pt x="10" y="73"/>
                  <a:pt x="0" y="64"/>
                  <a:pt x="0" y="53"/>
                </a:cubicBezTo>
                <a:cubicBezTo>
                  <a:pt x="0" y="42"/>
                  <a:pt x="8" y="34"/>
                  <a:pt x="18" y="32"/>
                </a:cubicBezTo>
                <a:close/>
              </a:path>
            </a:pathLst>
          </a:custGeom>
          <a:solidFill>
            <a:srgbClr val="0070C0"/>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0" name="Freeform 12"/>
          <p:cNvSpPr>
            <a:spLocks/>
          </p:cNvSpPr>
          <p:nvPr/>
        </p:nvSpPr>
        <p:spPr bwMode="auto">
          <a:xfrm>
            <a:off x="10857737" y="4479599"/>
            <a:ext cx="573915" cy="381406"/>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3" name="Freeform 8"/>
          <p:cNvSpPr>
            <a:spLocks noEditPoints="1"/>
          </p:cNvSpPr>
          <p:nvPr/>
        </p:nvSpPr>
        <p:spPr bwMode="black">
          <a:xfrm rot="21435845">
            <a:off x="8481327" y="4814345"/>
            <a:ext cx="738703" cy="737773"/>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0E69B2"/>
          </a:solidFill>
          <a:ln>
            <a:noFill/>
          </a:ln>
        </p:spPr>
        <p:txBody>
          <a:bodyPr vert="horz" wrap="square" lIns="61720" tIns="30860" rIns="61720" bIns="30860" numCol="1" anchor="t" anchorCtr="0" compatLnSpc="1">
            <a:prstTxWarp prst="textNoShape">
              <a:avLst/>
            </a:prstTxWarp>
          </a:bodyPr>
          <a:lstStyle/>
          <a:p>
            <a:endParaRPr lang="en-US" sz="1050"/>
          </a:p>
        </p:txBody>
      </p:sp>
      <p:sp>
        <p:nvSpPr>
          <p:cNvPr id="74" name="TextBox 73"/>
          <p:cNvSpPr txBox="1"/>
          <p:nvPr/>
        </p:nvSpPr>
        <p:spPr>
          <a:xfrm>
            <a:off x="985232" y="1677422"/>
            <a:ext cx="6676008" cy="892552"/>
          </a:xfrm>
          <a:prstGeom prst="rect">
            <a:avLst/>
          </a:prstGeom>
          <a:noFill/>
        </p:spPr>
        <p:txBody>
          <a:bodyPr wrap="square" rtlCol="0">
            <a:spAutoFit/>
          </a:bodyPr>
          <a:lstStyle/>
          <a:p>
            <a:r>
              <a:rPr lang="en-US" sz="2000" dirty="0">
                <a:solidFill>
                  <a:srgbClr val="17489E"/>
                </a:solidFill>
              </a:rPr>
              <a:t>Users spend more time </a:t>
            </a:r>
            <a:r>
              <a:rPr lang="en-US" sz="3200" dirty="0">
                <a:solidFill>
                  <a:srgbClr val="17489E"/>
                </a:solidFill>
              </a:rPr>
              <a:t>looking</a:t>
            </a:r>
            <a:r>
              <a:rPr lang="en-US" sz="2800" dirty="0">
                <a:solidFill>
                  <a:srgbClr val="17489E"/>
                </a:solidFill>
              </a:rPr>
              <a:t> </a:t>
            </a:r>
            <a:r>
              <a:rPr lang="en-US" sz="2000" dirty="0">
                <a:solidFill>
                  <a:srgbClr val="17489E"/>
                </a:solidFill>
              </a:rPr>
              <a:t>for data, </a:t>
            </a:r>
          </a:p>
          <a:p>
            <a:r>
              <a:rPr lang="en-US" sz="2000" dirty="0">
                <a:solidFill>
                  <a:srgbClr val="17489E"/>
                </a:solidFill>
              </a:rPr>
              <a:t>than they do analyzing it</a:t>
            </a:r>
          </a:p>
        </p:txBody>
      </p:sp>
      <p:sp>
        <p:nvSpPr>
          <p:cNvPr id="75" name="TextBox 74"/>
          <p:cNvSpPr txBox="1"/>
          <p:nvPr/>
        </p:nvSpPr>
        <p:spPr>
          <a:xfrm>
            <a:off x="6640499" y="1672345"/>
            <a:ext cx="5193437" cy="892552"/>
          </a:xfrm>
          <a:prstGeom prst="rect">
            <a:avLst/>
          </a:prstGeom>
          <a:noFill/>
        </p:spPr>
        <p:txBody>
          <a:bodyPr wrap="square" rtlCol="0">
            <a:spAutoFit/>
          </a:bodyPr>
          <a:lstStyle/>
          <a:p>
            <a:r>
              <a:rPr lang="en-US" sz="2000" dirty="0">
                <a:solidFill>
                  <a:srgbClr val="17489E"/>
                </a:solidFill>
              </a:rPr>
              <a:t>Data is sitting in </a:t>
            </a:r>
            <a:r>
              <a:rPr lang="en-US" sz="3200" dirty="0">
                <a:solidFill>
                  <a:srgbClr val="17489E"/>
                </a:solidFill>
              </a:rPr>
              <a:t>multiple sources</a:t>
            </a:r>
            <a:r>
              <a:rPr lang="en-US" sz="2000" dirty="0">
                <a:solidFill>
                  <a:srgbClr val="17489E"/>
                </a:solidFill>
              </a:rPr>
              <a:t>, but no insight into which data sits where</a:t>
            </a:r>
          </a:p>
        </p:txBody>
      </p:sp>
      <p:sp>
        <p:nvSpPr>
          <p:cNvPr id="76" name="TextBox 75"/>
          <p:cNvSpPr txBox="1"/>
          <p:nvPr/>
        </p:nvSpPr>
        <p:spPr>
          <a:xfrm>
            <a:off x="2281029" y="3801445"/>
            <a:ext cx="7990042" cy="892552"/>
          </a:xfrm>
          <a:prstGeom prst="rect">
            <a:avLst/>
          </a:prstGeom>
          <a:noFill/>
        </p:spPr>
        <p:txBody>
          <a:bodyPr wrap="square" rtlCol="0">
            <a:spAutoFit/>
          </a:bodyPr>
          <a:lstStyle/>
          <a:p>
            <a:r>
              <a:rPr lang="en-US" sz="2000" dirty="0">
                <a:solidFill>
                  <a:srgbClr val="17489E"/>
                </a:solidFill>
              </a:rPr>
              <a:t>Need data consumption in multiple </a:t>
            </a:r>
            <a:r>
              <a:rPr lang="en-US" sz="3200" dirty="0">
                <a:solidFill>
                  <a:srgbClr val="17489E"/>
                </a:solidFill>
              </a:rPr>
              <a:t>different tools</a:t>
            </a:r>
            <a:r>
              <a:rPr lang="en-US" sz="2000" dirty="0">
                <a:solidFill>
                  <a:srgbClr val="17489E"/>
                </a:solidFill>
              </a:rPr>
              <a:t>, but no common way of enabling discovery and access to data sources across them </a:t>
            </a:r>
          </a:p>
        </p:txBody>
      </p:sp>
      <p:sp>
        <p:nvSpPr>
          <p:cNvPr id="77" name="TextBox 76"/>
          <p:cNvSpPr txBox="1"/>
          <p:nvPr/>
        </p:nvSpPr>
        <p:spPr>
          <a:xfrm>
            <a:off x="337352" y="2863505"/>
            <a:ext cx="11684543" cy="584775"/>
          </a:xfrm>
          <a:prstGeom prst="rect">
            <a:avLst/>
          </a:prstGeom>
          <a:noFill/>
        </p:spPr>
        <p:txBody>
          <a:bodyPr wrap="square" rtlCol="0">
            <a:spAutoFit/>
          </a:bodyPr>
          <a:lstStyle/>
          <a:p>
            <a:r>
              <a:rPr lang="en-US" sz="2000" dirty="0">
                <a:solidFill>
                  <a:srgbClr val="17489E"/>
                </a:solidFill>
              </a:rPr>
              <a:t>Many different </a:t>
            </a:r>
            <a:r>
              <a:rPr lang="en-US" sz="3200" dirty="0">
                <a:solidFill>
                  <a:srgbClr val="17489E"/>
                </a:solidFill>
              </a:rPr>
              <a:t>data ecosystems </a:t>
            </a:r>
            <a:r>
              <a:rPr lang="en-US" sz="2000" dirty="0">
                <a:solidFill>
                  <a:srgbClr val="17489E"/>
                </a:solidFill>
              </a:rPr>
              <a:t>across the enterprise, but no way to share data artifacts across them</a:t>
            </a:r>
          </a:p>
        </p:txBody>
      </p:sp>
      <p:sp>
        <p:nvSpPr>
          <p:cNvPr id="14" name="TextBox 13"/>
          <p:cNvSpPr txBox="1"/>
          <p:nvPr/>
        </p:nvSpPr>
        <p:spPr>
          <a:xfrm>
            <a:off x="589211" y="5089097"/>
            <a:ext cx="8908135" cy="553998"/>
          </a:xfrm>
          <a:prstGeom prst="rect">
            <a:avLst/>
          </a:prstGeom>
          <a:noFill/>
        </p:spPr>
        <p:txBody>
          <a:bodyPr wrap="square" rtlCol="0">
            <a:spAutoFit/>
          </a:bodyPr>
          <a:lstStyle/>
          <a:p>
            <a:r>
              <a:rPr lang="en-US" sz="2000" dirty="0">
                <a:solidFill>
                  <a:srgbClr val="17489E"/>
                </a:solidFill>
              </a:rPr>
              <a:t>Users are busy </a:t>
            </a:r>
            <a:r>
              <a:rPr lang="en-US" sz="3000" dirty="0">
                <a:solidFill>
                  <a:srgbClr val="17489E"/>
                </a:solidFill>
              </a:rPr>
              <a:t>re-producing </a:t>
            </a:r>
            <a:r>
              <a:rPr lang="en-US" sz="2000" dirty="0">
                <a:solidFill>
                  <a:srgbClr val="17489E"/>
                </a:solidFill>
              </a:rPr>
              <a:t>data assets that already exist</a:t>
            </a:r>
          </a:p>
        </p:txBody>
      </p:sp>
      <p:sp>
        <p:nvSpPr>
          <p:cNvPr id="17" name="TextBox 16"/>
          <p:cNvSpPr txBox="1"/>
          <p:nvPr/>
        </p:nvSpPr>
        <p:spPr>
          <a:xfrm>
            <a:off x="362374" y="6012494"/>
            <a:ext cx="7374481" cy="553998"/>
          </a:xfrm>
          <a:prstGeom prst="rect">
            <a:avLst/>
          </a:prstGeom>
          <a:noFill/>
        </p:spPr>
        <p:txBody>
          <a:bodyPr wrap="square" rtlCol="0">
            <a:spAutoFit/>
          </a:bodyPr>
          <a:lstStyle/>
          <a:p>
            <a:r>
              <a:rPr lang="en-US" sz="2000" dirty="0">
                <a:solidFill>
                  <a:srgbClr val="17489E"/>
                </a:solidFill>
              </a:rPr>
              <a:t>No way of </a:t>
            </a:r>
            <a:r>
              <a:rPr lang="en-US" sz="3000" dirty="0">
                <a:solidFill>
                  <a:srgbClr val="17489E"/>
                </a:solidFill>
              </a:rPr>
              <a:t>tracking usage </a:t>
            </a:r>
            <a:r>
              <a:rPr lang="en-US" sz="2000" dirty="0">
                <a:solidFill>
                  <a:srgbClr val="17489E"/>
                </a:solidFill>
              </a:rPr>
              <a:t>of our BI and Analytics assets </a:t>
            </a:r>
          </a:p>
        </p:txBody>
      </p:sp>
      <p:sp>
        <p:nvSpPr>
          <p:cNvPr id="18" name="Title 1"/>
          <p:cNvSpPr txBox="1">
            <a:spLocks/>
          </p:cNvSpPr>
          <p:nvPr/>
        </p:nvSpPr>
        <p:spPr>
          <a:xfrm>
            <a:off x="303406" y="291549"/>
            <a:ext cx="11653834" cy="896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17489E"/>
                </a:solidFill>
              </a:rPr>
              <a:t>Recognize Any of These Challenges?</a:t>
            </a:r>
          </a:p>
        </p:txBody>
      </p:sp>
    </p:spTree>
    <p:extLst>
      <p:ext uri="{BB962C8B-B14F-4D97-AF65-F5344CB8AC3E}">
        <p14:creationId xmlns:p14="http://schemas.microsoft.com/office/powerpoint/2010/main" val="136252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additive="base">
                                        <p:cTn id="12" dur="500" fill="hold"/>
                                        <p:tgtEl>
                                          <p:spTgt spid="75"/>
                                        </p:tgtEl>
                                        <p:attrNameLst>
                                          <p:attrName>ppt_x</p:attrName>
                                        </p:attrNameLst>
                                      </p:cBhvr>
                                      <p:tavLst>
                                        <p:tav tm="0">
                                          <p:val>
                                            <p:strVal val="#ppt_x"/>
                                          </p:val>
                                        </p:tav>
                                        <p:tav tm="100000">
                                          <p:val>
                                            <p:strVal val="#ppt_x"/>
                                          </p:val>
                                        </p:tav>
                                      </p:tavLst>
                                    </p:anim>
                                    <p:anim calcmode="lin" valueType="num">
                                      <p:cBhvr additive="base">
                                        <p:cTn id="13" dur="500" fill="hold"/>
                                        <p:tgtEl>
                                          <p:spTgt spid="7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additive="base">
                                        <p:cTn id="17" dur="500" fill="hold"/>
                                        <p:tgtEl>
                                          <p:spTgt spid="77"/>
                                        </p:tgtEl>
                                        <p:attrNameLst>
                                          <p:attrName>ppt_x</p:attrName>
                                        </p:attrNameLst>
                                      </p:cBhvr>
                                      <p:tavLst>
                                        <p:tav tm="0">
                                          <p:val>
                                            <p:strVal val="#ppt_x"/>
                                          </p:val>
                                        </p:tav>
                                        <p:tav tm="100000">
                                          <p:val>
                                            <p:strVal val="#ppt_x"/>
                                          </p:val>
                                        </p:tav>
                                      </p:tavLst>
                                    </p:anim>
                                    <p:anim calcmode="lin" valueType="num">
                                      <p:cBhvr additive="base">
                                        <p:cTn id="18" dur="500" fill="hold"/>
                                        <p:tgtEl>
                                          <p:spTgt spid="7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ppt_x"/>
                                          </p:val>
                                        </p:tav>
                                        <p:tav tm="100000">
                                          <p:val>
                                            <p:strVal val="#ppt_x"/>
                                          </p:val>
                                        </p:tav>
                                      </p:tavLst>
                                    </p:anim>
                                    <p:anim calcmode="lin" valueType="num">
                                      <p:cBhvr additive="base">
                                        <p:cTn id="23" dur="500" fill="hold"/>
                                        <p:tgtEl>
                                          <p:spTgt spid="7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14"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Request Access</a:t>
            </a:r>
          </a:p>
        </p:txBody>
      </p:sp>
      <p:sp>
        <p:nvSpPr>
          <p:cNvPr id="3" name="Content Placeholder 2"/>
          <p:cNvSpPr>
            <a:spLocks noGrp="1"/>
          </p:cNvSpPr>
          <p:nvPr>
            <p:ph sz="quarter" idx="10"/>
          </p:nvPr>
        </p:nvSpPr>
        <p:spPr>
          <a:xfrm>
            <a:off x="268928" y="1418132"/>
            <a:ext cx="10556077" cy="4902995"/>
          </a:xfrm>
        </p:spPr>
        <p:txBody>
          <a:bodyPr>
            <a:normAutofit/>
          </a:bodyPr>
          <a:lstStyle/>
          <a:p>
            <a:r>
              <a:rPr lang="en-US" dirty="0">
                <a:solidFill>
                  <a:schemeClr val="tx1"/>
                </a:solidFill>
              </a:rPr>
              <a:t>Unblock users who discover data assets</a:t>
            </a:r>
          </a:p>
          <a:p>
            <a:r>
              <a:rPr lang="en-US" dirty="0">
                <a:solidFill>
                  <a:schemeClr val="tx1"/>
                </a:solidFill>
              </a:rPr>
              <a:t>Integrate in with existing tools and processes</a:t>
            </a:r>
          </a:p>
          <a:p>
            <a:r>
              <a:rPr lang="en-US" dirty="0">
                <a:solidFill>
                  <a:schemeClr val="tx1"/>
                </a:solidFill>
              </a:rPr>
              <a:t>Include instructions inline with connection info</a:t>
            </a:r>
          </a:p>
          <a:p>
            <a:r>
              <a:rPr lang="en-US" dirty="0">
                <a:solidFill>
                  <a:schemeClr val="tx1"/>
                </a:solidFill>
              </a:rPr>
              <a:t>Link to individuals or teams who manage data source access</a:t>
            </a:r>
          </a:p>
          <a:p>
            <a:r>
              <a:rPr lang="en-US" dirty="0">
                <a:solidFill>
                  <a:schemeClr val="tx1"/>
                </a:solidFill>
              </a:rPr>
              <a:t>Link to existing process documentation</a:t>
            </a:r>
          </a:p>
          <a:p>
            <a:r>
              <a:rPr lang="en-US" dirty="0">
                <a:solidFill>
                  <a:schemeClr val="tx1"/>
                </a:solidFill>
              </a:rPr>
              <a:t>Link to self-service identity management tools like Forefront Identity Manager</a:t>
            </a:r>
          </a:p>
          <a:p>
            <a:endParaRPr lang="en-US" dirty="0">
              <a:solidFill>
                <a:schemeClr val="tx1"/>
              </a:solidFill>
            </a:endParaRPr>
          </a:p>
        </p:txBody>
      </p:sp>
      <p:pic>
        <p:nvPicPr>
          <p:cNvPr id="4" name="Picture 3"/>
          <p:cNvPicPr>
            <a:picLocks noChangeAspect="1"/>
          </p:cNvPicPr>
          <p:nvPr/>
        </p:nvPicPr>
        <p:blipFill>
          <a:blip r:embed="rId3"/>
          <a:stretch>
            <a:fillRect/>
          </a:stretch>
        </p:blipFill>
        <p:spPr>
          <a:xfrm>
            <a:off x="6208456" y="4650658"/>
            <a:ext cx="5393355" cy="1813283"/>
          </a:xfrm>
          <a:prstGeom prst="rect">
            <a:avLst/>
          </a:prstGeom>
        </p:spPr>
      </p:pic>
    </p:spTree>
    <p:extLst>
      <p:ext uri="{BB962C8B-B14F-4D97-AF65-F5344CB8AC3E}">
        <p14:creationId xmlns:p14="http://schemas.microsoft.com/office/powerpoint/2010/main" val="1645980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Contextual Asset Consumption</a:t>
            </a:r>
          </a:p>
        </p:txBody>
      </p:sp>
      <p:sp>
        <p:nvSpPr>
          <p:cNvPr id="3" name="Content Placeholder 2"/>
          <p:cNvSpPr>
            <a:spLocks noGrp="1"/>
          </p:cNvSpPr>
          <p:nvPr>
            <p:ph sz="quarter" idx="10"/>
          </p:nvPr>
        </p:nvSpPr>
        <p:spPr>
          <a:xfrm>
            <a:off x="269239" y="1663938"/>
            <a:ext cx="5179242" cy="4902995"/>
          </a:xfrm>
        </p:spPr>
        <p:txBody>
          <a:bodyPr/>
          <a:lstStyle/>
          <a:p>
            <a:r>
              <a:rPr lang="en-US" dirty="0">
                <a:solidFill>
                  <a:schemeClr val="tx1"/>
                </a:solidFill>
              </a:rPr>
              <a:t>Users can open selected data assets in supported client applications</a:t>
            </a:r>
          </a:p>
          <a:p>
            <a:r>
              <a:rPr lang="en-US" dirty="0">
                <a:solidFill>
                  <a:schemeClr val="tx1"/>
                </a:solidFill>
              </a:rPr>
              <a:t>Data asset properties include complete connection information for use in any client application</a:t>
            </a:r>
          </a:p>
          <a:p>
            <a:r>
              <a:rPr lang="en-US" dirty="0">
                <a:solidFill>
                  <a:schemeClr val="tx1"/>
                </a:solidFill>
              </a:rPr>
              <a:t>Pre-built connection strings are available for data developers </a:t>
            </a:r>
          </a:p>
        </p:txBody>
      </p:sp>
      <p:pic>
        <p:nvPicPr>
          <p:cNvPr id="5" name="Picture 4"/>
          <p:cNvPicPr>
            <a:picLocks noChangeAspect="1"/>
          </p:cNvPicPr>
          <p:nvPr/>
        </p:nvPicPr>
        <p:blipFill>
          <a:blip r:embed="rId3"/>
          <a:stretch>
            <a:fillRect/>
          </a:stretch>
        </p:blipFill>
        <p:spPr>
          <a:xfrm>
            <a:off x="5448481" y="1187621"/>
            <a:ext cx="2895238" cy="4171429"/>
          </a:xfrm>
          <a:prstGeom prst="rect">
            <a:avLst/>
          </a:prstGeom>
        </p:spPr>
      </p:pic>
      <p:sp>
        <p:nvSpPr>
          <p:cNvPr id="8" name="Oval 7"/>
          <p:cNvSpPr/>
          <p:nvPr/>
        </p:nvSpPr>
        <p:spPr>
          <a:xfrm>
            <a:off x="7738074" y="1231763"/>
            <a:ext cx="480060" cy="4800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5448481" y="1187621"/>
            <a:ext cx="6171429" cy="3419048"/>
          </a:xfrm>
          <a:prstGeom prst="rect">
            <a:avLst/>
          </a:prstGeom>
        </p:spPr>
      </p:pic>
      <p:sp>
        <p:nvSpPr>
          <p:cNvPr id="9" name="Oval 8"/>
          <p:cNvSpPr/>
          <p:nvPr/>
        </p:nvSpPr>
        <p:spPr>
          <a:xfrm>
            <a:off x="10254200" y="3815235"/>
            <a:ext cx="480060" cy="4800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a:off x="6896100" y="2759531"/>
            <a:ext cx="4228667" cy="3694275"/>
          </a:xfrm>
          <a:prstGeom prst="rect">
            <a:avLst/>
          </a:prstGeom>
        </p:spPr>
      </p:pic>
    </p:spTree>
    <p:extLst>
      <p:ext uri="{BB962C8B-B14F-4D97-AF65-F5344CB8AC3E}">
        <p14:creationId xmlns:p14="http://schemas.microsoft.com/office/powerpoint/2010/main" val="566861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xit" presetSubtype="0" fill="hold" grpId="1" nodeType="after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500"/>
                            </p:stCondLst>
                            <p:childTnLst>
                              <p:par>
                                <p:cTn id="32" presetID="10" presetClass="exit" presetSubtype="0" fill="hold" grpId="1" nodeType="after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ABAE64-D66B-45F3-A30F-041050CCB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830" y="1732972"/>
            <a:ext cx="2695575" cy="4038600"/>
          </a:xfrm>
          <a:prstGeom prst="rect">
            <a:avLst/>
          </a:prstGeom>
        </p:spPr>
      </p:pic>
      <p:sp>
        <p:nvSpPr>
          <p:cNvPr id="6" name="TextBox 5">
            <a:extLst>
              <a:ext uri="{FF2B5EF4-FFF2-40B4-BE49-F238E27FC236}">
                <a16:creationId xmlns:a16="http://schemas.microsoft.com/office/drawing/2014/main" id="{50022D6A-671C-43EA-9E1D-94E9BD4C1A8A}"/>
              </a:ext>
            </a:extLst>
          </p:cNvPr>
          <p:cNvSpPr txBox="1"/>
          <p:nvPr/>
        </p:nvSpPr>
        <p:spPr>
          <a:xfrm>
            <a:off x="4570644" y="416569"/>
            <a:ext cx="2202847" cy="830997"/>
          </a:xfrm>
          <a:prstGeom prst="rect">
            <a:avLst/>
          </a:prstGeom>
          <a:noFill/>
        </p:spPr>
        <p:txBody>
          <a:bodyPr wrap="none" rtlCol="0">
            <a:spAutoFit/>
          </a:bodyPr>
          <a:lstStyle/>
          <a:p>
            <a:r>
              <a:rPr lang="en-US" sz="4800" dirty="0">
                <a:solidFill>
                  <a:schemeClr val="bg1"/>
                </a:solidFill>
              </a:rPr>
              <a:t>The End</a:t>
            </a:r>
          </a:p>
        </p:txBody>
      </p:sp>
      <p:sp>
        <p:nvSpPr>
          <p:cNvPr id="7" name="Rectangle 6">
            <a:extLst>
              <a:ext uri="{FF2B5EF4-FFF2-40B4-BE49-F238E27FC236}">
                <a16:creationId xmlns:a16="http://schemas.microsoft.com/office/drawing/2014/main" id="{AAAC78E9-AC01-4EE0-B3A9-EA3845DA2F91}"/>
              </a:ext>
            </a:extLst>
          </p:cNvPr>
          <p:cNvSpPr/>
          <p:nvPr/>
        </p:nvSpPr>
        <p:spPr>
          <a:xfrm>
            <a:off x="2309769" y="6009312"/>
            <a:ext cx="7908022" cy="369332"/>
          </a:xfrm>
          <a:prstGeom prst="rect">
            <a:avLst/>
          </a:prstGeom>
        </p:spPr>
        <p:txBody>
          <a:bodyPr wrap="square">
            <a:spAutoFit/>
          </a:bodyPr>
          <a:lstStyle/>
          <a:p>
            <a:r>
              <a:rPr lang="en-US" dirty="0">
                <a:solidFill>
                  <a:schemeClr val="bg1"/>
                </a:solidFill>
                <a:hlinkClick r:id="rId4"/>
              </a:rPr>
              <a:t>https://docs.microsoft.com/en-us/azure/data-catalog/data-catalog-get-started</a:t>
            </a:r>
            <a:endParaRPr lang="en-US" dirty="0">
              <a:solidFill>
                <a:schemeClr val="bg1"/>
              </a:solidFill>
            </a:endParaRPr>
          </a:p>
        </p:txBody>
      </p:sp>
    </p:spTree>
    <p:extLst>
      <p:ext uri="{BB962C8B-B14F-4D97-AF65-F5344CB8AC3E}">
        <p14:creationId xmlns:p14="http://schemas.microsoft.com/office/powerpoint/2010/main" val="440566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406" y="291549"/>
            <a:ext cx="11653834" cy="896391"/>
          </a:xfrm>
        </p:spPr>
        <p:txBody>
          <a:bodyPr>
            <a:normAutofit/>
          </a:bodyPr>
          <a:lstStyle/>
          <a:p>
            <a:r>
              <a:rPr lang="en-US" sz="5400" dirty="0">
                <a:solidFill>
                  <a:srgbClr val="17489E"/>
                </a:solidFill>
              </a:rPr>
              <a:t>What is Azure Data Catalog?</a:t>
            </a:r>
          </a:p>
        </p:txBody>
      </p:sp>
      <p:sp>
        <p:nvSpPr>
          <p:cNvPr id="3" name="Text Placeholder 2"/>
          <p:cNvSpPr>
            <a:spLocks noGrp="1"/>
          </p:cNvSpPr>
          <p:nvPr>
            <p:ph sz="quarter" idx="10"/>
          </p:nvPr>
        </p:nvSpPr>
        <p:spPr>
          <a:xfrm>
            <a:off x="1992435" y="2189021"/>
            <a:ext cx="9869365" cy="1075866"/>
          </a:xfrm>
        </p:spPr>
        <p:txBody>
          <a:bodyPr>
            <a:normAutofit/>
          </a:bodyPr>
          <a:lstStyle/>
          <a:p>
            <a:pPr marL="0" indent="0">
              <a:buNone/>
            </a:pPr>
            <a:r>
              <a:rPr lang="en-US" sz="3200" dirty="0">
                <a:solidFill>
                  <a:schemeClr val="bg1"/>
                </a:solidFill>
              </a:rPr>
              <a:t>An </a:t>
            </a:r>
            <a:r>
              <a:rPr lang="en-US" sz="3200" dirty="0">
                <a:solidFill>
                  <a:srgbClr val="92D050"/>
                </a:solidFill>
              </a:rPr>
              <a:t>enterprise-wide</a:t>
            </a:r>
            <a:r>
              <a:rPr lang="en-US" sz="3200" dirty="0">
                <a:solidFill>
                  <a:schemeClr val="accent4">
                    <a:lumMod val="60000"/>
                    <a:lumOff val="40000"/>
                  </a:schemeClr>
                </a:solidFill>
              </a:rPr>
              <a:t> </a:t>
            </a:r>
            <a:r>
              <a:rPr lang="en-US" sz="3200" dirty="0">
                <a:solidFill>
                  <a:schemeClr val="bg1"/>
                </a:solidFill>
              </a:rPr>
              <a:t>directory in Azure that enables self-service discovery of data from </a:t>
            </a:r>
            <a:r>
              <a:rPr lang="en-US" sz="3200" i="1" dirty="0">
                <a:solidFill>
                  <a:srgbClr val="92D050"/>
                </a:solidFill>
              </a:rPr>
              <a:t>any source</a:t>
            </a:r>
          </a:p>
        </p:txBody>
      </p:sp>
      <p:sp>
        <p:nvSpPr>
          <p:cNvPr id="6" name="Rectangle 5"/>
          <p:cNvSpPr/>
          <p:nvPr/>
        </p:nvSpPr>
        <p:spPr>
          <a:xfrm>
            <a:off x="1643731" y="1866900"/>
            <a:ext cx="10749586" cy="1726581"/>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tangle 7"/>
          <p:cNvSpPr/>
          <p:nvPr/>
        </p:nvSpPr>
        <p:spPr>
          <a:xfrm>
            <a:off x="1643731" y="3836019"/>
            <a:ext cx="10749586" cy="1726581"/>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Text Placeholder 2"/>
          <p:cNvSpPr txBox="1">
            <a:spLocks/>
          </p:cNvSpPr>
          <p:nvPr/>
        </p:nvSpPr>
        <p:spPr>
          <a:xfrm>
            <a:off x="2086144" y="4217577"/>
            <a:ext cx="9109223" cy="921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A metadata repository that allow users to </a:t>
            </a:r>
            <a:r>
              <a:rPr lang="en-US" sz="2800" dirty="0">
                <a:solidFill>
                  <a:srgbClr val="92D050"/>
                </a:solidFill>
              </a:rPr>
              <a:t>register</a:t>
            </a:r>
            <a:r>
              <a:rPr lang="en-US" sz="2800" dirty="0">
                <a:solidFill>
                  <a:schemeClr val="bg1"/>
                </a:solidFill>
              </a:rPr>
              <a:t>,</a:t>
            </a:r>
            <a:r>
              <a:rPr lang="en-US" sz="2800" dirty="0">
                <a:solidFill>
                  <a:schemeClr val="tx1"/>
                </a:solidFill>
              </a:rPr>
              <a:t> </a:t>
            </a:r>
            <a:r>
              <a:rPr lang="en-US" sz="2800" dirty="0">
                <a:solidFill>
                  <a:srgbClr val="92D050"/>
                </a:solidFill>
              </a:rPr>
              <a:t>enrich</a:t>
            </a:r>
            <a:r>
              <a:rPr lang="en-US" sz="2800" dirty="0">
                <a:solidFill>
                  <a:schemeClr val="bg1"/>
                </a:solidFill>
              </a:rPr>
              <a:t>,</a:t>
            </a:r>
            <a:r>
              <a:rPr lang="en-US" sz="2800" dirty="0">
                <a:solidFill>
                  <a:schemeClr val="tx1"/>
                </a:solidFill>
              </a:rPr>
              <a:t> </a:t>
            </a:r>
            <a:r>
              <a:rPr lang="en-US" sz="2800" dirty="0">
                <a:solidFill>
                  <a:srgbClr val="92D050"/>
                </a:solidFill>
              </a:rPr>
              <a:t>understand</a:t>
            </a:r>
            <a:r>
              <a:rPr lang="en-US" sz="2800" dirty="0">
                <a:solidFill>
                  <a:schemeClr val="bg1"/>
                </a:solidFill>
              </a:rPr>
              <a:t>,</a:t>
            </a:r>
            <a:r>
              <a:rPr lang="en-US" sz="2800" dirty="0">
                <a:solidFill>
                  <a:schemeClr val="tx1"/>
                </a:solidFill>
              </a:rPr>
              <a:t> </a:t>
            </a:r>
            <a:r>
              <a:rPr lang="en-US" sz="2800" dirty="0">
                <a:solidFill>
                  <a:srgbClr val="92D050"/>
                </a:solidFill>
              </a:rPr>
              <a:t>discover</a:t>
            </a:r>
            <a:r>
              <a:rPr lang="en-US" sz="2800" dirty="0">
                <a:solidFill>
                  <a:schemeClr val="bg1"/>
                </a:solidFill>
              </a:rPr>
              <a:t>, and </a:t>
            </a:r>
            <a:r>
              <a:rPr lang="en-US" sz="2800" dirty="0">
                <a:solidFill>
                  <a:srgbClr val="92D050"/>
                </a:solidFill>
              </a:rPr>
              <a:t>consume</a:t>
            </a:r>
            <a:r>
              <a:rPr lang="en-US" sz="2800" dirty="0">
                <a:solidFill>
                  <a:schemeClr val="accent4">
                    <a:lumMod val="60000"/>
                    <a:lumOff val="40000"/>
                  </a:schemeClr>
                </a:solidFill>
              </a:rPr>
              <a:t> </a:t>
            </a:r>
            <a:r>
              <a:rPr lang="en-US" sz="2800" dirty="0">
                <a:solidFill>
                  <a:schemeClr val="bg1"/>
                </a:solidFill>
              </a:rPr>
              <a:t>data sources</a:t>
            </a:r>
          </a:p>
        </p:txBody>
      </p:sp>
      <p:sp>
        <p:nvSpPr>
          <p:cNvPr id="7" name="Text Placeholder 2"/>
          <p:cNvSpPr txBox="1">
            <a:spLocks/>
          </p:cNvSpPr>
          <p:nvPr/>
        </p:nvSpPr>
        <p:spPr>
          <a:xfrm>
            <a:off x="2140970" y="2307665"/>
            <a:ext cx="9054397" cy="10758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An </a:t>
            </a:r>
            <a:r>
              <a:rPr lang="en-US" sz="2800" dirty="0">
                <a:solidFill>
                  <a:srgbClr val="92D050"/>
                </a:solidFill>
              </a:rPr>
              <a:t>enterprise-wide</a:t>
            </a:r>
            <a:r>
              <a:rPr lang="en-US" sz="2800" dirty="0">
                <a:solidFill>
                  <a:schemeClr val="accent4">
                    <a:lumMod val="60000"/>
                    <a:lumOff val="40000"/>
                  </a:schemeClr>
                </a:solidFill>
              </a:rPr>
              <a:t> </a:t>
            </a:r>
            <a:r>
              <a:rPr lang="en-US" sz="2800" dirty="0">
                <a:solidFill>
                  <a:schemeClr val="bg1"/>
                </a:solidFill>
              </a:rPr>
              <a:t>catalog in Azure that enables self-service discovery of data from </a:t>
            </a:r>
            <a:r>
              <a:rPr lang="en-US" sz="2800" i="1" dirty="0">
                <a:solidFill>
                  <a:srgbClr val="92D050"/>
                </a:solidFill>
              </a:rPr>
              <a:t>any source</a:t>
            </a:r>
          </a:p>
        </p:txBody>
      </p:sp>
    </p:spTree>
    <p:extLst>
      <p:ext uri="{BB962C8B-B14F-4D97-AF65-F5344CB8AC3E}">
        <p14:creationId xmlns:p14="http://schemas.microsoft.com/office/powerpoint/2010/main" val="641072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1755892"/>
            <a:ext cx="12192000" cy="1017280"/>
          </a:xfrm>
          <a:prstGeom prst="rect">
            <a:avLst/>
          </a:prstGeom>
          <a:solidFill>
            <a:srgbClr val="17489E"/>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7489E"/>
              </a:solidFill>
            </a:endParaRPr>
          </a:p>
        </p:txBody>
      </p:sp>
      <p:sp>
        <p:nvSpPr>
          <p:cNvPr id="2" name="Title 1"/>
          <p:cNvSpPr>
            <a:spLocks noGrp="1"/>
          </p:cNvSpPr>
          <p:nvPr>
            <p:ph type="title"/>
          </p:nvPr>
        </p:nvSpPr>
        <p:spPr>
          <a:xfrm>
            <a:off x="1254802" y="3285845"/>
            <a:ext cx="1852388" cy="813821"/>
          </a:xfrm>
        </p:spPr>
        <p:txBody>
          <a:bodyPr>
            <a:normAutofit/>
          </a:bodyPr>
          <a:lstStyle/>
          <a:p>
            <a:pPr algn="ctr"/>
            <a:r>
              <a:rPr lang="en-US" dirty="0">
                <a:solidFill>
                  <a:srgbClr val="17489E"/>
                </a:solidFill>
              </a:rPr>
              <a:t>Publish</a:t>
            </a:r>
            <a:endParaRPr lang="en-US" sz="1400" dirty="0">
              <a:solidFill>
                <a:srgbClr val="17489E"/>
              </a:solidFill>
            </a:endParaRPr>
          </a:p>
        </p:txBody>
      </p:sp>
      <p:sp>
        <p:nvSpPr>
          <p:cNvPr id="4" name="Title 1"/>
          <p:cNvSpPr txBox="1">
            <a:spLocks/>
          </p:cNvSpPr>
          <p:nvPr/>
        </p:nvSpPr>
        <p:spPr>
          <a:xfrm>
            <a:off x="4393867" y="4671906"/>
            <a:ext cx="2830974"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r>
              <a:rPr lang="en-US" sz="4400" dirty="0">
                <a:solidFill>
                  <a:srgbClr val="17489E"/>
                </a:solidFill>
              </a:rPr>
              <a:t>Understand</a:t>
            </a:r>
            <a:endParaRPr lang="en-US" sz="1600" dirty="0">
              <a:solidFill>
                <a:srgbClr val="17489E"/>
              </a:solidFill>
            </a:endParaRPr>
          </a:p>
        </p:txBody>
      </p:sp>
      <p:sp>
        <p:nvSpPr>
          <p:cNvPr id="5" name="Title 1"/>
          <p:cNvSpPr txBox="1">
            <a:spLocks/>
          </p:cNvSpPr>
          <p:nvPr/>
        </p:nvSpPr>
        <p:spPr>
          <a:xfrm>
            <a:off x="4748971" y="3215710"/>
            <a:ext cx="2120761"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Discover</a:t>
            </a:r>
            <a:endParaRPr lang="en-US" sz="1600" dirty="0">
              <a:solidFill>
                <a:srgbClr val="17489E"/>
              </a:solidFill>
            </a:endParaRPr>
          </a:p>
        </p:txBody>
      </p:sp>
      <p:sp>
        <p:nvSpPr>
          <p:cNvPr id="6" name="Title 1"/>
          <p:cNvSpPr txBox="1">
            <a:spLocks/>
          </p:cNvSpPr>
          <p:nvPr/>
        </p:nvSpPr>
        <p:spPr>
          <a:xfrm>
            <a:off x="1344527" y="4667878"/>
            <a:ext cx="1647247"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Enrich</a:t>
            </a:r>
          </a:p>
        </p:txBody>
      </p:sp>
      <p:sp>
        <p:nvSpPr>
          <p:cNvPr id="7" name="Title 1"/>
          <p:cNvSpPr txBox="1">
            <a:spLocks/>
          </p:cNvSpPr>
          <p:nvPr/>
        </p:nvSpPr>
        <p:spPr>
          <a:xfrm>
            <a:off x="8465542" y="4667877"/>
            <a:ext cx="2043468"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Analyze</a:t>
            </a:r>
            <a:endParaRPr lang="en-US" sz="1600" dirty="0">
              <a:solidFill>
                <a:srgbClr val="17489E"/>
              </a:solidFill>
            </a:endParaRPr>
          </a:p>
        </p:txBody>
      </p:sp>
      <p:sp>
        <p:nvSpPr>
          <p:cNvPr id="8" name="Title 1"/>
          <p:cNvSpPr txBox="1">
            <a:spLocks/>
          </p:cNvSpPr>
          <p:nvPr/>
        </p:nvSpPr>
        <p:spPr>
          <a:xfrm>
            <a:off x="7859118" y="3215709"/>
            <a:ext cx="3281981"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Govern</a:t>
            </a:r>
            <a:endParaRPr lang="en-US" sz="1600" dirty="0">
              <a:solidFill>
                <a:srgbClr val="17489E"/>
              </a:solidFill>
            </a:endParaRPr>
          </a:p>
        </p:txBody>
      </p:sp>
      <p:sp>
        <p:nvSpPr>
          <p:cNvPr id="9" name="Title 1"/>
          <p:cNvSpPr txBox="1">
            <a:spLocks/>
          </p:cNvSpPr>
          <p:nvPr/>
        </p:nvSpPr>
        <p:spPr>
          <a:xfrm>
            <a:off x="268928" y="349011"/>
            <a:ext cx="11653834" cy="89639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r>
              <a:rPr lang="en-US" sz="5294" dirty="0">
                <a:solidFill>
                  <a:srgbClr val="17489E"/>
                </a:solidFill>
              </a:rPr>
              <a:t>What Can I Do With It?</a:t>
            </a:r>
          </a:p>
        </p:txBody>
      </p:sp>
      <p:sp>
        <p:nvSpPr>
          <p:cNvPr id="12" name="Title 1"/>
          <p:cNvSpPr txBox="1">
            <a:spLocks/>
          </p:cNvSpPr>
          <p:nvPr/>
        </p:nvSpPr>
        <p:spPr>
          <a:xfrm>
            <a:off x="1005456" y="4029531"/>
            <a:ext cx="2351080" cy="4069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rgbClr val="17489E"/>
                </a:solidFill>
              </a:rPr>
              <a:t>Register Data Sources</a:t>
            </a:r>
          </a:p>
        </p:txBody>
      </p:sp>
      <p:sp>
        <p:nvSpPr>
          <p:cNvPr id="13" name="Title 1"/>
          <p:cNvSpPr txBox="1">
            <a:spLocks/>
          </p:cNvSpPr>
          <p:nvPr/>
        </p:nvSpPr>
        <p:spPr>
          <a:xfrm>
            <a:off x="4775620" y="4032596"/>
            <a:ext cx="2067465" cy="474688"/>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Browse - Search</a:t>
            </a:r>
          </a:p>
        </p:txBody>
      </p:sp>
      <p:sp>
        <p:nvSpPr>
          <p:cNvPr id="14" name="Title 1"/>
          <p:cNvSpPr txBox="1">
            <a:spLocks/>
          </p:cNvSpPr>
          <p:nvPr/>
        </p:nvSpPr>
        <p:spPr>
          <a:xfrm>
            <a:off x="7846285" y="4030193"/>
            <a:ext cx="3281981" cy="423187"/>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Apply Policies - Control Catalog Access</a:t>
            </a:r>
          </a:p>
        </p:txBody>
      </p:sp>
      <p:sp>
        <p:nvSpPr>
          <p:cNvPr id="15" name="Title 1"/>
          <p:cNvSpPr txBox="1">
            <a:spLocks/>
          </p:cNvSpPr>
          <p:nvPr/>
        </p:nvSpPr>
        <p:spPr>
          <a:xfrm>
            <a:off x="1242665" y="5334107"/>
            <a:ext cx="1850969" cy="319155"/>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Categorize – Annotate</a:t>
            </a:r>
            <a:endParaRPr lang="en-US" sz="4400" dirty="0">
              <a:solidFill>
                <a:srgbClr val="17489E"/>
              </a:solidFill>
            </a:endParaRPr>
          </a:p>
        </p:txBody>
      </p:sp>
      <p:sp>
        <p:nvSpPr>
          <p:cNvPr id="16" name="Title 1"/>
          <p:cNvSpPr txBox="1">
            <a:spLocks/>
          </p:cNvSpPr>
          <p:nvPr/>
        </p:nvSpPr>
        <p:spPr>
          <a:xfrm>
            <a:off x="4633102" y="5338456"/>
            <a:ext cx="2334749"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Get context – Identify Intent </a:t>
            </a:r>
          </a:p>
        </p:txBody>
      </p:sp>
      <p:sp>
        <p:nvSpPr>
          <p:cNvPr id="18" name="Title 1"/>
          <p:cNvSpPr txBox="1">
            <a:spLocks/>
          </p:cNvSpPr>
          <p:nvPr/>
        </p:nvSpPr>
        <p:spPr>
          <a:xfrm>
            <a:off x="819791" y="1949186"/>
            <a:ext cx="2756949" cy="81382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Publisher</a:t>
            </a:r>
            <a:endParaRPr lang="en-US" sz="1961" dirty="0">
              <a:solidFill>
                <a:schemeClr val="bg1"/>
              </a:solidFill>
            </a:endParaRPr>
          </a:p>
        </p:txBody>
      </p:sp>
      <p:sp>
        <p:nvSpPr>
          <p:cNvPr id="19" name="Title 1"/>
          <p:cNvSpPr txBox="1">
            <a:spLocks/>
          </p:cNvSpPr>
          <p:nvPr/>
        </p:nvSpPr>
        <p:spPr>
          <a:xfrm>
            <a:off x="4421036" y="1898122"/>
            <a:ext cx="2950909" cy="81382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Consumer</a:t>
            </a:r>
            <a:endParaRPr lang="en-US" sz="1961" dirty="0">
              <a:solidFill>
                <a:schemeClr val="bg1"/>
              </a:solidFill>
            </a:endParaRPr>
          </a:p>
        </p:txBody>
      </p:sp>
      <p:sp>
        <p:nvSpPr>
          <p:cNvPr id="20" name="Title 1"/>
          <p:cNvSpPr txBox="1">
            <a:spLocks/>
          </p:cNvSpPr>
          <p:nvPr/>
        </p:nvSpPr>
        <p:spPr>
          <a:xfrm>
            <a:off x="8216241" y="1912119"/>
            <a:ext cx="2567736" cy="813821"/>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IT Admin</a:t>
            </a:r>
            <a:endParaRPr lang="en-US" sz="1961" dirty="0">
              <a:solidFill>
                <a:schemeClr val="bg1"/>
              </a:solidFill>
            </a:endParaRPr>
          </a:p>
        </p:txBody>
      </p:sp>
      <p:sp>
        <p:nvSpPr>
          <p:cNvPr id="22" name="Title 1"/>
          <p:cNvSpPr txBox="1">
            <a:spLocks/>
          </p:cNvSpPr>
          <p:nvPr/>
        </p:nvSpPr>
        <p:spPr>
          <a:xfrm>
            <a:off x="4874282" y="5928265"/>
            <a:ext cx="1852388" cy="813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a:solidFill>
                  <a:srgbClr val="17489E"/>
                </a:solidFill>
              </a:rPr>
              <a:t>Extend</a:t>
            </a:r>
            <a:endParaRPr lang="en-US" sz="1000" i="1" dirty="0">
              <a:solidFill>
                <a:srgbClr val="17489E"/>
              </a:solidFill>
            </a:endParaRPr>
          </a:p>
        </p:txBody>
      </p:sp>
      <p:cxnSp>
        <p:nvCxnSpPr>
          <p:cNvPr id="10" name="Straight Arrow Connector 9"/>
          <p:cNvCxnSpPr/>
          <p:nvPr/>
        </p:nvCxnSpPr>
        <p:spPr>
          <a:xfrm flipV="1">
            <a:off x="6525086" y="6290608"/>
            <a:ext cx="3840480" cy="0"/>
          </a:xfrm>
          <a:prstGeom prst="straightConnector1">
            <a:avLst/>
          </a:prstGeom>
          <a:ln w="25400">
            <a:solidFill>
              <a:srgbClr val="17489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1186950" y="6286163"/>
            <a:ext cx="3840480" cy="0"/>
          </a:xfrm>
          <a:prstGeom prst="straightConnector1">
            <a:avLst/>
          </a:prstGeom>
          <a:ln w="25400">
            <a:solidFill>
              <a:srgbClr val="17489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15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90F56B0-3CC7-42EC-8605-EB74B5707345}"/>
              </a:ext>
            </a:extLst>
          </p:cNvPr>
          <p:cNvSpPr txBox="1"/>
          <p:nvPr/>
        </p:nvSpPr>
        <p:spPr>
          <a:xfrm>
            <a:off x="5209020" y="3392701"/>
            <a:ext cx="1415772" cy="646331"/>
          </a:xfrm>
          <a:prstGeom prst="rect">
            <a:avLst/>
          </a:prstGeom>
          <a:noFill/>
        </p:spPr>
        <p:txBody>
          <a:bodyPr wrap="none" rtlCol="0">
            <a:spAutoFit/>
          </a:bodyPr>
          <a:lstStyle/>
          <a:p>
            <a:r>
              <a:rPr lang="en-US" sz="3600" dirty="0">
                <a:solidFill>
                  <a:schemeClr val="bg1"/>
                </a:solidFill>
                <a:latin typeface="Arial" panose="020B0604020202020204" pitchFamily="34" charset="0"/>
                <a:cs typeface="Arial" panose="020B0604020202020204" pitchFamily="34" charset="0"/>
              </a:rPr>
              <a:t>Demo</a:t>
            </a:r>
          </a:p>
        </p:txBody>
      </p:sp>
    </p:spTree>
    <p:extLst>
      <p:ext uri="{BB962C8B-B14F-4D97-AF65-F5344CB8AC3E}">
        <p14:creationId xmlns:p14="http://schemas.microsoft.com/office/powerpoint/2010/main" val="2561762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90F56B0-3CC7-42EC-8605-EB74B5707345}"/>
              </a:ext>
            </a:extLst>
          </p:cNvPr>
          <p:cNvSpPr txBox="1"/>
          <p:nvPr/>
        </p:nvSpPr>
        <p:spPr>
          <a:xfrm>
            <a:off x="391569" y="109212"/>
            <a:ext cx="10213052" cy="646331"/>
          </a:xfrm>
          <a:prstGeom prst="rect">
            <a:avLst/>
          </a:prstGeom>
          <a:noFill/>
        </p:spPr>
        <p:txBody>
          <a:bodyPr wrap="none" rtlCol="0">
            <a:spAutoFit/>
          </a:bodyPr>
          <a:lstStyle/>
          <a:p>
            <a:r>
              <a:rPr lang="en-US" sz="3600" dirty="0">
                <a:solidFill>
                  <a:schemeClr val="bg1"/>
                </a:solidFill>
                <a:latin typeface="Arial" panose="020B0604020202020204" pitchFamily="34" charset="0"/>
                <a:cs typeface="Arial" panose="020B0604020202020204" pitchFamily="34" charset="0"/>
              </a:rPr>
              <a:t>Azure Data Catalog Glossary – Paid Edition Only</a:t>
            </a:r>
          </a:p>
        </p:txBody>
      </p:sp>
      <p:sp>
        <p:nvSpPr>
          <p:cNvPr id="3" name="Callout: Line 2">
            <a:extLst>
              <a:ext uri="{FF2B5EF4-FFF2-40B4-BE49-F238E27FC236}">
                <a16:creationId xmlns:a16="http://schemas.microsoft.com/office/drawing/2014/main" id="{B12CDA88-0237-4F4D-B808-9A34D66AE22E}"/>
              </a:ext>
            </a:extLst>
          </p:cNvPr>
          <p:cNvSpPr/>
          <p:nvPr/>
        </p:nvSpPr>
        <p:spPr>
          <a:xfrm>
            <a:off x="2264367" y="2816648"/>
            <a:ext cx="1934771" cy="922307"/>
          </a:xfrm>
          <a:prstGeom prst="borderCallout1">
            <a:avLst>
              <a:gd name="adj1" fmla="val 55300"/>
              <a:gd name="adj2" fmla="val 106723"/>
              <a:gd name="adj3" fmla="val 57679"/>
              <a:gd name="adj4" fmla="val 248782"/>
            </a:avLst>
          </a:prstGeom>
          <a:solidFill>
            <a:srgbClr val="7030A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Facility</a:t>
            </a:r>
          </a:p>
        </p:txBody>
      </p:sp>
      <p:sp>
        <p:nvSpPr>
          <p:cNvPr id="4" name="Rectangle 3">
            <a:extLst>
              <a:ext uri="{FF2B5EF4-FFF2-40B4-BE49-F238E27FC236}">
                <a16:creationId xmlns:a16="http://schemas.microsoft.com/office/drawing/2014/main" id="{F60A152A-6359-4AD0-B2B1-4A4038DFD8FE}"/>
              </a:ext>
            </a:extLst>
          </p:cNvPr>
          <p:cNvSpPr/>
          <p:nvPr/>
        </p:nvSpPr>
        <p:spPr>
          <a:xfrm>
            <a:off x="7235301" y="1509134"/>
            <a:ext cx="1731146"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p:txBody>
      </p:sp>
      <p:sp>
        <p:nvSpPr>
          <p:cNvPr id="8" name="Rectangle 7">
            <a:extLst>
              <a:ext uri="{FF2B5EF4-FFF2-40B4-BE49-F238E27FC236}">
                <a16:creationId xmlns:a16="http://schemas.microsoft.com/office/drawing/2014/main" id="{E56B73FD-5A74-43E5-BFCB-D0B158520DD1}"/>
              </a:ext>
            </a:extLst>
          </p:cNvPr>
          <p:cNvSpPr/>
          <p:nvPr/>
        </p:nvSpPr>
        <p:spPr>
          <a:xfrm>
            <a:off x="7235301" y="2909309"/>
            <a:ext cx="1731146"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sp>
        <p:nvSpPr>
          <p:cNvPr id="9" name="Rectangle 8">
            <a:extLst>
              <a:ext uri="{FF2B5EF4-FFF2-40B4-BE49-F238E27FC236}">
                <a16:creationId xmlns:a16="http://schemas.microsoft.com/office/drawing/2014/main" id="{D81275C8-53F0-4BFD-B3CE-F1300928AD7A}"/>
              </a:ext>
            </a:extLst>
          </p:cNvPr>
          <p:cNvSpPr/>
          <p:nvPr/>
        </p:nvSpPr>
        <p:spPr>
          <a:xfrm>
            <a:off x="7235301" y="4306710"/>
            <a:ext cx="1731146"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cxnSp>
        <p:nvCxnSpPr>
          <p:cNvPr id="10" name="Straight Connector 9">
            <a:extLst>
              <a:ext uri="{FF2B5EF4-FFF2-40B4-BE49-F238E27FC236}">
                <a16:creationId xmlns:a16="http://schemas.microsoft.com/office/drawing/2014/main" id="{96434369-B227-457E-95DA-9C999DC52266}"/>
              </a:ext>
            </a:extLst>
          </p:cNvPr>
          <p:cNvCxnSpPr>
            <a:cxnSpLocks/>
          </p:cNvCxnSpPr>
          <p:nvPr/>
        </p:nvCxnSpPr>
        <p:spPr>
          <a:xfrm flipV="1">
            <a:off x="4447712" y="1966334"/>
            <a:ext cx="2610035" cy="942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63708E1-5B85-40CE-9CCC-B948F498EA88}"/>
              </a:ext>
            </a:extLst>
          </p:cNvPr>
          <p:cNvCxnSpPr>
            <a:cxnSpLocks/>
          </p:cNvCxnSpPr>
          <p:nvPr/>
        </p:nvCxnSpPr>
        <p:spPr>
          <a:xfrm>
            <a:off x="4447712" y="3662901"/>
            <a:ext cx="2610035" cy="10792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DF0558-54D5-42AF-882D-681FCB56E942}"/>
              </a:ext>
            </a:extLst>
          </p:cNvPr>
          <p:cNvSpPr txBox="1"/>
          <p:nvPr/>
        </p:nvSpPr>
        <p:spPr>
          <a:xfrm>
            <a:off x="2920753" y="5974702"/>
            <a:ext cx="5068375" cy="584775"/>
          </a:xfrm>
          <a:prstGeom prst="rect">
            <a:avLst/>
          </a:prstGeom>
          <a:noFill/>
        </p:spPr>
        <p:txBody>
          <a:bodyPr wrap="none" rtlCol="0">
            <a:spAutoFit/>
          </a:bodyPr>
          <a:lstStyle/>
          <a:p>
            <a:r>
              <a:rPr lang="en-US" sz="3200" dirty="0">
                <a:solidFill>
                  <a:schemeClr val="bg1"/>
                </a:solidFill>
              </a:rPr>
              <a:t>Standardizing Business Terms</a:t>
            </a:r>
          </a:p>
        </p:txBody>
      </p:sp>
    </p:spTree>
    <p:extLst>
      <p:ext uri="{BB962C8B-B14F-4D97-AF65-F5344CB8AC3E}">
        <p14:creationId xmlns:p14="http://schemas.microsoft.com/office/powerpoint/2010/main" val="1638760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Catalog Free Edition</a:t>
            </a:r>
            <a:endParaRPr lang="en-US" dirty="0"/>
          </a:p>
        </p:txBody>
      </p:sp>
      <p:sp>
        <p:nvSpPr>
          <p:cNvPr id="3" name="Content Placeholder 2"/>
          <p:cNvSpPr>
            <a:spLocks noGrp="1"/>
          </p:cNvSpPr>
          <p:nvPr>
            <p:ph sz="quarter" idx="10"/>
          </p:nvPr>
        </p:nvSpPr>
        <p:spPr>
          <a:xfrm>
            <a:off x="268928" y="2223285"/>
            <a:ext cx="7821213" cy="3958854"/>
          </a:xfrm>
        </p:spPr>
        <p:txBody>
          <a:bodyPr>
            <a:normAutofit/>
          </a:bodyPr>
          <a:lstStyle/>
          <a:p>
            <a:pPr marL="457200" indent="-457200"/>
            <a:r>
              <a:rPr lang="en-US" dirty="0">
                <a:solidFill>
                  <a:srgbClr val="17489E"/>
                </a:solidFill>
              </a:rPr>
              <a:t>Enjoy a full end-to-end experience of using the Azure Data Catalog service</a:t>
            </a:r>
          </a:p>
          <a:p>
            <a:pPr marL="457200" indent="-457200"/>
            <a:r>
              <a:rPr lang="en-US" dirty="0">
                <a:solidFill>
                  <a:srgbClr val="17489E"/>
                </a:solidFill>
              </a:rPr>
              <a:t>Allow any user to register, enrich, understand, discover, and consume data from sources registered with the Data Catalog</a:t>
            </a:r>
          </a:p>
          <a:p>
            <a:pPr marL="0" indent="0">
              <a:buNone/>
            </a:pPr>
            <a:endParaRPr lang="en-US" dirty="0">
              <a:solidFill>
                <a:srgbClr val="17489E"/>
              </a:solidFill>
              <a:sym typeface="Wingdings" panose="05000000000000000000" pitchFamily="2" charset="2"/>
            </a:endParaRPr>
          </a:p>
          <a:p>
            <a:pPr marL="457200" indent="-457200">
              <a:buNone/>
            </a:pPr>
            <a:r>
              <a:rPr lang="en-US" sz="2800" dirty="0">
                <a:solidFill>
                  <a:srgbClr val="17489E"/>
                </a:solidFill>
                <a:sym typeface="Wingdings" panose="05000000000000000000" pitchFamily="2" charset="2"/>
              </a:rPr>
              <a:t> </a:t>
            </a:r>
            <a:r>
              <a:rPr lang="en-US" sz="2800" dirty="0">
                <a:solidFill>
                  <a:srgbClr val="17489E"/>
                </a:solidFill>
              </a:rPr>
              <a:t>The Free Edition is an open system, where any asset registered is visible to every authenticated user</a:t>
            </a:r>
          </a:p>
          <a:p>
            <a:endParaRPr lang="en-US" dirty="0">
              <a:solidFill>
                <a:srgbClr val="17489E"/>
              </a:solidFill>
            </a:endParaRPr>
          </a:p>
        </p:txBody>
      </p:sp>
      <p:sp>
        <p:nvSpPr>
          <p:cNvPr id="4"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Enroll any number of users in your organization and get started using the free edition</a:t>
            </a:r>
          </a:p>
        </p:txBody>
      </p:sp>
      <p:grpSp>
        <p:nvGrpSpPr>
          <p:cNvPr id="12" name="Group 11"/>
          <p:cNvGrpSpPr/>
          <p:nvPr/>
        </p:nvGrpSpPr>
        <p:grpSpPr>
          <a:xfrm>
            <a:off x="8994601" y="2581096"/>
            <a:ext cx="2246245" cy="2246769"/>
            <a:chOff x="9402417" y="3419060"/>
            <a:chExt cx="2246245" cy="2246769"/>
          </a:xfrm>
        </p:grpSpPr>
        <p:sp>
          <p:nvSpPr>
            <p:cNvPr id="5" name="TextBox 4"/>
            <p:cNvSpPr txBox="1"/>
            <p:nvPr/>
          </p:nvSpPr>
          <p:spPr>
            <a:xfrm>
              <a:off x="9859618" y="3419060"/>
              <a:ext cx="1789044" cy="2246769"/>
            </a:xfrm>
            <a:prstGeom prst="rect">
              <a:avLst/>
            </a:prstGeom>
            <a:noFill/>
          </p:spPr>
          <p:txBody>
            <a:bodyPr wrap="square" rtlCol="0">
              <a:spAutoFit/>
            </a:bodyPr>
            <a:lstStyle/>
            <a:p>
              <a:r>
                <a:rPr lang="en-US" sz="14000" b="1" dirty="0">
                  <a:solidFill>
                    <a:srgbClr val="17489E"/>
                  </a:solidFill>
                </a:rPr>
                <a:t>$</a:t>
              </a:r>
            </a:p>
          </p:txBody>
        </p:sp>
        <p:sp>
          <p:nvSpPr>
            <p:cNvPr id="6" name="Oval 5"/>
            <p:cNvSpPr/>
            <p:nvPr/>
          </p:nvSpPr>
          <p:spPr>
            <a:xfrm>
              <a:off x="9402417" y="3590640"/>
              <a:ext cx="1958009" cy="1943363"/>
            </a:xfrm>
            <a:prstGeom prst="ellipse">
              <a:avLst/>
            </a:prstGeom>
            <a:noFill/>
            <a:ln w="203200">
              <a:solidFill>
                <a:srgbClr val="174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9531626" y="3458814"/>
              <a:ext cx="1649896" cy="2207015"/>
            </a:xfrm>
            <a:prstGeom prst="line">
              <a:avLst/>
            </a:prstGeom>
            <a:ln w="203200">
              <a:solidFill>
                <a:srgbClr val="17489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8009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Catalog Paid Edition</a:t>
            </a:r>
            <a:endParaRPr lang="en-US" dirty="0"/>
          </a:p>
        </p:txBody>
      </p:sp>
      <p:sp>
        <p:nvSpPr>
          <p:cNvPr id="3" name="Content Placeholder 2"/>
          <p:cNvSpPr>
            <a:spLocks noGrp="1"/>
          </p:cNvSpPr>
          <p:nvPr>
            <p:ph sz="quarter" idx="10"/>
          </p:nvPr>
        </p:nvSpPr>
        <p:spPr>
          <a:xfrm>
            <a:off x="268928" y="2223285"/>
            <a:ext cx="7821213" cy="3958854"/>
          </a:xfrm>
        </p:spPr>
        <p:txBody>
          <a:bodyPr>
            <a:normAutofit/>
          </a:bodyPr>
          <a:lstStyle/>
          <a:p>
            <a:pPr marL="457200" indent="-457200"/>
            <a:r>
              <a:rPr lang="en-US" sz="2550" dirty="0">
                <a:solidFill>
                  <a:srgbClr val="17489E"/>
                </a:solidFill>
              </a:rPr>
              <a:t>Allow users to take ownership of registered assets for greater control</a:t>
            </a:r>
          </a:p>
          <a:p>
            <a:pPr marL="457200" indent="-457200"/>
            <a:r>
              <a:rPr lang="en-US" sz="2550" dirty="0">
                <a:solidFill>
                  <a:srgbClr val="17489E"/>
                </a:solidFill>
              </a:rPr>
              <a:t>Enable asset-level authorization restricting visibility and ability to annotate registered assets to a limited number of users as needed</a:t>
            </a:r>
          </a:p>
          <a:p>
            <a:pPr marL="457200" indent="-457200"/>
            <a:r>
              <a:rPr lang="en-US" sz="2550" i="1" dirty="0">
                <a:solidFill>
                  <a:srgbClr val="17489E"/>
                </a:solidFill>
              </a:rPr>
              <a:t>Glossary Support</a:t>
            </a:r>
          </a:p>
          <a:p>
            <a:pPr marL="0" indent="0">
              <a:buNone/>
            </a:pPr>
            <a:endParaRPr lang="en-US" sz="2550" dirty="0">
              <a:solidFill>
                <a:srgbClr val="17489E"/>
              </a:solidFill>
              <a:sym typeface="Wingdings" panose="05000000000000000000" pitchFamily="2" charset="2"/>
            </a:endParaRPr>
          </a:p>
          <a:p>
            <a:pPr marL="457200" lvl="1" indent="-457200">
              <a:buFont typeface="Wingdings" panose="05000000000000000000" pitchFamily="2" charset="2"/>
              <a:buChar char="à"/>
            </a:pPr>
            <a:r>
              <a:rPr lang="en-US" sz="2550" dirty="0">
                <a:solidFill>
                  <a:srgbClr val="17489E"/>
                </a:solidFill>
              </a:rPr>
              <a:t>The Paid Edition is a governed system, providing central control and IT oversight</a:t>
            </a:r>
          </a:p>
          <a:p>
            <a:pPr>
              <a:buFont typeface="Wingdings" panose="05000000000000000000" pitchFamily="2" charset="2"/>
              <a:buChar char="à"/>
            </a:pPr>
            <a:endParaRPr lang="en-US" sz="2550" dirty="0">
              <a:solidFill>
                <a:srgbClr val="17489E"/>
              </a:solidFill>
            </a:endParaRPr>
          </a:p>
          <a:p>
            <a:endParaRPr lang="en-US" sz="2550" dirty="0">
              <a:solidFill>
                <a:srgbClr val="17489E"/>
              </a:solidFill>
            </a:endParaRPr>
          </a:p>
        </p:txBody>
      </p:sp>
      <p:sp>
        <p:nvSpPr>
          <p:cNvPr id="4"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Scale the Enterprise with Increased Data Governance using Paid Edition </a:t>
            </a:r>
            <a:endParaRPr lang="en-US" sz="1000" b="1" i="1" dirty="0">
              <a:solidFill>
                <a:srgbClr val="92D050"/>
              </a:solidFill>
            </a:endParaRPr>
          </a:p>
        </p:txBody>
      </p:sp>
      <p:grpSp>
        <p:nvGrpSpPr>
          <p:cNvPr id="12" name="Group 11"/>
          <p:cNvGrpSpPr/>
          <p:nvPr/>
        </p:nvGrpSpPr>
        <p:grpSpPr>
          <a:xfrm>
            <a:off x="8994601" y="2581096"/>
            <a:ext cx="2246245" cy="2246769"/>
            <a:chOff x="9402417" y="3419060"/>
            <a:chExt cx="2246245" cy="2246769"/>
          </a:xfrm>
        </p:grpSpPr>
        <p:sp>
          <p:nvSpPr>
            <p:cNvPr id="5" name="TextBox 4"/>
            <p:cNvSpPr txBox="1"/>
            <p:nvPr/>
          </p:nvSpPr>
          <p:spPr>
            <a:xfrm>
              <a:off x="9859618" y="3419060"/>
              <a:ext cx="1789044" cy="2246769"/>
            </a:xfrm>
            <a:prstGeom prst="rect">
              <a:avLst/>
            </a:prstGeom>
            <a:noFill/>
          </p:spPr>
          <p:txBody>
            <a:bodyPr wrap="square" rtlCol="0">
              <a:spAutoFit/>
            </a:bodyPr>
            <a:lstStyle/>
            <a:p>
              <a:r>
                <a:rPr lang="en-US" sz="14000" b="1" dirty="0">
                  <a:solidFill>
                    <a:srgbClr val="17489E"/>
                  </a:solidFill>
                </a:rPr>
                <a:t>$</a:t>
              </a:r>
            </a:p>
          </p:txBody>
        </p:sp>
        <p:sp>
          <p:nvSpPr>
            <p:cNvPr id="6" name="Oval 5"/>
            <p:cNvSpPr/>
            <p:nvPr/>
          </p:nvSpPr>
          <p:spPr>
            <a:xfrm>
              <a:off x="9402417" y="3590640"/>
              <a:ext cx="1958009" cy="1943363"/>
            </a:xfrm>
            <a:prstGeom prst="ellipse">
              <a:avLst/>
            </a:prstGeom>
            <a:noFill/>
            <a:ln w="203200">
              <a:solidFill>
                <a:srgbClr val="174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0171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API</a:t>
            </a:r>
          </a:p>
        </p:txBody>
      </p:sp>
      <p:sp>
        <p:nvSpPr>
          <p:cNvPr id="3" name="Content Placeholder 2"/>
          <p:cNvSpPr>
            <a:spLocks noGrp="1"/>
          </p:cNvSpPr>
          <p:nvPr>
            <p:ph sz="quarter" idx="10"/>
          </p:nvPr>
        </p:nvSpPr>
        <p:spPr/>
        <p:txBody>
          <a:bodyPr/>
          <a:lstStyle/>
          <a:p>
            <a:pPr marL="0" indent="0">
              <a:buNone/>
            </a:pPr>
            <a:r>
              <a:rPr lang="en-US" sz="2550" dirty="0">
                <a:solidFill>
                  <a:srgbClr val="17489E"/>
                </a:solidFill>
              </a:rPr>
              <a:t>REST based API using JSON payload</a:t>
            </a:r>
          </a:p>
          <a:p>
            <a:endParaRPr lang="en-US" sz="2550" dirty="0">
              <a:solidFill>
                <a:srgbClr val="17489E"/>
              </a:solidFill>
            </a:endParaRPr>
          </a:p>
          <a:p>
            <a:r>
              <a:rPr lang="en-US" sz="2550" dirty="0">
                <a:solidFill>
                  <a:srgbClr val="17489E"/>
                </a:solidFill>
              </a:rPr>
              <a:t>Allows Registration, Update, and Delete of assets</a:t>
            </a:r>
          </a:p>
          <a:p>
            <a:r>
              <a:rPr lang="en-US" sz="2550" dirty="0">
                <a:solidFill>
                  <a:srgbClr val="17489E"/>
                </a:solidFill>
              </a:rPr>
              <a:t>Allows Create, Update, Delete of annotations</a:t>
            </a:r>
          </a:p>
          <a:p>
            <a:r>
              <a:rPr lang="en-US" sz="2550" dirty="0">
                <a:solidFill>
                  <a:srgbClr val="17489E"/>
                </a:solidFill>
              </a:rPr>
              <a:t>Allows Rich search syntax</a:t>
            </a:r>
          </a:p>
          <a:p>
            <a:pPr lvl="1"/>
            <a:r>
              <a:rPr lang="en-US" sz="2354" dirty="0">
                <a:solidFill>
                  <a:srgbClr val="17489E"/>
                </a:solidFill>
              </a:rPr>
              <a:t>Full-text search and exact match</a:t>
            </a:r>
          </a:p>
          <a:p>
            <a:pPr lvl="1"/>
            <a:r>
              <a:rPr lang="en-US" sz="2354" dirty="0">
                <a:solidFill>
                  <a:srgbClr val="17489E"/>
                </a:solidFill>
              </a:rPr>
              <a:t>cross asset or scoped to a property</a:t>
            </a:r>
          </a:p>
        </p:txBody>
      </p:sp>
    </p:spTree>
    <p:extLst>
      <p:ext uri="{BB962C8B-B14F-4D97-AF65-F5344CB8AC3E}">
        <p14:creationId xmlns:p14="http://schemas.microsoft.com/office/powerpoint/2010/main" val="3874603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4.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8" ma:contentTypeDescription="A document content type used by Infopedia." ma:contentTypeScope="" ma:versionID="c3140e8de396127a527fddea180df233">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53a36cabd23756bf831f266553a9966c"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_dlc_DocId xmlns="230e9df3-be65-4c73-a93b-d1236ebd677e">G01KC-99682991-10208</_dlc_DocId>
    <_dlc_DocIdUrl xmlns="230e9df3-be65-4c73-a93b-d1236ebd677e">
      <Url>https://microsoft.sharepoint.com/sites/Infopedia_G01KC/_layouts/15/DocIdRedir.aspx?ID=G01KC-99682991-10208</Url>
      <Description>G01KC-99682991-10208</Description>
    </_dlc_DocIdUrl>
    <DocumentDescription xmlns="230e9df3-be65-4c73-a93b-d1236ebd677e">200-Level customer facing deck for the MSFT field to help support customer conversations covering the core capabilities, the value and be benefits of the Azure Data Catalog, an enterprise-wide metadata catalog enabling self-service data source discovery</DocumentDescription>
    <ef109fd36bcf4bcd9dd945731030600b xmlns="230e9df3-be65-4c73-a93b-d1236ebd677e">
      <Terms xmlns="http://schemas.microsoft.com/office/infopath/2007/PartnerControls"/>
    </ef109fd36bcf4bcd9dd945731030600b>
    <i1b478372f814787abd313030b81fcb2 xmlns="230e9df3-be65-4c73-a93b-d1236ebd677e">
      <Terms xmlns="http://schemas.microsoft.com/office/infopath/2007/PartnerControls"/>
    </i1b478372f814787abd313030b81fcb2>
    <ReportOwner xmlns="http://schemas.microsoft.com/sharepoint/v3">
      <UserInfo>
        <DisplayName/>
        <AccountId xsi:nil="true"/>
        <AccountType/>
      </UserInfo>
    </ReportOwner>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product information</TermName>
          <TermId xmlns="http://schemas.microsoft.com/office/infopath/2007/PartnerControls">a62e948d-5e4b-4b97-9627-6d1d79eb3f6c</TermId>
        </TermInfo>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1a64daf20d4502b2796a1c6b8ce6c8 xmlns="230e9df3-be65-4c73-a93b-d1236ebd677e">
      <Terms xmlns="http://schemas.microsoft.com/office/infopath/2007/PartnerControls">
        <TermInfo xmlns="http://schemas.microsoft.com/office/infopath/2007/PartnerControls">
          <TermName xmlns="http://schemas.microsoft.com/office/infopath/2007/PartnerControls">telecommunications industry</TermName>
          <TermId xmlns="http://schemas.microsoft.com/office/infopath/2007/PartnerControls">a3c8e82b-7663-445f-a09f-a59105ac1d80</TermId>
        </TermInfo>
        <TermInfo xmlns="http://schemas.microsoft.com/office/infopath/2007/PartnerControls">
          <TermName xmlns="http://schemas.microsoft.com/office/infopath/2007/PartnerControls">industries</TermName>
          <TermId xmlns="http://schemas.microsoft.com/office/infopath/2007/PartnerControls">3e19349d-0f97-4bdd-98f7-34f9b5ced943</TermId>
        </TermInfo>
      </Terms>
    </k21a64daf20d4502b2796a1c6b8ce6c8>
    <Coowner xmlns="230e9df3-be65-4c73-a93b-d1236ebd677e">
      <UserInfo>
        <DisplayName>i:0#.f|membership|v-anmarv@microsoft.com</DisplayName>
        <AccountId>45</AccountId>
        <AccountType/>
      </UserInfo>
      <UserInfo>
        <DisplayName>i:0#.f|membership|v-danaja@microsoft.com</DisplayName>
        <AccountId>176</AccountId>
        <AccountType/>
      </UserInfo>
      <UserInfo>
        <DisplayName>i:0#.f|membership|jstrauss@microsoft.com</DisplayName>
        <AccountId>11717</AccountId>
        <AccountType/>
      </UserInfo>
    </Coowner>
    <Thumbnail1 xmlns="230e9df3-be65-4c73-a93b-d1236ebd677e">
      <Url>https://microsoft.sharepoint.com/sites/Infopedia_G01KC/Media/Thumbnails/KC02-23-68682/AAProductIntro.JPG</Url>
      <Description>https://microsoft.sharepoint.com/sites/Infopedia_G01KC/Media/Thumbnails/KC02-23-68682/AAProductIntro.JPG</Description>
    </Thumbnail1>
    <TaxKeywordTaxHTField xmlns="230e9df3-be65-4c73-a93b-d1236ebd677e">
      <Terms xmlns="http://schemas.microsoft.com/office/infopath/2007/PartnerControls"/>
    </TaxKeywordTaxHTField>
    <ContentID xmlns="230e9df3-be65-4c73-a93b-d1236ebd677e">KC02-23-75332</ContentID>
    <PublishDate xmlns="230E9DF3-BE65-4C73-A93B-D1236EBD677E" xsi:nil="true"/>
    <b4224c12c78d42ea9b214de0badf8358 xmlns="230e9df3-be65-4c73-a93b-d1236ebd677e">
      <Terms xmlns="http://schemas.microsoft.com/office/infopath/2007/PartnerControls"/>
    </b4224c12c78d42ea9b214de0badf8358>
    <GenericText2 xmlns="230e9df3-be65-4c73-a93b-d1236ebd677e">G01KC-1-5843</GenericText2>
    <Owner xmlns="230e9df3-be65-4c73-a93b-d1236ebd677e">
      <UserInfo>
        <DisplayName>Ann Bachrach</DisplayName>
        <AccountId>125</AccountId>
        <AccountType/>
      </UserInfo>
    </Owner>
    <k20e0dfa74bf4e44818db03027b0ccd8 xmlns="230e9df3-be65-4c73-a93b-d1236ebd677e">
      <Terms xmlns="http://schemas.microsoft.com/office/infopath/2007/PartnerControls"/>
    </k20e0dfa74bf4e44818db03027b0ccd8>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Enterprise and Partner Group</TermName>
          <TermId xmlns="http://schemas.microsoft.com/office/infopath/2007/PartnerControls">b6e10940-8c6c-40cf-9dc4-c224c7da837a</TermId>
        </TermInfo>
        <TermInfo xmlns="http://schemas.microsoft.com/office/infopath/2007/PartnerControls">
          <TermName xmlns="http://schemas.microsoft.com/office/infopath/2007/PartnerControls">Demonstrations Domain</TermName>
          <TermId xmlns="http://schemas.microsoft.com/office/infopath/2007/PartnerControls">ace27c3b-cb70-4e97-b22d-11bf78e968cd</TermId>
        </TermInfo>
        <TermInfo xmlns="http://schemas.microsoft.com/office/infopath/2007/PartnerControls">
          <TermName xmlns="http://schemas.microsoft.com/office/infopath/2007/PartnerControls">Worldwide Readiness</TermName>
          <TermId xmlns="http://schemas.microsoft.com/office/infopath/2007/PartnerControls">c6595b84-b463-470a-bb46-2a47364645be</TermId>
        </TermInfo>
      </Terms>
    </eb54ac91059940029a3cc8a4ff5af673>
    <PublishingPageContent xmlns="http://schemas.microsoft.com/sharepoint/v3" xsi:nil="true"/>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s>
    </l3c3ea61849e4288a8acc49bb5388e8c>
    <GenericHTML1 xmlns="230e9df3-be65-4c73-a93b-d1236ebd677e" xsi:nil="true"/>
    <mb88723863e1404388ba3733387d48df xmlns="230e9df3-be65-4c73-a93b-d1236ebd677e">
      <Terms xmlns="http://schemas.microsoft.com/office/infopath/2007/PartnerControls"/>
    </mb88723863e1404388ba3733387d48df>
    <od9986d31974458fb3007746ec0bce5f xmlns="230e9df3-be65-4c73-a93b-d1236ebd677e">
      <Terms xmlns="http://schemas.microsoft.com/office/infopath/2007/PartnerControls"/>
    </od9986d31974458fb3007746ec0bce5f>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bf80e81150e248c48aa8cffdf0021a1f>
    <kf34bcdc8fc34e479d3f94c6210e8e27 xmlns="230e9df3-be65-4c73-a93b-d1236ebd677e">
      <Terms xmlns="http://schemas.microsoft.com/office/infopath/2007/PartnerControls"/>
    </kf34bcdc8fc34e479d3f94c6210e8e27>
    <TaxCatchAll xmlns="230e9df3-be65-4c73-a93b-d1236ebd677e">
      <Value>36</Value>
      <Value>216</Value>
      <Value>31</Value>
      <Value>29</Value>
      <Value>324</Value>
      <Value>26</Value>
      <Value>14</Value>
      <Value>61</Value>
      <Value>21</Value>
      <Value>20</Value>
      <Value>351</Value>
      <Value>128</Value>
      <Value>88</Value>
      <Value>231</Value>
      <Value>747</Value>
      <Value>374</Value>
    </TaxCatchAll>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features</TermName>
          <TermId xmlns="http://schemas.microsoft.com/office/infopath/2007/PartnerControls">94b87768-f145-4764-adbd-fec700e47348</TermId>
        </TermInfo>
      </Terms>
    </m6c7b4717b6346e6a075a59dd47eac69>
    <m6d26e40ac264097a006193f92232ece xmlns="230e9df3-be65-4c73-a93b-d1236ebd677e">
      <Terms xmlns="http://schemas.microsoft.com/office/infopath/2007/PartnerControls">
        <TermInfo xmlns="http://schemas.microsoft.com/office/infopath/2007/PartnerControls">
          <TermName xmlns="http://schemas.microsoft.com/office/infopath/2007/PartnerControls">200</TermName>
          <TermId xmlns="http://schemas.microsoft.com/office/infopath/2007/PartnerControls">855c9113-a119-44e7-b3de-bccffe25ed46</TermId>
        </TermInfo>
      </Terms>
    </m6d26e40ac264097a006193f92232ece>
    <Blog_x0020_Name xmlns="230e9df3-be65-4c73-a93b-d1236ebd677e" xsi:nil="true"/>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business intelligence</TermName>
          <TermId xmlns="http://schemas.microsoft.com/office/infopath/2007/PartnerControls">e1f9659f-bde9-4479-81f9-2bc6e8ec0057</TermId>
        </TermInfo>
      </Terms>
    </i0d941ee1e744ffea7aeee9924c91cbb>
    <ec5b2ad5c27b45fb8a00a1f27c7ce1ae xmlns="230e9df3-be65-4c73-a93b-d1236ebd677e">
      <Terms xmlns="http://schemas.microsoft.com/office/infopath/2007/PartnerControls"/>
    </ec5b2ad5c27b45fb8a00a1f27c7ce1ae>
    <PublishingExpirationDate xmlns="http://schemas.microsoft.com/sharepoint/v3"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b60f8d2dbb984f349d80d8196897f4d3 xmlns="230e9df3-be65-4c73-a93b-d1236ebd677e">
      <Terms xmlns="http://schemas.microsoft.com/office/infopath/2007/PartnerControls"/>
    </b60f8d2dbb984f349d80d8196897f4d3>
    <RatingCount xmlns="http://schemas.microsoft.com/sharepoint/v3" xsi:nil="true"/>
    <RoutingRuleDescription xmlns="http://schemas.microsoft.com/sharepoint/v3" xsi:nil="true"/>
    <AverageRating xmlns="http://schemas.microsoft.com/sharepoint/v3" xsi:nil="true"/>
    <Update_x0020_Parent_x0020_Child_x0020_Relation_x0028_1_x0029_0 xmlns="b3bc04a5-d503-43b1-b98c-a8cf663329d9">
      <Url xsi:nil="true"/>
      <Description xsi:nil="true"/>
    </Update_x0020_Parent_x0020_Child_x0020_Relation_x0028_1_x0029_0>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9BBAABFE-C010-4D26-AF7C-4B797E4E37A6}">
  <ds:schemaRefs>
    <ds:schemaRef ds:uri="http://schemas.microsoft.com/sharepoint/v3/contenttype/forms"/>
  </ds:schemaRefs>
</ds:datastoreItem>
</file>

<file path=customXml/itemProps2.xml><?xml version="1.0" encoding="utf-8"?>
<ds:datastoreItem xmlns:ds="http://schemas.openxmlformats.org/officeDocument/2006/customXml" ds:itemID="{BC556691-3246-4178-B49E-6AED78309FE5}">
  <ds:schemaRefs>
    <ds:schemaRef ds:uri="http://schemas.microsoft.com/sharepoint/events"/>
  </ds:schemaRefs>
</ds:datastoreItem>
</file>

<file path=customXml/itemProps3.xml><?xml version="1.0" encoding="utf-8"?>
<ds:datastoreItem xmlns:ds="http://schemas.openxmlformats.org/officeDocument/2006/customXml" ds:itemID="{5EFA9455-7754-48C0-AFB4-05F6947FC70C}">
  <ds:schemaRefs>
    <ds:schemaRef ds:uri="Microsoft.SharePoint.Taxonomy.ContentTypeSync"/>
  </ds:schemaRefs>
</ds:datastoreItem>
</file>

<file path=customXml/itemProps4.xml><?xml version="1.0" encoding="utf-8"?>
<ds:datastoreItem xmlns:ds="http://schemas.openxmlformats.org/officeDocument/2006/customXml" ds:itemID="{C1EFC255-31DD-4294-A466-E90F4C45EA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84A66DE7-A69D-432C-BB29-032CCB19F769}">
  <ds:schemaRefs>
    <ds:schemaRef ds:uri="http://schemas.microsoft.com/office/infopath/2007/PartnerControls"/>
    <ds:schemaRef ds:uri="http://schemas.microsoft.com/sharepoint/v3"/>
    <ds:schemaRef ds:uri="http://purl.org/dc/terms/"/>
    <ds:schemaRef ds:uri="http://schemas.microsoft.com/office/2006/documentManagement/types"/>
    <ds:schemaRef ds:uri="http://schemas.openxmlformats.org/package/2006/metadata/core-properties"/>
    <ds:schemaRef ds:uri="230e9df3-be65-4c73-a93b-d1236ebd677e"/>
    <ds:schemaRef ds:uri="2478d1b8-79bf-461f-b8e8-704d21601f1a"/>
    <ds:schemaRef ds:uri="http://purl.org/dc/elements/1.1/"/>
    <ds:schemaRef ds:uri="http://schemas.microsoft.com/office/2006/metadata/properties"/>
    <ds:schemaRef ds:uri="b3bc04a5-d503-43b1-b98c-a8cf663329d9"/>
    <ds:schemaRef ds:uri="230E9DF3-BE65-4C73-A93B-D1236EBD677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23131</TotalTime>
  <Words>887</Words>
  <Application>Microsoft Office PowerPoint</Application>
  <PresentationFormat>Widescreen</PresentationFormat>
  <Paragraphs>171</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Calibri</vt:lpstr>
      <vt:lpstr>Calibri Light</vt:lpstr>
      <vt:lpstr>Segoe UI</vt:lpstr>
      <vt:lpstr>Wingdings</vt:lpstr>
      <vt:lpstr>Office Theme</vt:lpstr>
      <vt:lpstr>PowerPoint Presentation</vt:lpstr>
      <vt:lpstr>PowerPoint Presentation</vt:lpstr>
      <vt:lpstr>What is Azure Data Catalog?</vt:lpstr>
      <vt:lpstr>Publish</vt:lpstr>
      <vt:lpstr>PowerPoint Presentation</vt:lpstr>
      <vt:lpstr>PowerPoint Presentation</vt:lpstr>
      <vt:lpstr>Data Catalog Free Edition</vt:lpstr>
      <vt:lpstr>Data Catalog Paid Edition</vt:lpstr>
      <vt:lpstr>API</vt:lpstr>
      <vt:lpstr>PowerPoint Presentation</vt:lpstr>
      <vt:lpstr>Home Page</vt:lpstr>
      <vt:lpstr>Saved Searches</vt:lpstr>
      <vt:lpstr>Pinned Assets</vt:lpstr>
      <vt:lpstr>Data Sources</vt:lpstr>
      <vt:lpstr>Supported Data Sources</vt:lpstr>
      <vt:lpstr>Annotations – Technical Metadata</vt:lpstr>
      <vt:lpstr>Annotations – Business Metadata</vt:lpstr>
      <vt:lpstr>Data Profiling</vt:lpstr>
      <vt:lpstr>Asset Documentation</vt:lpstr>
      <vt:lpstr>Request Access</vt:lpstr>
      <vt:lpstr>Contextual Asset Consumption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Catalog Overview Deck</dc:title>
  <dc:creator>Julie Strauss</dc:creator>
  <cp:keywords/>
  <cp:lastModifiedBy>Bryan C</cp:lastModifiedBy>
  <cp:revision>210</cp:revision>
  <dcterms:created xsi:type="dcterms:W3CDTF">2014-10-23T14:18:24Z</dcterms:created>
  <dcterms:modified xsi:type="dcterms:W3CDTF">2018-03-04T22:52:45Z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1cd454bacc149bfbcfd764edd279de7">
    <vt:lpwstr/>
  </property>
  <property fmtid="{D5CDD505-2E9C-101B-9397-08002B2CF9AE}" pid="4" name="TaxKeyword">
    <vt:lpwstr/>
  </property>
  <property fmtid="{D5CDD505-2E9C-101B-9397-08002B2CF9AE}" pid="5" name="DocumentDescription">
    <vt:lpwstr>200-Level customer facing deck for the MSFT field to help support customer conversations covering the core capabilities, the value and be benefits of the Azure Data Catalog. Azure Data Catalog is an enterprise-wide metadata catalog enabling self-service d</vt:lpwstr>
  </property>
  <property fmtid="{D5CDD505-2E9C-101B-9397-08002B2CF9AE}" pid="6" name="ReportOwner">
    <vt:lpwstr/>
  </property>
  <property fmtid="{D5CDD505-2E9C-101B-9397-08002B2CF9AE}" pid="7" name="NewsType">
    <vt:lpwstr/>
  </property>
  <property fmtid="{D5CDD505-2E9C-101B-9397-08002B2CF9AE}" pid="8" name="hd9637eefc984b85b6097c6374e15725">
    <vt:lpwstr>product information|a62e948d-5e4b-4b97-9627-6d1d79eb3f6c</vt:lpwstr>
  </property>
  <property fmtid="{D5CDD505-2E9C-101B-9397-08002B2CF9AE}" pid="9" name="k21a64daf20d4502b2796a1c6b8ce6c8">
    <vt:lpwstr>telecommunications industry|a3c8e82b-7663-445f-a09f-a59105ac1d80;industries|3e19349d-0f97-4bdd-98f7-34f9b5ced943</vt:lpwstr>
  </property>
  <property fmtid="{D5CDD505-2E9C-101B-9397-08002B2CF9AE}" pid="10" name="Coowner">
    <vt:lpwstr>37;#i:0#.f|membership|meeryan@microsoft.com;#124;#i:0#.f|membership|v-pebouc@microsoft.com;#45;#i:0#.f|membership|v-anmarv@microsoft.com;#176;#i:0#.f|membership|v-danaja@microsoft.com</vt:lpwstr>
  </property>
  <property fmtid="{D5CDD505-2E9C-101B-9397-08002B2CF9AE}" pid="11" name="_dlc_policyId">
    <vt:lpwstr/>
  </property>
  <property fmtid="{D5CDD505-2E9C-101B-9397-08002B2CF9AE}" pid="12" name="Region">
    <vt:lpwstr/>
  </property>
  <property fmtid="{D5CDD505-2E9C-101B-9397-08002B2CF9AE}" pid="13" name="Confidentiality">
    <vt:lpwstr>14;#customer ready|8986c41d-21c5-4f8f-8a12-ea4625b46858</vt:lpwstr>
  </property>
  <property fmtid="{D5CDD505-2E9C-101B-9397-08002B2CF9AE}" pid="14" name="ItemType">
    <vt:lpwstr>128;#product information|a62e948d-5e4b-4b97-9627-6d1d79eb3f6c;#351;#feedback requests|00ce1828-98a3-430e-af54-eda270e1be04</vt:lpwstr>
  </property>
  <property fmtid="{D5CDD505-2E9C-101B-9397-08002B2CF9AE}" pid="15" name="bc28b5f076654a3b96073bbbebfeb8c9">
    <vt:lpwstr/>
  </property>
  <property fmtid="{D5CDD505-2E9C-101B-9397-08002B2CF9AE}" pid="16" name="Thumbnail1">
    <vt:lpwstr>https://microsoft.sharepoint.com/sites/Infopedia_G01KC/Media/Thumbnails/KC02-23-68682/AAProductIntro.JPG, https://microsoft.sharepoint.com/sites/Infopedia_G01KC/Media/Thumbnails/KC02-23-68682/AAProductIntro.JPG</vt:lpwstr>
  </property>
  <property fmtid="{D5CDD505-2E9C-101B-9397-08002B2CF9AE}" pid="17" name="ga0c0bf70a6644469c61b3efa7025301">
    <vt:lpwstr/>
  </property>
  <property fmtid="{D5CDD505-2E9C-101B-9397-08002B2CF9AE}" pid="18" name="Industries">
    <vt:lpwstr>61;#telecommunications industry|a3c8e82b-7663-445f-a09f-a59105ac1d80;#216;#industries|3e19349d-0f97-4bdd-98f7-34f9b5ced943</vt:lpwstr>
  </property>
  <property fmtid="{D5CDD505-2E9C-101B-9397-08002B2CF9AE}" pid="19" name="MSProducts">
    <vt:lpwstr/>
  </property>
  <property fmtid="{D5CDD505-2E9C-101B-9397-08002B2CF9AE}" pid="20" name="j4d667fb28274e85b2214f6e751c8d1f">
    <vt:lpwstr/>
  </property>
  <property fmtid="{D5CDD505-2E9C-101B-9397-08002B2CF9AE}" pid="21" name="Competitors">
    <vt:lpwstr/>
  </property>
  <property fmtid="{D5CDD505-2E9C-101B-9397-08002B2CF9AE}" pid="22" name="SMSGDomain">
    <vt:lpwstr>21;#Cloud and Enterprise|adc2fe87-c79a-4ded-a449-3f86b954069d;#20;#Microsoft Azure Domain|d600a391-d529-4311-892b-2c05c1ab2538;#88;#Enterprise and Partner Group|b6e10940-8c6c-40cf-9dc4-c224c7da837a;#324;#Demonstrations Domain|ace27c3b-cb70-4e97-b22d-11bf7</vt:lpwstr>
  </property>
  <property fmtid="{D5CDD505-2E9C-101B-9397-08002B2CF9AE}" pid="23" name="ContentID">
    <vt:lpwstr>KC02-23-75332</vt:lpwstr>
  </property>
  <property fmtid="{D5CDD505-2E9C-101B-9397-08002B2CF9AE}" pid="24" name="ExperienceContentType">
    <vt:lpwstr/>
  </property>
  <property fmtid="{D5CDD505-2E9C-101B-9397-08002B2CF9AE}" pid="25" name="BusinessArchitecture">
    <vt:lpwstr>374;#machine learning|912b89bd-3197-4d37-838b-dea3c299099a;#231;#business intelligence|e1f9659f-bde9-4479-81f9-2bc6e8ec0057</vt:lpwstr>
  </property>
  <property fmtid="{D5CDD505-2E9C-101B-9397-08002B2CF9AE}" pid="26" name="j031aa32f4154c8c9a646efae715ebde">
    <vt:lpwstr/>
  </property>
  <property fmtid="{D5CDD505-2E9C-101B-9397-08002B2CF9AE}" pid="27" name="Products">
    <vt:lpwstr>26;#Microsoft Azure|669a3112-5edf-444b-a003-630063601f07</vt:lpwstr>
  </property>
  <property fmtid="{D5CDD505-2E9C-101B-9397-08002B2CF9AE}" pid="28" name="GenericText2">
    <vt:lpwstr>G01KC-1-5843 KC02-23-68682</vt:lpwstr>
  </property>
  <property fmtid="{D5CDD505-2E9C-101B-9397-08002B2CF9AE}" pid="29" name="WorkflowChangePath">
    <vt:lpwstr>4c942473-d120-4286-a51a-b65ad3d92ffb,9;4c942473-d120-4286-a51a-b65ad3d92ffb,13;4c942473-d120-4286-a51a-b65ad3d92ffb,17;4c942473-d120-4286-a51a-b65ad3d92ffb,21;4c942473-d120-4286-a51a-b65ad3d92ffb,32;4c942473-d120-4286-a51a-b65ad3d92ffb,46;</vt:lpwstr>
  </property>
  <property fmtid="{D5CDD505-2E9C-101B-9397-08002B2CF9AE}" pid="30" name="Owner">
    <vt:lpwstr>125</vt:lpwstr>
  </property>
  <property fmtid="{D5CDD505-2E9C-101B-9397-08002B2CF9AE}" pid="31" name="ContentExtensions">
    <vt:lpwstr/>
  </property>
  <property fmtid="{D5CDD505-2E9C-101B-9397-08002B2CF9AE}" pid="32" name="ActivitiesAndPrograms">
    <vt:lpwstr/>
  </property>
  <property fmtid="{D5CDD505-2E9C-101B-9397-08002B2CF9AE}" pid="33" name="Segments">
    <vt:lpwstr/>
  </property>
  <property fmtid="{D5CDD505-2E9C-101B-9397-08002B2CF9AE}" pid="34" name="Partners">
    <vt:lpwstr/>
  </property>
  <property fmtid="{D5CDD505-2E9C-101B-9397-08002B2CF9AE}" pid="35" name="Topics">
    <vt:lpwstr>29;#features|94b87768-f145-4764-adbd-fec700e47348</vt:lpwstr>
  </property>
  <property fmtid="{D5CDD505-2E9C-101B-9397-08002B2CF9AE}" pid="36" name="Groups">
    <vt:lpwstr>31;#Microsoft Azure Marketing|0958c357-5252-473f-8b4e-42f27525a99d</vt:lpwstr>
  </property>
  <property fmtid="{D5CDD505-2E9C-101B-9397-08002B2CF9AE}" pid="37" name="ConfidentialityTaxHTField0">
    <vt:lpwstr>customer ready|8986c41d-21c5-4f8f-8a12-ea4625b46858</vt:lpwstr>
  </property>
  <property fmtid="{D5CDD505-2E9C-101B-9397-08002B2CF9AE}" pid="38" name="_docset_NoMedatataSyncRequired">
    <vt:lpwstr>False</vt:lpwstr>
  </property>
  <property fmtid="{D5CDD505-2E9C-101B-9397-08002B2CF9AE}" pid="39" name="MSLanguage">
    <vt:lpwstr/>
  </property>
  <property fmtid="{D5CDD505-2E9C-101B-9397-08002B2CF9AE}" pid="40" name="Languages">
    <vt:lpwstr/>
  </property>
  <property fmtid="{D5CDD505-2E9C-101B-9397-08002B2CF9AE}" pid="41" name="messageframeworktype">
    <vt:lpwstr/>
  </property>
  <property fmtid="{D5CDD505-2E9C-101B-9397-08002B2CF9AE}" pid="42" name="cb7870d3641f4a52807a63577a9c1b08">
    <vt:lpwstr/>
  </property>
  <property fmtid="{D5CDD505-2E9C-101B-9397-08002B2CF9AE}" pid="43" name="TechnicalLevel">
    <vt:lpwstr>747;#200|855c9113-a119-44e7-b3de-bccffe25ed46</vt:lpwstr>
  </property>
  <property fmtid="{D5CDD505-2E9C-101B-9397-08002B2CF9AE}" pid="44" name="eb54ac91059940029a3cc8a4ff5af673">
    <vt:lpwstr>Cloud and Enterprise|adc2fe87-c79a-4ded-a449-3f86b954069d;Microsoft Azure Domain|d600a391-d529-4311-892b-2c05c1ab2538;Enterprise and Partner Group|b6e10940-8c6c-40cf-9dc4-c224c7da837a;Demonstrations Domain|ace27c3b-cb70-4e97-b22d-11bf78e968cd;SMSG Readine</vt:lpwstr>
  </property>
  <property fmtid="{D5CDD505-2E9C-101B-9397-08002B2CF9AE}" pid="45" name="Audiences">
    <vt:lpwstr/>
  </property>
  <property fmtid="{D5CDD505-2E9C-101B-9397-08002B2CF9AE}" pid="46" name="LearningOrganization">
    <vt:lpwstr/>
  </property>
  <property fmtid="{D5CDD505-2E9C-101B-9397-08002B2CF9AE}" pid="47" name="l3c3ea61849e4288a8acc49bb5388e8c">
    <vt:lpwstr>Microsoft Azure Marketing|0958c357-5252-473f-8b4e-42f27525a99d</vt:lpwstr>
  </property>
  <property fmtid="{D5CDD505-2E9C-101B-9397-08002B2CF9AE}" pid="48" name="ldac8aee9d1f469e8cd8c3f8d6a615f2">
    <vt:lpwstr/>
  </property>
  <property fmtid="{D5CDD505-2E9C-101B-9397-08002B2CF9AE}" pid="49" name="EmployeeRole">
    <vt:lpwstr/>
  </property>
  <property fmtid="{D5CDD505-2E9C-101B-9397-08002B2CF9AE}" pid="50" name="NewsTopic">
    <vt:lpwstr/>
  </property>
  <property fmtid="{D5CDD505-2E9C-101B-9397-08002B2CF9AE}" pid="51" name="LearningDeliveryMethod">
    <vt:lpwstr/>
  </property>
  <property fmtid="{D5CDD505-2E9C-101B-9397-08002B2CF9AE}" pid="52" name="SalesGeography">
    <vt:lpwstr/>
  </property>
  <property fmtid="{D5CDD505-2E9C-101B-9397-08002B2CF9AE}" pid="53" name="ApplyWorkflowRules">
    <vt:lpwstr>Yes</vt:lpwstr>
  </property>
  <property fmtid="{D5CDD505-2E9C-101B-9397-08002B2CF9AE}" pid="54" name="bf80e81150e248c48aa8cffdf0021a1f">
    <vt:lpwstr>Microsoft Azure|669a3112-5edf-444b-a003-630063601f07</vt:lpwstr>
  </property>
  <property fmtid="{D5CDD505-2E9C-101B-9397-08002B2CF9AE}" pid="55" name="TaxCatchAll">
    <vt:lpwstr>36;#SMSG Readiness|c6595b84-b463-470a-bb46-2a47364645be;#216;#industries|3e19349d-0f97-4bdd-98f7-34f9b5ced943;#31;#Microsoft Azure Marketing|0958c357-5252-473f-8b4e-42f27525a99d;#29;#features|94b87768-f145-4764-adbd-fec700e47348;#324;#Demonstrations Domai</vt:lpwstr>
  </property>
  <property fmtid="{D5CDD505-2E9C-101B-9397-08002B2CF9AE}" pid="56" name="m6c7b4717b6346e6a075a59dd47eac69">
    <vt:lpwstr>features|94b87768-f145-4764-adbd-fec700e47348</vt:lpwstr>
  </property>
  <property fmtid="{D5CDD505-2E9C-101B-9397-08002B2CF9AE}" pid="57" name="Roles">
    <vt:lpwstr/>
  </property>
  <property fmtid="{D5CDD505-2E9C-101B-9397-08002B2CF9AE}" pid="58" name="ItemRetentionFormula">
    <vt:lpwstr/>
  </property>
  <property fmtid="{D5CDD505-2E9C-101B-9397-08002B2CF9AE}" pid="59" name="m6d26e40ac264097a006193f92232ece">
    <vt:lpwstr>200|855c9113-a119-44e7-b3de-bccffe25ed46</vt:lpwstr>
  </property>
  <property fmtid="{D5CDD505-2E9C-101B-9397-08002B2CF9AE}" pid="60" name="NewsSource">
    <vt:lpwstr/>
  </property>
  <property fmtid="{D5CDD505-2E9C-101B-9397-08002B2CF9AE}" pid="61" name="SMSGTags">
    <vt:lpwstr/>
  </property>
  <property fmtid="{D5CDD505-2E9C-101B-9397-08002B2CF9AE}" pid="62" name="i0d941ee1e744ffea7aeee9924c91cbb">
    <vt:lpwstr>machine learning|912b89bd-3197-4d37-838b-dea3c299099a;business intelligence|e1f9659f-bde9-4479-81f9-2bc6e8ec0057</vt:lpwstr>
  </property>
  <property fmtid="{D5CDD505-2E9C-101B-9397-08002B2CF9AE}" pid="63" name="_dlc_DocIdItemGuid">
    <vt:lpwstr>c23a51c7-8765-495b-8283-ca372ba2aa42</vt:lpwstr>
  </property>
  <property fmtid="{D5CDD505-2E9C-101B-9397-08002B2CF9AE}" pid="64" name="MSPhysicalGeography">
    <vt:lpwstr/>
  </property>
  <property fmtid="{D5CDD505-2E9C-101B-9397-08002B2CF9AE}" pid="65" name="l311460e3fdf46688abc31ddb7bdc05a">
    <vt:lpwstr/>
  </property>
  <property fmtid="{D5CDD505-2E9C-101B-9397-08002B2CF9AE}" pid="66" name="EnterpriseDomainTags">
    <vt:lpwstr/>
  </property>
  <property fmtid="{D5CDD505-2E9C-101B-9397-08002B2CF9AE}" pid="67" name="ef109fd36bcf4bcd9dd945731030600b">
    <vt:lpwstr/>
  </property>
  <property fmtid="{D5CDD505-2E9C-101B-9397-08002B2CF9AE}" pid="68" name="i1b478372f814787abd313030b81fcb2">
    <vt:lpwstr/>
  </property>
  <property fmtid="{D5CDD505-2E9C-101B-9397-08002B2CF9AE}" pid="69" name="TaxKeywordTaxHTField">
    <vt:lpwstr/>
  </property>
  <property fmtid="{D5CDD505-2E9C-101B-9397-08002B2CF9AE}" pid="70" name="b60f8d2dbb984f349d80d8196897f4d3">
    <vt:lpwstr/>
  </property>
  <property fmtid="{D5CDD505-2E9C-101B-9397-08002B2CF9AE}" pid="71" name="k20e0dfa74bf4e44818db03027b0ccd8">
    <vt:lpwstr/>
  </property>
  <property fmtid="{D5CDD505-2E9C-101B-9397-08002B2CF9AE}" pid="72" name="mb88723863e1404388ba3733387d48df">
    <vt:lpwstr/>
  </property>
  <property fmtid="{D5CDD505-2E9C-101B-9397-08002B2CF9AE}" pid="73" name="kf34bcdc8fc34e479d3f94c6210e8e27">
    <vt:lpwstr/>
  </property>
  <property fmtid="{D5CDD505-2E9C-101B-9397-08002B2CF9AE}" pid="74" name="ec5b2ad5c27b45fb8a00a1f27c7ce1ae">
    <vt:lpwstr/>
  </property>
  <property fmtid="{D5CDD505-2E9C-101B-9397-08002B2CF9AE}" pid="75" name="CreatedBy">
    <vt:lpwstr/>
  </property>
  <property fmtid="{D5CDD505-2E9C-101B-9397-08002B2CF9AE}" pid="76" name="Update Parent Child Relation">
    <vt:lpwstr>, </vt:lpwstr>
  </property>
  <property fmtid="{D5CDD505-2E9C-101B-9397-08002B2CF9AE}" pid="77" name="Blogallday">
    <vt:bool>false</vt:bool>
  </property>
  <property fmtid="{D5CDD505-2E9C-101B-9397-08002B2CF9AE}" pid="78" name="FeaturedNews">
    <vt:bool>false</vt:bool>
  </property>
  <property fmtid="{D5CDD505-2E9C-101B-9397-08002B2CF9AE}" pid="79" name="l6f004f21209409da86a713c0f24627d">
    <vt:lpwstr/>
  </property>
  <property fmtid="{D5CDD505-2E9C-101B-9397-08002B2CF9AE}" pid="80" name="MSProductsTaxHTField0">
    <vt:lpwstr/>
  </property>
  <property fmtid="{D5CDD505-2E9C-101B-9397-08002B2CF9AE}" pid="81" name="Private">
    <vt:bool>true</vt:bool>
  </property>
  <property fmtid="{D5CDD505-2E9C-101B-9397-08002B2CF9AE}" pid="82" name="e8080b0481964c759b2c36ae49591b31">
    <vt:lpwstr/>
  </property>
  <property fmtid="{D5CDD505-2E9C-101B-9397-08002B2CF9AE}" pid="83" name="OAWF">
    <vt:lpwstr>, </vt:lpwstr>
  </property>
  <property fmtid="{D5CDD505-2E9C-101B-9397-08002B2CF9AE}" pid="84" name="SharedWithUsers">
    <vt:lpwstr/>
  </property>
  <property fmtid="{D5CDD505-2E9C-101B-9397-08002B2CF9AE}" pid="85" name="Update Parent Child Relation(1)">
    <vt:lpwstr>, </vt:lpwstr>
  </property>
  <property fmtid="{D5CDD505-2E9C-101B-9397-08002B2CF9AE}" pid="86" name="KMWF">
    <vt:lpwstr>, </vt:lpwstr>
  </property>
  <property fmtid="{D5CDD505-2E9C-101B-9397-08002B2CF9AE}" pid="87" name="j3562c58ee414e028925bc902cfc01a1">
    <vt:lpwstr/>
  </property>
  <property fmtid="{D5CDD505-2E9C-101B-9397-08002B2CF9AE}" pid="88" name="Hide Page Title">
    <vt:bool>true</vt:bool>
  </property>
  <property fmtid="{D5CDD505-2E9C-101B-9397-08002B2CF9AE}" pid="89" name="la4444b61d19467597d63190b69ac227">
    <vt:lpwstr/>
  </property>
  <property fmtid="{D5CDD505-2E9C-101B-9397-08002B2CF9AE}" pid="90" name="Support">
    <vt:lpwstr/>
  </property>
  <property fmtid="{D5CDD505-2E9C-101B-9397-08002B2CF9AE}" pid="91" name="of67e5d4b76f4a9db8769983fda9cec0">
    <vt:lpwstr/>
  </property>
  <property fmtid="{D5CDD505-2E9C-101B-9397-08002B2CF9AE}" pid="92" name="MSIP_Label_f42aa342-8706-4288-bd11-ebb85995028c_Enabled">
    <vt:lpwstr>True</vt:lpwstr>
  </property>
  <property fmtid="{D5CDD505-2E9C-101B-9397-08002B2CF9AE}" pid="93" name="MSIP_Label_f42aa342-8706-4288-bd11-ebb85995028c_SiteId">
    <vt:lpwstr>72f988bf-86f1-41af-91ab-2d7cd011db47</vt:lpwstr>
  </property>
  <property fmtid="{D5CDD505-2E9C-101B-9397-08002B2CF9AE}" pid="94" name="MSIP_Label_f42aa342-8706-4288-bd11-ebb85995028c_Owner">
    <vt:lpwstr>brcaffer@microsoft.com</vt:lpwstr>
  </property>
  <property fmtid="{D5CDD505-2E9C-101B-9397-08002B2CF9AE}" pid="95" name="MSIP_Label_f42aa342-8706-4288-bd11-ebb85995028c_SetDate">
    <vt:lpwstr>2018-02-20T19:58:02.7942966Z</vt:lpwstr>
  </property>
  <property fmtid="{D5CDD505-2E9C-101B-9397-08002B2CF9AE}" pid="96" name="MSIP_Label_f42aa342-8706-4288-bd11-ebb85995028c_Name">
    <vt:lpwstr>General</vt:lpwstr>
  </property>
  <property fmtid="{D5CDD505-2E9C-101B-9397-08002B2CF9AE}" pid="97" name="MSIP_Label_f42aa342-8706-4288-bd11-ebb85995028c_Application">
    <vt:lpwstr>Microsoft Azure Information Protection</vt:lpwstr>
  </property>
  <property fmtid="{D5CDD505-2E9C-101B-9397-08002B2CF9AE}" pid="98" name="MSIP_Label_f42aa342-8706-4288-bd11-ebb85995028c_Extended_MSFT_Method">
    <vt:lpwstr>Automatic</vt:lpwstr>
  </property>
  <property fmtid="{D5CDD505-2E9C-101B-9397-08002B2CF9AE}" pid="99" name="Sensitivity">
    <vt:lpwstr>General</vt:lpwstr>
  </property>
</Properties>
</file>