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332" r:id="rId2"/>
    <p:sldId id="317" r:id="rId3"/>
    <p:sldId id="288" r:id="rId4"/>
    <p:sldId id="462" r:id="rId5"/>
    <p:sldId id="503" r:id="rId6"/>
    <p:sldId id="504" r:id="rId7"/>
    <p:sldId id="459" r:id="rId8"/>
    <p:sldId id="507" r:id="rId9"/>
    <p:sldId id="463" r:id="rId10"/>
    <p:sldId id="464" r:id="rId11"/>
    <p:sldId id="465" r:id="rId12"/>
    <p:sldId id="466" r:id="rId13"/>
    <p:sldId id="467" r:id="rId14"/>
    <p:sldId id="468" r:id="rId15"/>
    <p:sldId id="563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518" r:id="rId28"/>
    <p:sldId id="517" r:id="rId29"/>
    <p:sldId id="564" r:id="rId30"/>
    <p:sldId id="519" r:id="rId31"/>
    <p:sldId id="521" r:id="rId32"/>
    <p:sldId id="522" r:id="rId33"/>
    <p:sldId id="525" r:id="rId34"/>
    <p:sldId id="524" r:id="rId35"/>
    <p:sldId id="526" r:id="rId36"/>
    <p:sldId id="523" r:id="rId37"/>
    <p:sldId id="527" r:id="rId38"/>
    <p:sldId id="528" r:id="rId39"/>
    <p:sldId id="532" r:id="rId40"/>
    <p:sldId id="531" r:id="rId41"/>
    <p:sldId id="529" r:id="rId42"/>
    <p:sldId id="534" r:id="rId43"/>
    <p:sldId id="533" r:id="rId44"/>
    <p:sldId id="530" r:id="rId45"/>
    <p:sldId id="569" r:id="rId46"/>
    <p:sldId id="570" r:id="rId47"/>
    <p:sldId id="567" r:id="rId48"/>
    <p:sldId id="566" r:id="rId49"/>
    <p:sldId id="568" r:id="rId50"/>
    <p:sldId id="565" r:id="rId51"/>
    <p:sldId id="53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4C7F-DAD1-4632-B388-41F03662ED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038B5-8265-4846-9540-DCC995014542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2016</a:t>
          </a:r>
          <a:endParaRPr lang="en-US" sz="2800" dirty="0"/>
        </a:p>
      </dgm:t>
    </dgm:pt>
    <dgm:pt modelId="{CA904C73-6F0A-498E-ADB3-5C60621A7433}" type="parTrans" cxnId="{8B19B873-26C4-4EB4-BA98-A615D78DCB1C}">
      <dgm:prSet/>
      <dgm:spPr/>
      <dgm:t>
        <a:bodyPr/>
        <a:lstStyle/>
        <a:p>
          <a:endParaRPr lang="en-US"/>
        </a:p>
      </dgm:t>
    </dgm:pt>
    <dgm:pt modelId="{F62DDF26-8303-4F51-A0C0-F401A867B59C}" type="sibTrans" cxnId="{8B19B873-26C4-4EB4-BA98-A615D78DCB1C}">
      <dgm:prSet/>
      <dgm:spPr/>
      <dgm:t>
        <a:bodyPr/>
        <a:lstStyle/>
        <a:p>
          <a:endParaRPr lang="en-US"/>
        </a:p>
      </dgm:t>
    </dgm:pt>
    <dgm:pt modelId="{46B9DA63-5A9C-4A9B-A79A-C6A2958C6C2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Extensibility Framework</a:t>
          </a:r>
          <a:endParaRPr lang="en-US" sz="2000" dirty="0"/>
        </a:p>
      </dgm:t>
    </dgm:pt>
    <dgm:pt modelId="{1995D329-64DA-432D-92D9-A015AE988B7D}" type="parTrans" cxnId="{AC76E07A-5B60-4AA5-A97A-CADE121BD0D5}">
      <dgm:prSet/>
      <dgm:spPr/>
      <dgm:t>
        <a:bodyPr/>
        <a:lstStyle/>
        <a:p>
          <a:endParaRPr lang="en-US"/>
        </a:p>
      </dgm:t>
    </dgm:pt>
    <dgm:pt modelId="{CCE35111-3BB2-49BC-817C-5FC4C2157421}" type="sibTrans" cxnId="{AC76E07A-5B60-4AA5-A97A-CADE121BD0D5}">
      <dgm:prSet/>
      <dgm:spPr/>
      <dgm:t>
        <a:bodyPr/>
        <a:lstStyle/>
        <a:p>
          <a:endParaRPr lang="en-US"/>
        </a:p>
      </dgm:t>
    </dgm:pt>
    <dgm:pt modelId="{C2940A10-E854-4897-B71B-8DAFF26DD58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R Support (3.2.2)</a:t>
          </a:r>
          <a:endParaRPr lang="en-US" sz="2000" dirty="0"/>
        </a:p>
      </dgm:t>
    </dgm:pt>
    <dgm:pt modelId="{11493757-18E0-4274-8AE2-8FF3B59A8AF1}" type="parTrans" cxnId="{0F94C010-0B0C-4785-BF95-AE4FB1362AF2}">
      <dgm:prSet/>
      <dgm:spPr/>
      <dgm:t>
        <a:bodyPr/>
        <a:lstStyle/>
        <a:p>
          <a:endParaRPr lang="en-US"/>
        </a:p>
      </dgm:t>
    </dgm:pt>
    <dgm:pt modelId="{6D649D91-FBFE-45B0-BCD6-77ECB6F83991}" type="sibTrans" cxnId="{0F94C010-0B0C-4785-BF95-AE4FB1362AF2}">
      <dgm:prSet/>
      <dgm:spPr/>
      <dgm:t>
        <a:bodyPr/>
        <a:lstStyle/>
        <a:p>
          <a:endParaRPr lang="en-US"/>
        </a:p>
      </dgm:t>
    </dgm:pt>
    <dgm:pt modelId="{4A405319-2210-4883-9CD1-CCC699A3EE1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Microsoft R Server</a:t>
          </a:r>
          <a:endParaRPr lang="en-US" sz="2000"/>
        </a:p>
      </dgm:t>
    </dgm:pt>
    <dgm:pt modelId="{293B5B6F-D8F9-44DE-A660-F7AE47EFCA30}" type="parTrans" cxnId="{FCF9F3BA-BBBA-4FF2-B4B8-ED248687A609}">
      <dgm:prSet/>
      <dgm:spPr/>
      <dgm:t>
        <a:bodyPr/>
        <a:lstStyle/>
        <a:p>
          <a:endParaRPr lang="en-US"/>
        </a:p>
      </dgm:t>
    </dgm:pt>
    <dgm:pt modelId="{70E82147-2B3E-4CFE-B3F4-4178E0D35937}" type="sibTrans" cxnId="{FCF9F3BA-BBBA-4FF2-B4B8-ED248687A609}">
      <dgm:prSet/>
      <dgm:spPr/>
      <dgm:t>
        <a:bodyPr/>
        <a:lstStyle/>
        <a:p>
          <a:endParaRPr lang="en-US"/>
        </a:p>
      </dgm:t>
    </dgm:pt>
    <dgm:pt modelId="{0E466BE1-2F0C-4A18-9857-FC0692C3CC7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2017</a:t>
          </a:r>
          <a:endParaRPr lang="en-US" sz="2800" dirty="0"/>
        </a:p>
      </dgm:t>
    </dgm:pt>
    <dgm:pt modelId="{974BF916-1B9F-4A08-8E48-C2F852D93BE8}" type="parTrans" cxnId="{1B72C74D-0A17-4077-B704-DC7D193BC765}">
      <dgm:prSet/>
      <dgm:spPr/>
      <dgm:t>
        <a:bodyPr/>
        <a:lstStyle/>
        <a:p>
          <a:endParaRPr lang="en-US"/>
        </a:p>
      </dgm:t>
    </dgm:pt>
    <dgm:pt modelId="{263E78B5-77FC-4FEC-9193-8F5800F5959D}" type="sibTrans" cxnId="{1B72C74D-0A17-4077-B704-DC7D193BC765}">
      <dgm:prSet/>
      <dgm:spPr/>
      <dgm:t>
        <a:bodyPr/>
        <a:lstStyle/>
        <a:p>
          <a:endParaRPr lang="en-US"/>
        </a:p>
      </dgm:t>
    </dgm:pt>
    <dgm:pt modelId="{A6DD5642-F2B4-4C5E-80B9-52F52CE7F0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Python Support (3.5.2)</a:t>
          </a:r>
          <a:endParaRPr lang="en-US" sz="2000"/>
        </a:p>
      </dgm:t>
    </dgm:pt>
    <dgm:pt modelId="{334672A3-1E64-4649-B6E2-3724D587324A}" type="parTrans" cxnId="{C47F6F9A-11C0-4B39-B36B-4FAA9D0C0361}">
      <dgm:prSet/>
      <dgm:spPr/>
      <dgm:t>
        <a:bodyPr/>
        <a:lstStyle/>
        <a:p>
          <a:endParaRPr lang="en-US"/>
        </a:p>
      </dgm:t>
    </dgm:pt>
    <dgm:pt modelId="{7F7EBD42-3D6B-4847-9A9B-DE83D86D9046}" type="sibTrans" cxnId="{C47F6F9A-11C0-4B39-B36B-4FAA9D0C0361}">
      <dgm:prSet/>
      <dgm:spPr/>
      <dgm:t>
        <a:bodyPr/>
        <a:lstStyle/>
        <a:p>
          <a:endParaRPr lang="en-US"/>
        </a:p>
      </dgm:t>
    </dgm:pt>
    <dgm:pt modelId="{54831784-4925-4786-9044-4CEF52F7F59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R Support (3.3.3)</a:t>
          </a:r>
          <a:endParaRPr lang="en-US" sz="2000"/>
        </a:p>
      </dgm:t>
    </dgm:pt>
    <dgm:pt modelId="{1BF58772-56AF-46A8-B454-9A2BC0E5E483}" type="parTrans" cxnId="{D179C2E4-BF84-4936-AC1B-6D49DF26174A}">
      <dgm:prSet/>
      <dgm:spPr/>
      <dgm:t>
        <a:bodyPr/>
        <a:lstStyle/>
        <a:p>
          <a:endParaRPr lang="en-US"/>
        </a:p>
      </dgm:t>
    </dgm:pt>
    <dgm:pt modelId="{18E4D225-DC07-4255-A3B8-1D5CEC08B5A3}" type="sibTrans" cxnId="{D179C2E4-BF84-4936-AC1B-6D49DF26174A}">
      <dgm:prSet/>
      <dgm:spPr/>
      <dgm:t>
        <a:bodyPr/>
        <a:lstStyle/>
        <a:p>
          <a:endParaRPr lang="en-US"/>
        </a:p>
      </dgm:t>
    </dgm:pt>
    <dgm:pt modelId="{50798BE8-6CB9-4E24-956E-38ED7032528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Native Scoring using PREDICT</a:t>
          </a:r>
          <a:endParaRPr lang="en-US" sz="2000"/>
        </a:p>
      </dgm:t>
    </dgm:pt>
    <dgm:pt modelId="{C1355239-F1C9-49AC-B7CF-78614AD4FC6C}" type="parTrans" cxnId="{369F330E-4B06-424C-9E06-1C4719040C57}">
      <dgm:prSet/>
      <dgm:spPr/>
      <dgm:t>
        <a:bodyPr/>
        <a:lstStyle/>
        <a:p>
          <a:endParaRPr lang="en-US"/>
        </a:p>
      </dgm:t>
    </dgm:pt>
    <dgm:pt modelId="{2DE5561E-151F-4485-8AE1-7F7D3C7CE02E}" type="sibTrans" cxnId="{369F330E-4B06-424C-9E06-1C4719040C57}">
      <dgm:prSet/>
      <dgm:spPr/>
      <dgm:t>
        <a:bodyPr/>
        <a:lstStyle/>
        <a:p>
          <a:endParaRPr lang="en-US"/>
        </a:p>
      </dgm:t>
    </dgm:pt>
    <dgm:pt modelId="{B7FDFC72-F034-4935-85C6-358B9D2651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In-database Package Management</a:t>
          </a:r>
          <a:endParaRPr lang="en-US" sz="2000" dirty="0"/>
        </a:p>
      </dgm:t>
    </dgm:pt>
    <dgm:pt modelId="{12568CB3-D4F8-49F4-8BEB-6BCADFC3CC54}" type="parTrans" cxnId="{A45C1688-34A1-49F7-8410-F2DCDF7A0652}">
      <dgm:prSet/>
      <dgm:spPr/>
      <dgm:t>
        <a:bodyPr/>
        <a:lstStyle/>
        <a:p>
          <a:endParaRPr lang="en-US"/>
        </a:p>
      </dgm:t>
    </dgm:pt>
    <dgm:pt modelId="{D83CC639-2D92-47FB-BE87-643AB4BB05BA}" type="sibTrans" cxnId="{A45C1688-34A1-49F7-8410-F2DCDF7A0652}">
      <dgm:prSet/>
      <dgm:spPr/>
      <dgm:t>
        <a:bodyPr/>
        <a:lstStyle/>
        <a:p>
          <a:endParaRPr lang="en-US"/>
        </a:p>
      </dgm:t>
    </dgm:pt>
    <dgm:pt modelId="{4814D925-5A69-43E9-9596-F9CF4B425957}" type="pres">
      <dgm:prSet presAssocID="{12244C7F-DAD1-4632-B388-41F03662EDC8}" presName="Name0" presStyleCnt="0">
        <dgm:presLayoutVars>
          <dgm:dir/>
          <dgm:resizeHandles val="exact"/>
        </dgm:presLayoutVars>
      </dgm:prSet>
      <dgm:spPr/>
    </dgm:pt>
    <dgm:pt modelId="{F81EDA8C-7A85-4FFA-AE6C-C6CF21D59D6C}" type="pres">
      <dgm:prSet presAssocID="{0E8038B5-8265-4846-9540-DCC995014542}" presName="node" presStyleLbl="node1" presStyleIdx="0" presStyleCnt="2" custScaleY="141815" custLinFactNeighborX="-3156" custLinFactNeighborY="-15375">
        <dgm:presLayoutVars>
          <dgm:bulletEnabled val="1"/>
        </dgm:presLayoutVars>
      </dgm:prSet>
      <dgm:spPr/>
    </dgm:pt>
    <dgm:pt modelId="{3615AC52-B51C-44AB-8691-C0599F4B4F21}" type="pres">
      <dgm:prSet presAssocID="{F62DDF26-8303-4F51-A0C0-F401A867B59C}" presName="sibTrans" presStyleLbl="sibTrans2D1" presStyleIdx="0" presStyleCnt="1"/>
      <dgm:spPr/>
    </dgm:pt>
    <dgm:pt modelId="{BCC63710-B79E-404C-8162-645F4F26169E}" type="pres">
      <dgm:prSet presAssocID="{F62DDF26-8303-4F51-A0C0-F401A867B59C}" presName="connectorText" presStyleLbl="sibTrans2D1" presStyleIdx="0" presStyleCnt="1"/>
      <dgm:spPr/>
    </dgm:pt>
    <dgm:pt modelId="{84BBADAD-B200-4D88-A2FD-57E0E2B2E8FC}" type="pres">
      <dgm:prSet presAssocID="{0E466BE1-2F0C-4A18-9857-FC0692C3CC7F}" presName="node" presStyleLbl="node1" presStyleIdx="1" presStyleCnt="2" custScaleY="135719" custLinFactNeighborX="-3156" custLinFactNeighborY="-15375">
        <dgm:presLayoutVars>
          <dgm:bulletEnabled val="1"/>
        </dgm:presLayoutVars>
      </dgm:prSet>
      <dgm:spPr/>
    </dgm:pt>
  </dgm:ptLst>
  <dgm:cxnLst>
    <dgm:cxn modelId="{6AAB610C-9A66-4ACA-B7C2-925856FD55FA}" type="presOf" srcId="{54831784-4925-4786-9044-4CEF52F7F595}" destId="{84BBADAD-B200-4D88-A2FD-57E0E2B2E8FC}" srcOrd="0" destOrd="2" presId="urn:microsoft.com/office/officeart/2005/8/layout/process1"/>
    <dgm:cxn modelId="{369F330E-4B06-424C-9E06-1C4719040C57}" srcId="{0E466BE1-2F0C-4A18-9857-FC0692C3CC7F}" destId="{50798BE8-6CB9-4E24-956E-38ED7032528D}" srcOrd="2" destOrd="0" parTransId="{C1355239-F1C9-49AC-B7CF-78614AD4FC6C}" sibTransId="{2DE5561E-151F-4485-8AE1-7F7D3C7CE02E}"/>
    <dgm:cxn modelId="{0F94C010-0B0C-4785-BF95-AE4FB1362AF2}" srcId="{0E8038B5-8265-4846-9540-DCC995014542}" destId="{C2940A10-E854-4897-B71B-8DAFF26DD585}" srcOrd="1" destOrd="0" parTransId="{11493757-18E0-4274-8AE2-8FF3B59A8AF1}" sibTransId="{6D649D91-FBFE-45B0-BCD6-77ECB6F83991}"/>
    <dgm:cxn modelId="{39859417-F30B-43B4-AC46-A70A0AA0DAF4}" type="presOf" srcId="{12244C7F-DAD1-4632-B388-41F03662EDC8}" destId="{4814D925-5A69-43E9-9596-F9CF4B425957}" srcOrd="0" destOrd="0" presId="urn:microsoft.com/office/officeart/2005/8/layout/process1"/>
    <dgm:cxn modelId="{65C11420-1149-4825-A92C-F540FF17C8FD}" type="presOf" srcId="{0E466BE1-2F0C-4A18-9857-FC0692C3CC7F}" destId="{84BBADAD-B200-4D88-A2FD-57E0E2B2E8FC}" srcOrd="0" destOrd="0" presId="urn:microsoft.com/office/officeart/2005/8/layout/process1"/>
    <dgm:cxn modelId="{1B72C74D-0A17-4077-B704-DC7D193BC765}" srcId="{12244C7F-DAD1-4632-B388-41F03662EDC8}" destId="{0E466BE1-2F0C-4A18-9857-FC0692C3CC7F}" srcOrd="1" destOrd="0" parTransId="{974BF916-1B9F-4A08-8E48-C2F852D93BE8}" sibTransId="{263E78B5-77FC-4FEC-9193-8F5800F5959D}"/>
    <dgm:cxn modelId="{9CF7FF72-11FC-42E6-89C1-5667B7BA2676}" type="presOf" srcId="{F62DDF26-8303-4F51-A0C0-F401A867B59C}" destId="{3615AC52-B51C-44AB-8691-C0599F4B4F21}" srcOrd="0" destOrd="0" presId="urn:microsoft.com/office/officeart/2005/8/layout/process1"/>
    <dgm:cxn modelId="{8B19B873-26C4-4EB4-BA98-A615D78DCB1C}" srcId="{12244C7F-DAD1-4632-B388-41F03662EDC8}" destId="{0E8038B5-8265-4846-9540-DCC995014542}" srcOrd="0" destOrd="0" parTransId="{CA904C73-6F0A-498E-ADB3-5C60621A7433}" sibTransId="{F62DDF26-8303-4F51-A0C0-F401A867B59C}"/>
    <dgm:cxn modelId="{AC76E07A-5B60-4AA5-A97A-CADE121BD0D5}" srcId="{0E8038B5-8265-4846-9540-DCC995014542}" destId="{46B9DA63-5A9C-4A9B-A79A-C6A2958C6C2C}" srcOrd="0" destOrd="0" parTransId="{1995D329-64DA-432D-92D9-A015AE988B7D}" sibTransId="{CCE35111-3BB2-49BC-817C-5FC4C2157421}"/>
    <dgm:cxn modelId="{3CED5287-B838-4394-A62F-BE1F442699E8}" type="presOf" srcId="{B7FDFC72-F034-4935-85C6-358B9D265111}" destId="{84BBADAD-B200-4D88-A2FD-57E0E2B2E8FC}" srcOrd="0" destOrd="4" presId="urn:microsoft.com/office/officeart/2005/8/layout/process1"/>
    <dgm:cxn modelId="{A45C1688-34A1-49F7-8410-F2DCDF7A0652}" srcId="{0E466BE1-2F0C-4A18-9857-FC0692C3CC7F}" destId="{B7FDFC72-F034-4935-85C6-358B9D265111}" srcOrd="3" destOrd="0" parTransId="{12568CB3-D4F8-49F4-8BEB-6BCADFC3CC54}" sibTransId="{D83CC639-2D92-47FB-BE87-643AB4BB05BA}"/>
    <dgm:cxn modelId="{1F2ACA94-E196-4D39-8E56-8B8893EE6003}" type="presOf" srcId="{4A405319-2210-4883-9CD1-CCC699A3EE1D}" destId="{F81EDA8C-7A85-4FFA-AE6C-C6CF21D59D6C}" srcOrd="0" destOrd="3" presId="urn:microsoft.com/office/officeart/2005/8/layout/process1"/>
    <dgm:cxn modelId="{C47F6F9A-11C0-4B39-B36B-4FAA9D0C0361}" srcId="{0E466BE1-2F0C-4A18-9857-FC0692C3CC7F}" destId="{A6DD5642-F2B4-4C5E-80B9-52F52CE7F07E}" srcOrd="0" destOrd="0" parTransId="{334672A3-1E64-4649-B6E2-3724D587324A}" sibTransId="{7F7EBD42-3D6B-4847-9A9B-DE83D86D9046}"/>
    <dgm:cxn modelId="{9024BB9F-25D6-417C-B2DA-90A7612B80C2}" type="presOf" srcId="{F62DDF26-8303-4F51-A0C0-F401A867B59C}" destId="{BCC63710-B79E-404C-8162-645F4F26169E}" srcOrd="1" destOrd="0" presId="urn:microsoft.com/office/officeart/2005/8/layout/process1"/>
    <dgm:cxn modelId="{D5BD3DA2-7EAD-4E3B-88FA-B0E4EA8CC031}" type="presOf" srcId="{46B9DA63-5A9C-4A9B-A79A-C6A2958C6C2C}" destId="{F81EDA8C-7A85-4FFA-AE6C-C6CF21D59D6C}" srcOrd="0" destOrd="1" presId="urn:microsoft.com/office/officeart/2005/8/layout/process1"/>
    <dgm:cxn modelId="{BD60F8AF-B683-4506-B67F-932BBCA136D9}" type="presOf" srcId="{C2940A10-E854-4897-B71B-8DAFF26DD585}" destId="{F81EDA8C-7A85-4FFA-AE6C-C6CF21D59D6C}" srcOrd="0" destOrd="2" presId="urn:microsoft.com/office/officeart/2005/8/layout/process1"/>
    <dgm:cxn modelId="{FCF9F3BA-BBBA-4FF2-B4B8-ED248687A609}" srcId="{0E8038B5-8265-4846-9540-DCC995014542}" destId="{4A405319-2210-4883-9CD1-CCC699A3EE1D}" srcOrd="2" destOrd="0" parTransId="{293B5B6F-D8F9-44DE-A660-F7AE47EFCA30}" sibTransId="{70E82147-2B3E-4CFE-B3F4-4178E0D35937}"/>
    <dgm:cxn modelId="{F75C75CF-532D-4878-A988-0751D7E91D6C}" type="presOf" srcId="{0E8038B5-8265-4846-9540-DCC995014542}" destId="{F81EDA8C-7A85-4FFA-AE6C-C6CF21D59D6C}" srcOrd="0" destOrd="0" presId="urn:microsoft.com/office/officeart/2005/8/layout/process1"/>
    <dgm:cxn modelId="{E1C88FE1-7CC3-4B90-B2E2-F2C606656AE6}" type="presOf" srcId="{A6DD5642-F2B4-4C5E-80B9-52F52CE7F07E}" destId="{84BBADAD-B200-4D88-A2FD-57E0E2B2E8FC}" srcOrd="0" destOrd="1" presId="urn:microsoft.com/office/officeart/2005/8/layout/process1"/>
    <dgm:cxn modelId="{D179C2E4-BF84-4936-AC1B-6D49DF26174A}" srcId="{0E466BE1-2F0C-4A18-9857-FC0692C3CC7F}" destId="{54831784-4925-4786-9044-4CEF52F7F595}" srcOrd="1" destOrd="0" parTransId="{1BF58772-56AF-46A8-B454-9A2BC0E5E483}" sibTransId="{18E4D225-DC07-4255-A3B8-1D5CEC08B5A3}"/>
    <dgm:cxn modelId="{10291FE9-0D01-4EB7-A494-3AE96C5E63CB}" type="presOf" srcId="{50798BE8-6CB9-4E24-956E-38ED7032528D}" destId="{84BBADAD-B200-4D88-A2FD-57E0E2B2E8FC}" srcOrd="0" destOrd="3" presId="urn:microsoft.com/office/officeart/2005/8/layout/process1"/>
    <dgm:cxn modelId="{8C055295-2A2B-4993-BD54-595EEB375B98}" type="presParOf" srcId="{4814D925-5A69-43E9-9596-F9CF4B425957}" destId="{F81EDA8C-7A85-4FFA-AE6C-C6CF21D59D6C}" srcOrd="0" destOrd="0" presId="urn:microsoft.com/office/officeart/2005/8/layout/process1"/>
    <dgm:cxn modelId="{753DC282-ED32-4BDA-96B7-33A2A6D6AF5F}" type="presParOf" srcId="{4814D925-5A69-43E9-9596-F9CF4B425957}" destId="{3615AC52-B51C-44AB-8691-C0599F4B4F21}" srcOrd="1" destOrd="0" presId="urn:microsoft.com/office/officeart/2005/8/layout/process1"/>
    <dgm:cxn modelId="{CAF33934-EBEA-4A96-B9FB-537B0E0A81D7}" type="presParOf" srcId="{3615AC52-B51C-44AB-8691-C0599F4B4F21}" destId="{BCC63710-B79E-404C-8162-645F4F26169E}" srcOrd="0" destOrd="0" presId="urn:microsoft.com/office/officeart/2005/8/layout/process1"/>
    <dgm:cxn modelId="{AB9E67E1-FB43-4C10-829B-C21A6111E4A4}" type="presParOf" srcId="{4814D925-5A69-43E9-9596-F9CF4B425957}" destId="{84BBADAD-B200-4D88-A2FD-57E0E2B2E8F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DA8C-7A85-4FFA-AE6C-C6CF21D59D6C}">
      <dsp:nvSpPr>
        <dsp:cNvPr id="0" name=""/>
        <dsp:cNvSpPr/>
      </dsp:nvSpPr>
      <dsp:spPr>
        <a:xfrm>
          <a:off x="0" y="914520"/>
          <a:ext cx="4854385" cy="413054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2016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Extensibility Framework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R Support (3.2.2)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Microsoft R Server</a:t>
          </a:r>
          <a:endParaRPr lang="en-US" sz="2000" kern="1200"/>
        </a:p>
      </dsp:txBody>
      <dsp:txXfrm>
        <a:off x="120980" y="1035500"/>
        <a:ext cx="4612425" cy="3888588"/>
      </dsp:txXfrm>
    </dsp:sp>
    <dsp:sp modelId="{3615AC52-B51C-44AB-8691-C0599F4B4F21}">
      <dsp:nvSpPr>
        <dsp:cNvPr id="0" name=""/>
        <dsp:cNvSpPr/>
      </dsp:nvSpPr>
      <dsp:spPr>
        <a:xfrm>
          <a:off x="5325072" y="2377850"/>
          <a:ext cx="997856" cy="1203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5325072" y="2618627"/>
        <a:ext cx="698499" cy="722333"/>
      </dsp:txXfrm>
    </dsp:sp>
    <dsp:sp modelId="{84BBADAD-B200-4D88-A2FD-57E0E2B2E8FC}">
      <dsp:nvSpPr>
        <dsp:cNvPr id="0" name=""/>
        <dsp:cNvSpPr/>
      </dsp:nvSpPr>
      <dsp:spPr>
        <a:xfrm>
          <a:off x="6737134" y="1003297"/>
          <a:ext cx="4854385" cy="39529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2017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Python Support (3.5.2)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R Support (3.3.3)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Native Scoring using PREDICT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In-database Package Management</a:t>
          </a:r>
          <a:endParaRPr lang="en-US" sz="2000" kern="1200" dirty="0"/>
        </a:p>
      </dsp:txBody>
      <dsp:txXfrm>
        <a:off x="6852913" y="1119076"/>
        <a:ext cx="4622827" cy="3721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9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2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3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1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2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7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7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4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5/1/2018 4:26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7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8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5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2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6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8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7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5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73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5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9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8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08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36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41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5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14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6717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6748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2" r:id="rId18"/>
    <p:sldLayoutId id="2147483673" r:id="rId19"/>
    <p:sldLayoutId id="2147483675" r:id="rId20"/>
    <p:sldLayoutId id="2147483676" r:id="rId2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sdn.microsoft.com/en-us/library/mt590947.asp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Proprietary%20high%20performance%20functions%20used%20in%20place%20of%20the%20standard%20R%20functions.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operationalize/quickstart-publish-r-web-servic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machine-learning-server/operationalize/configure-machine-learning-server-one-box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Machine Learning with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868" y="5394478"/>
            <a:ext cx="7269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Microsoft Technical Solutions Professional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16" y="4554226"/>
            <a:ext cx="1701117" cy="1468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2ED69-E0F5-463B-8A06-79F4CA96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25" y="1859946"/>
            <a:ext cx="2957350" cy="22919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65A01-6E79-481F-8AE9-387BF6573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875" y="6210577"/>
            <a:ext cx="2057400" cy="438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Unsupervised Learning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Input Data is not Labeled, i.e. we don’t know what the data is.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Goal is to Look for Patterns in the Data Such as Grouping, aka Clustering.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Example: Fraud Detection.</a:t>
            </a:r>
          </a:p>
          <a:p>
            <a:pPr>
              <a:spcAft>
                <a:spcPts val="18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806B5-55FE-48B9-BCD0-2C9EFC8E0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411909"/>
            <a:ext cx="17788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Predictive Modeling, Supervised </a:t>
            </a:r>
            <a:r>
              <a:rPr lang="en-US" sz="4000" dirty="0"/>
              <a:t>Learning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Input Data is Fed into the Program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Program is to Determine the Relationship Between the Input Columns and a Result Output Column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Based on Analysis of Inputs to Result, a Model is Created to Predict the Result Based on a Given Set of Inputs</a:t>
            </a:r>
          </a:p>
        </p:txBody>
      </p:sp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9805DC9D-3B21-4CE8-922A-4187F0C8E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67200"/>
            <a:ext cx="1958626" cy="195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F01AC-39E0-470F-97CA-DBB0CB4D3E92}"/>
              </a:ext>
            </a:extLst>
          </p:cNvPr>
          <p:cNvSpPr txBox="1"/>
          <p:nvPr/>
        </p:nvSpPr>
        <p:spPr>
          <a:xfrm>
            <a:off x="2130641" y="5246513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 is used to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386891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Data Mining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Goal is to Find Patterns in the Data.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Can be Supervised or Unsupervised.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Result May Be Used to Create a Predictive Model.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Example: Market Basket Analysis.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9F7F8C-DCCA-4A21-B645-F57516C23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96" y="4294449"/>
            <a:ext cx="1242225" cy="24120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987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Research/Population Comparison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Is a Pharmaceutical Effective?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Is the Lifestyle in One Population Leading to Better Health?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Are Environmental Factors Affecting the Survival Rate of Possum?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Are Pesticides Negatively Impacting Consumers?</a:t>
            </a:r>
          </a:p>
        </p:txBody>
      </p:sp>
    </p:spTree>
    <p:extLst>
      <p:ext uri="{BB962C8B-B14F-4D97-AF65-F5344CB8AC3E}">
        <p14:creationId xmlns:p14="http://schemas.microsoft.com/office/powerpoint/2010/main" val="8693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9F7F8C-DCCA-4A21-B645-F57516C23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4261519"/>
            <a:ext cx="1219200" cy="23673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006819-F194-49CA-8E6B-21E1DBEA2E66}"/>
              </a:ext>
            </a:extLst>
          </p:cNvPr>
          <p:cNvSpPr txBox="1">
            <a:spLocks/>
          </p:cNvSpPr>
          <p:nvPr/>
        </p:nvSpPr>
        <p:spPr>
          <a:xfrm>
            <a:off x="228600" y="1676400"/>
            <a:ext cx="7994708" cy="24136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What is Data Science?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Machine Learning - Supervised and Unsupervised Learning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Predictive Modeling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Data Mining</a:t>
            </a:r>
          </a:p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Research/Population Comparison</a:t>
            </a:r>
          </a:p>
        </p:txBody>
      </p:sp>
    </p:spTree>
    <p:extLst>
      <p:ext uri="{BB962C8B-B14F-4D97-AF65-F5344CB8AC3E}">
        <p14:creationId xmlns:p14="http://schemas.microsoft.com/office/powerpoint/2010/main" val="53488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9D26E6B7-5282-4695-BC9B-80CD7504C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0" y="836762"/>
            <a:ext cx="7695721" cy="53278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5BBB0B-33D8-430D-A836-A6AA65E4D530}"/>
              </a:ext>
            </a:extLst>
          </p:cNvPr>
          <p:cNvSpPr/>
          <p:nvPr/>
        </p:nvSpPr>
        <p:spPr>
          <a:xfrm>
            <a:off x="0" y="0"/>
            <a:ext cx="12192000" cy="8367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97366" y="103517"/>
            <a:ext cx="10744200" cy="586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Creating a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67418" y="1549880"/>
            <a:ext cx="7994650" cy="2286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What is a Predictive Model?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Identifying the Input Variables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Steps to Creating a Predictive Model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Evaluating the Model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228D67A-12DE-48D7-8FF3-117B5F40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24" y="4208698"/>
            <a:ext cx="3328997" cy="23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Predictive Modeling</a:t>
            </a:r>
            <a:r>
              <a:rPr lang="en-US" sz="4000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3ECB4-8C41-49AB-9654-5193F628CBEC}"/>
              </a:ext>
            </a:extLst>
          </p:cNvPr>
          <p:cNvSpPr/>
          <p:nvPr/>
        </p:nvSpPr>
        <p:spPr>
          <a:xfrm>
            <a:off x="425186" y="1600200"/>
            <a:ext cx="110320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Predictive Modeling</a:t>
            </a:r>
            <a:r>
              <a:rPr lang="en-US" sz="2800" dirty="0">
                <a:solidFill>
                  <a:schemeClr val="bg1"/>
                </a:solidFill>
              </a:rPr>
              <a:t> attempts to determine an unknown variable based on known variables using probabilities.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 the past to predict the future (Historical Data).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 the Correlation between the Input Variables and the Variable to be predicted.</a:t>
            </a:r>
          </a:p>
        </p:txBody>
      </p:sp>
    </p:spTree>
    <p:extLst>
      <p:ext uri="{BB962C8B-B14F-4D97-AF65-F5344CB8AC3E}">
        <p14:creationId xmlns:p14="http://schemas.microsoft.com/office/powerpoint/2010/main" val="26894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Applications of Predictive </a:t>
            </a:r>
            <a:r>
              <a:rPr lang="en-US" sz="4000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Modeling</a:t>
            </a:r>
            <a:r>
              <a:rPr lang="en-US" sz="4000" dirty="0" err="1"/>
              <a:t>Modeling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62BB-103B-4295-8FE4-D9637A132BF8}"/>
              </a:ext>
            </a:extLst>
          </p:cNvPr>
          <p:cNvSpPr txBox="1"/>
          <p:nvPr/>
        </p:nvSpPr>
        <p:spPr>
          <a:xfrm>
            <a:off x="397262" y="1792267"/>
            <a:ext cx="1091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Classify something such as is an is an email spam or ham?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group does something belong to such as what species of plant?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a person contract a certain illness?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the patient be readmitted?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the person a high health risk?</a:t>
            </a:r>
          </a:p>
        </p:txBody>
      </p:sp>
    </p:spTree>
    <p:extLst>
      <p:ext uri="{BB962C8B-B14F-4D97-AF65-F5344CB8AC3E}">
        <p14:creationId xmlns:p14="http://schemas.microsoft.com/office/powerpoint/2010/main" val="33899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Steps to Creating a Predictive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D45A6-D227-4BB9-989A-848310D62293}"/>
              </a:ext>
            </a:extLst>
          </p:cNvPr>
          <p:cNvSpPr/>
          <p:nvPr/>
        </p:nvSpPr>
        <p:spPr>
          <a:xfrm>
            <a:off x="457200" y="1752600"/>
            <a:ext cx="76962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Analyze/Clean the Data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 the Columns that Predict the Answer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a Model to Use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 the Model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Evaluate the Model’s Effectiveness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the Model</a:t>
            </a:r>
          </a:p>
        </p:txBody>
      </p:sp>
    </p:spTree>
    <p:extLst>
      <p:ext uri="{BB962C8B-B14F-4D97-AF65-F5344CB8AC3E}">
        <p14:creationId xmlns:p14="http://schemas.microsoft.com/office/powerpoint/2010/main" val="920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0" y="2081492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8236" y="29701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18" y="825799"/>
            <a:ext cx="3398195" cy="9860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Birth Weight (BirthWt) 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ACFD3-D4BF-4ECF-B0A6-7F3929FFCA97}"/>
              </a:ext>
            </a:extLst>
          </p:cNvPr>
          <p:cNvSpPr/>
          <p:nvPr/>
        </p:nvSpPr>
        <p:spPr>
          <a:xfrm>
            <a:off x="2857699" y="807535"/>
            <a:ext cx="616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Risk Factors Associated with Low Infant Birth Weight</a:t>
            </a: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0064C-723B-40C2-B9A6-1AFAD49E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64630"/>
              </p:ext>
            </p:extLst>
          </p:nvPr>
        </p:nvGraphicFramePr>
        <p:xfrm>
          <a:off x="1789980" y="1330519"/>
          <a:ext cx="8803258" cy="48234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81092">
                  <a:extLst>
                    <a:ext uri="{9D8B030D-6E8A-4147-A177-3AD203B41FA5}">
                      <a16:colId xmlns:a16="http://schemas.microsoft.com/office/drawing/2014/main" val="1009405054"/>
                    </a:ext>
                  </a:extLst>
                </a:gridCol>
                <a:gridCol w="4822166">
                  <a:extLst>
                    <a:ext uri="{9D8B030D-6E8A-4147-A177-3AD203B41FA5}">
                      <a16:colId xmlns:a16="http://schemas.microsoft.com/office/drawing/2014/main" val="1698690418"/>
                    </a:ext>
                  </a:extLst>
                </a:gridCol>
              </a:tblGrid>
              <a:tr h="187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Column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0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mother's age in years.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lwt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mother's weight in pounds at last menstrual period.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2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mother's race (1 = white, 2 = black, 3 = other).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78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smoke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smoking status during pregnancy.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ptl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previous premature labors.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13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ht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history of hypertension.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80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ui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presence of uterine irritability.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58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ftv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 of physician visits during the first trimester.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040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bwt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birth weight in grams.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7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low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indicator of birth weight less than 2.5 kg.</a:t>
                      </a:r>
                    </a:p>
                    <a:p>
                      <a:pPr algn="l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2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4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E8DE5C5A-1BD7-412B-9174-21956871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" y="0"/>
            <a:ext cx="12192000" cy="623697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BA13A37-E31C-4B73-9E01-D560CAE6DA02}"/>
              </a:ext>
            </a:extLst>
          </p:cNvPr>
          <p:cNvSpPr txBox="1"/>
          <p:nvPr/>
        </p:nvSpPr>
        <p:spPr bwMode="auto">
          <a:xfrm>
            <a:off x="5410200" y="228600"/>
            <a:ext cx="514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Steps to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54550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F8D9B3-2785-4A90-9934-D642922343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36745" y="2263310"/>
            <a:ext cx="6729950" cy="155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Demo Creating a Predictive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11591925" cy="1063625"/>
          </a:xfrm>
        </p:spPr>
        <p:txBody>
          <a:bodyPr>
            <a:normAutofit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E47B1-8A49-4C2D-A0C1-3A2FB7126409}"/>
              </a:ext>
            </a:extLst>
          </p:cNvPr>
          <p:cNvSpPr/>
          <p:nvPr/>
        </p:nvSpPr>
        <p:spPr>
          <a:xfrm>
            <a:off x="457200" y="4776313"/>
            <a:ext cx="937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http://blog.revolutionanalytics.com/2013/06/plotting-classification-and-regression-trees-with-plotrpart.html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0ED70-A6F2-400F-9864-DA7D157E1AB9}"/>
              </a:ext>
            </a:extLst>
          </p:cNvPr>
          <p:cNvSpPr/>
          <p:nvPr/>
        </p:nvSpPr>
        <p:spPr>
          <a:xfrm>
            <a:off x="457200" y="4495800"/>
            <a:ext cx="1104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https://www.r-bloggers.com/using-decision-trees-to-predict-infant-birth-weights/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28921-CA64-4987-BB60-04AEC1EED42E}"/>
              </a:ext>
            </a:extLst>
          </p:cNvPr>
          <p:cNvSpPr txBox="1"/>
          <p:nvPr/>
        </p:nvSpPr>
        <p:spPr bwMode="auto">
          <a:xfrm>
            <a:off x="228600" y="4141758"/>
            <a:ext cx="29065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Based on the following sources:</a:t>
            </a:r>
          </a:p>
        </p:txBody>
      </p:sp>
    </p:spTree>
    <p:extLst>
      <p:ext uri="{BB962C8B-B14F-4D97-AF65-F5344CB8AC3E}">
        <p14:creationId xmlns:p14="http://schemas.microsoft.com/office/powerpoint/2010/main" val="303454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Review: Extracting the Training/Testing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018C0-8A25-4AF9-A99D-FAF75CF0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101003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Review: Viewing the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19B8C-E1FC-440C-B7F2-C03591C9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75" y="1301957"/>
            <a:ext cx="5354359" cy="41516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24F532-BAE7-4F6A-8A3C-19754E08D4C6}"/>
              </a:ext>
            </a:extLst>
          </p:cNvPr>
          <p:cNvSpPr/>
          <p:nvPr/>
        </p:nvSpPr>
        <p:spPr>
          <a:xfrm>
            <a:off x="248942" y="1808114"/>
            <a:ext cx="5542257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library(rpart)</a:t>
            </a:r>
          </a:p>
          <a:p>
            <a:endParaRPr lang="en-US" dirty="0"/>
          </a:p>
          <a:p>
            <a:r>
              <a:rPr lang="en-US" dirty="0" err="1"/>
              <a:t>birthwtTree</a:t>
            </a:r>
            <a:r>
              <a:rPr lang="en-US" dirty="0"/>
              <a:t> &lt;- rpart(low ~ . - </a:t>
            </a:r>
            <a:r>
              <a:rPr lang="en-US" dirty="0" err="1"/>
              <a:t>bwt</a:t>
            </a:r>
            <a:r>
              <a:rPr lang="en-US" dirty="0"/>
              <a:t>, </a:t>
            </a:r>
          </a:p>
          <a:p>
            <a:r>
              <a:rPr lang="en-US" dirty="0"/>
              <a:t>                        data = </a:t>
            </a:r>
            <a:r>
              <a:rPr lang="en-US" dirty="0" err="1"/>
              <a:t>birthwt</a:t>
            </a:r>
            <a:r>
              <a:rPr lang="en-US" dirty="0"/>
              <a:t>[train, ], </a:t>
            </a:r>
          </a:p>
          <a:p>
            <a:r>
              <a:rPr lang="en-US" dirty="0"/>
              <a:t>                        method = 'class')</a:t>
            </a:r>
          </a:p>
          <a:p>
            <a:endParaRPr lang="en-US" dirty="0"/>
          </a:p>
          <a:p>
            <a:r>
              <a:rPr lang="en-US" dirty="0"/>
              <a:t># Plot the Decision Tree</a:t>
            </a:r>
          </a:p>
          <a:p>
            <a:r>
              <a:rPr lang="en-US" dirty="0"/>
              <a:t>library(rattle)</a:t>
            </a:r>
          </a:p>
          <a:p>
            <a:endParaRPr lang="en-US" dirty="0"/>
          </a:p>
          <a:p>
            <a:r>
              <a:rPr lang="en-US" dirty="0" err="1"/>
              <a:t>fancyRpartPlot</a:t>
            </a:r>
            <a:r>
              <a:rPr lang="en-US" dirty="0"/>
              <a:t>(</a:t>
            </a:r>
            <a:r>
              <a:rPr lang="en-US" dirty="0" err="1"/>
              <a:t>birthwtTree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main="Birth Weight")</a:t>
            </a:r>
          </a:p>
        </p:txBody>
      </p:sp>
    </p:spTree>
    <p:extLst>
      <p:ext uri="{BB962C8B-B14F-4D97-AF65-F5344CB8AC3E}">
        <p14:creationId xmlns:p14="http://schemas.microsoft.com/office/powerpoint/2010/main" val="409184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Review: Evaluating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F35F2-5AC7-4984-A17A-EC9EC961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80" y="1268529"/>
            <a:ext cx="6878143" cy="1510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2DA5C-D308-41E8-9904-2D3442A6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971800"/>
            <a:ext cx="4909989" cy="32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1B9B8-817D-4A27-8DFB-CFDFBFE784BA}"/>
              </a:ext>
            </a:extLst>
          </p:cNvPr>
          <p:cNvSpPr/>
          <p:nvPr/>
        </p:nvSpPr>
        <p:spPr>
          <a:xfrm>
            <a:off x="143312" y="1542691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What is a Predictive Model?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Identifying the Input Variables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Steps to Creating a Predictive Model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Evaluating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64316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End of Part 4 - Predictive Modeling</a:t>
            </a:r>
          </a:p>
        </p:txBody>
      </p:sp>
      <p:pic>
        <p:nvPicPr>
          <p:cNvPr id="6" name="Picture 2" descr="Image result for end">
            <a:extLst>
              <a:ext uri="{FF2B5EF4-FFF2-40B4-BE49-F238E27FC236}">
                <a16:creationId xmlns:a16="http://schemas.microsoft.com/office/drawing/2014/main" id="{9EEB4D24-790B-43A8-9F96-6AA946AE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167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5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sql server r">
            <a:extLst>
              <a:ext uri="{FF2B5EF4-FFF2-40B4-BE49-F238E27FC236}">
                <a16:creationId xmlns:a16="http://schemas.microsoft.com/office/drawing/2014/main" id="{05C1FD3D-FDC3-4CE1-A73B-B4C36552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8" y="1169400"/>
            <a:ext cx="9585481" cy="5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SQL Server/R Integration</a:t>
            </a:r>
          </a:p>
        </p:txBody>
      </p:sp>
    </p:spTree>
    <p:extLst>
      <p:ext uri="{BB962C8B-B14F-4D97-AF65-F5344CB8AC3E}">
        <p14:creationId xmlns:p14="http://schemas.microsoft.com/office/powerpoint/2010/main" val="3186532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518-3D06-410A-BDEA-C621CED7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0741981" cy="571760"/>
          </a:xfrm>
        </p:spPr>
        <p:txBody>
          <a:bodyPr/>
          <a:lstStyle/>
          <a:p>
            <a:r>
              <a:rPr lang="en-US" dirty="0"/>
              <a:t>SQL Server Machine learning Services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EE5837-03CE-4651-9138-82928B1F4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66657"/>
              </p:ext>
            </p:extLst>
          </p:nvPr>
        </p:nvGraphicFramePr>
        <p:xfrm>
          <a:off x="269240" y="1189494"/>
          <a:ext cx="11655078" cy="685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125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108" y="1302050"/>
            <a:ext cx="96641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Science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Machine Learning with 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 Server/Machine Learning Server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R 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58C99-0DF4-4E07-8BCD-CB0786ECE13B}"/>
              </a:ext>
            </a:extLst>
          </p:cNvPr>
          <p:cNvSpPr/>
          <p:nvPr/>
        </p:nvSpPr>
        <p:spPr>
          <a:xfrm>
            <a:off x="217196" y="1177795"/>
            <a:ext cx="876700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Client side only tool. No server based processing.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 limited by client memory.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Single threaded.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Database data must be imported to be used.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Relatively slow.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scheduling tool.</a:t>
            </a:r>
          </a:p>
        </p:txBody>
      </p:sp>
    </p:spTree>
    <p:extLst>
      <p:ext uri="{BB962C8B-B14F-4D97-AF65-F5344CB8AC3E}">
        <p14:creationId xmlns:p14="http://schemas.microsoft.com/office/powerpoint/2010/main" val="315181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147436"/>
            <a:ext cx="8824913" cy="489416"/>
          </a:xfrm>
        </p:spPr>
        <p:txBody>
          <a:bodyPr/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Microsoft buys Revolution 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6E071-60DD-4ED3-BC3E-669C4E9A3433}"/>
              </a:ext>
            </a:extLst>
          </p:cNvPr>
          <p:cNvSpPr/>
          <p:nvPr/>
        </p:nvSpPr>
        <p:spPr>
          <a:xfrm>
            <a:off x="148131" y="1378645"/>
            <a:ext cx="8528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Proprietary vendor providing scalability options.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Support for multi-threading.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Provide a shared R server.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Performant versions of common R functions.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Data not limited by memory.</a:t>
            </a:r>
            <a:endParaRPr lang="en-US" sz="32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86780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A7B00-B977-486C-B76B-9BEDFF9CD0A3}"/>
              </a:ext>
            </a:extLst>
          </p:cNvPr>
          <p:cNvSpPr/>
          <p:nvPr/>
        </p:nvSpPr>
        <p:spPr>
          <a:xfrm>
            <a:off x="1426234" y="1723701"/>
            <a:ext cx="8632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procedures can be coded in R with the features that entails.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SQL Server and R share memory space.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Work can be split between SQL Server and R Server.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B3DD-30E2-4FFC-92DF-12607E356173}"/>
              </a:ext>
            </a:extLst>
          </p:cNvPr>
          <p:cNvSpPr/>
          <p:nvPr/>
        </p:nvSpPr>
        <p:spPr>
          <a:xfrm>
            <a:off x="-60385" y="112946"/>
            <a:ext cx="1022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2016: Reaching R's Potential</a:t>
            </a:r>
          </a:p>
        </p:txBody>
      </p:sp>
    </p:spTree>
    <p:extLst>
      <p:ext uri="{BB962C8B-B14F-4D97-AF65-F5344CB8AC3E}">
        <p14:creationId xmlns:p14="http://schemas.microsoft.com/office/powerpoint/2010/main" val="175255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5055-C32A-4F78-BD49-B755C334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13" y="1251632"/>
            <a:ext cx="9678838" cy="5030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AC539-D651-4D1C-9B0B-9526C7659098}"/>
              </a:ext>
            </a:extLst>
          </p:cNvPr>
          <p:cNvSpPr/>
          <p:nvPr/>
        </p:nvSpPr>
        <p:spPr>
          <a:xfrm>
            <a:off x="69012" y="130198"/>
            <a:ext cx="447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rgbClr val="0070C0"/>
                </a:solidFill>
                <a:latin typeface="News Cycle"/>
              </a:rPr>
              <a:t>SQL Server Plus R = Value</a:t>
            </a:r>
            <a:endParaRPr lang="en-US" sz="32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70318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2BC27-7FB0-4E23-9F13-0E9C1CC0363A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81A-4DD9-42D8-B1CB-15D72365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4" y="1016839"/>
            <a:ext cx="9937630" cy="5124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30D52D-CAF3-461B-851A-9017C3206ED7}"/>
              </a:ext>
            </a:extLst>
          </p:cNvPr>
          <p:cNvSpPr/>
          <p:nvPr/>
        </p:nvSpPr>
        <p:spPr>
          <a:xfrm>
            <a:off x="3247886" y="6211821"/>
            <a:ext cx="598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https://msdn.microsoft.com/en-us/library/mt590947.aspx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2E2D4-5CD7-4BA1-B108-9CEA5C8B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29" y="1183526"/>
            <a:ext cx="9413037" cy="5088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B71C32-25F2-42D9-BDF3-84124EF49BE7}"/>
              </a:ext>
            </a:extLst>
          </p:cNvPr>
          <p:cNvSpPr/>
          <p:nvPr/>
        </p:nvSpPr>
        <p:spPr>
          <a:xfrm>
            <a:off x="3131389" y="6272392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/>
              <a:t> </a:t>
            </a:r>
            <a:r>
              <a:rPr lang="en-US">
                <a:hlinkClick r:id="rId4"/>
              </a:rPr>
              <a:t>https://www.youtube.com/watch?v=by2cJ9sQO0Q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88B68-4289-42FA-A222-B8105C9AA06B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46128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A3CFF-4CB1-4A0C-8B76-09BE691A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54" y="952050"/>
            <a:ext cx="9848850" cy="5419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5ECE44-B632-495C-9B92-5AF4D0A1E6D0}"/>
              </a:ext>
            </a:extLst>
          </p:cNvPr>
          <p:cNvSpPr/>
          <p:nvPr/>
        </p:nvSpPr>
        <p:spPr>
          <a:xfrm>
            <a:off x="3507140" y="6371775"/>
            <a:ext cx="535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https://www.youtube.com/watch?v=by2cJ9sQO0Q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121571"/>
            <a:ext cx="5184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Server/R Architecture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47522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0019-B5D1-4A7E-BEDA-EE5AA7B92994}"/>
              </a:ext>
            </a:extLst>
          </p:cNvPr>
          <p:cNvSpPr/>
          <p:nvPr/>
        </p:nvSpPr>
        <p:spPr>
          <a:xfrm>
            <a:off x="97764" y="1323549"/>
            <a:ext cx="12272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Open - an open source R distribution from Microsoft that is fixed stable release.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CRAN is always adding updates to the R language which can be unstable.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Some enhanced performance math functions are included.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used in place of the standard CRAN R language download.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Must be used with R scalability features.</a:t>
            </a:r>
          </a:p>
        </p:txBody>
      </p:sp>
    </p:spTree>
    <p:extLst>
      <p:ext uri="{BB962C8B-B14F-4D97-AF65-F5344CB8AC3E}">
        <p14:creationId xmlns:p14="http://schemas.microsoft.com/office/powerpoint/2010/main" val="172992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0363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0060E-FD79-43C0-97FA-0426B56ADA26}"/>
              </a:ext>
            </a:extLst>
          </p:cNvPr>
          <p:cNvSpPr/>
          <p:nvPr/>
        </p:nvSpPr>
        <p:spPr>
          <a:xfrm>
            <a:off x="184031" y="1273219"/>
            <a:ext cx="8494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set of R packages.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RScale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but with limited scalability.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learning and development.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 good option when small only scale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improvments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needed.</a:t>
            </a:r>
          </a:p>
        </p:txBody>
      </p:sp>
    </p:spTree>
    <p:extLst>
      <p:ext uri="{BB962C8B-B14F-4D97-AF65-F5344CB8AC3E}">
        <p14:creationId xmlns:p14="http://schemas.microsoft.com/office/powerpoint/2010/main" val="2482330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26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08916-C60D-47A6-AFF3-CF0FE7A43D35}"/>
              </a:ext>
            </a:extLst>
          </p:cNvPr>
          <p:cNvSpPr/>
          <p:nvPr/>
        </p:nvSpPr>
        <p:spPr>
          <a:xfrm>
            <a:off x="253041" y="1556938"/>
            <a:ext cx="116600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an Express Edition of R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 alone R execution environment.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submit R requests to R Server for high speed processing.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contained within other environments such as SQL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 for Linux, Hadoop and Teradata.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 integration with SQL Sever.</a:t>
            </a:r>
          </a:p>
        </p:txBody>
      </p:sp>
    </p:spTree>
    <p:extLst>
      <p:ext uri="{BB962C8B-B14F-4D97-AF65-F5344CB8AC3E}">
        <p14:creationId xmlns:p14="http://schemas.microsoft.com/office/powerpoint/2010/main" val="2316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Data Science?</a:t>
            </a:r>
          </a:p>
        </p:txBody>
      </p:sp>
      <p:pic>
        <p:nvPicPr>
          <p:cNvPr id="9" name="Picture 8" descr="A picture containing newspaper, text&#10;&#10;Description generated with high confidence">
            <a:extLst>
              <a:ext uri="{FF2B5EF4-FFF2-40B4-BE49-F238E27FC236}">
                <a16:creationId xmlns:a16="http://schemas.microsoft.com/office/drawing/2014/main" id="{54E46ADD-607D-4C79-B9DD-A34B2A5D8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56" y="1295400"/>
            <a:ext cx="8001000" cy="46814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1C0C7A-835D-41FB-884D-6F3AE807E903}"/>
              </a:ext>
            </a:extLst>
          </p:cNvPr>
          <p:cNvSpPr/>
          <p:nvPr/>
        </p:nvSpPr>
        <p:spPr>
          <a:xfrm rot="19808897">
            <a:off x="3382760" y="3013501"/>
            <a:ext cx="5426486" cy="830997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12426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5C0B1-96DD-4567-AE15-8B95111239AD}"/>
              </a:ext>
            </a:extLst>
          </p:cNvPr>
          <p:cNvSpPr/>
          <p:nvPr/>
        </p:nvSpPr>
        <p:spPr>
          <a:xfrm>
            <a:off x="166776" y="1532013"/>
            <a:ext cx="11314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high performance functions used in place of the standard R functions.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the prefix '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i.e.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rxImport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Microsoft R Client (free) or R Server but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severly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limited scalability on R Client.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https://msdn.microsoft.com/en-us/microsoft-r/scaler/scaler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46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69011"/>
            <a:ext cx="5408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Server: </a:t>
            </a:r>
            <a:r>
              <a:rPr lang="en-US" sz="4000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DeployR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CB34B-9438-484D-9EF8-00CC51E4D4C4}"/>
              </a:ext>
            </a:extLst>
          </p:cNvPr>
          <p:cNvSpPr/>
          <p:nvPr/>
        </p:nvSpPr>
        <p:spPr>
          <a:xfrm>
            <a:off x="123645" y="1359484"/>
            <a:ext cx="11366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the R Integration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optional framework for deploying R analytics inside web, desktop, mobile, and dashboard applications as well as backend systems.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analytics services such as a predictive model as a web service.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B3C4EB-547A-4738-ACFC-7B09DC2DA1F4}"/>
              </a:ext>
            </a:extLst>
          </p:cNvPr>
          <p:cNvSpPr/>
          <p:nvPr/>
        </p:nvSpPr>
        <p:spPr>
          <a:xfrm>
            <a:off x="100640" y="4619727"/>
            <a:ext cx="12091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https://docs.microsoft.com/en-us/machine-learning-server/operationalize/quickstart-publish-r-web-service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57DE0-58EC-40E6-8887-B2DB2F2E5D2F}"/>
              </a:ext>
            </a:extLst>
          </p:cNvPr>
          <p:cNvSpPr/>
          <p:nvPr/>
        </p:nvSpPr>
        <p:spPr>
          <a:xfrm>
            <a:off x="100640" y="5926197"/>
            <a:ext cx="1172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https://docs.microsoft.com/en-us/machine-learning-server/operationalize/configure-machine-learning-server-one-box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C6BDF-10F4-41C2-AA91-BA14FA887FD6}"/>
              </a:ext>
            </a:extLst>
          </p:cNvPr>
          <p:cNvSpPr txBox="1"/>
          <p:nvPr/>
        </p:nvSpPr>
        <p:spPr>
          <a:xfrm>
            <a:off x="123645" y="4321043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8A08B-EA0D-45FA-8C68-FD1FF2F62544}"/>
              </a:ext>
            </a:extLst>
          </p:cNvPr>
          <p:cNvSpPr txBox="1"/>
          <p:nvPr/>
        </p:nvSpPr>
        <p:spPr>
          <a:xfrm>
            <a:off x="123645" y="555686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 One Box Set Up</a:t>
            </a:r>
          </a:p>
        </p:txBody>
      </p:sp>
    </p:spTree>
    <p:extLst>
      <p:ext uri="{BB962C8B-B14F-4D97-AF65-F5344CB8AC3E}">
        <p14:creationId xmlns:p14="http://schemas.microsoft.com/office/powerpoint/2010/main" val="4117074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346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Must Install Needed Packages</a:t>
            </a:r>
          </a:p>
        </p:txBody>
      </p:sp>
    </p:spTree>
    <p:extLst>
      <p:ext uri="{BB962C8B-B14F-4D97-AF65-F5344CB8AC3E}">
        <p14:creationId xmlns:p14="http://schemas.microsoft.com/office/powerpoint/2010/main" val="1053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17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Launchpad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03C57-FA5F-4D58-B17A-C13496C3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08" y="1143252"/>
            <a:ext cx="8818173" cy="54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8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83827-32CD-46A4-9055-783D883F0F44}"/>
              </a:ext>
            </a:extLst>
          </p:cNvPr>
          <p:cNvSpPr/>
          <p:nvPr/>
        </p:nvSpPr>
        <p:spPr>
          <a:xfrm>
            <a:off x="2142226" y="2128189"/>
            <a:ext cx="7217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R Services Demo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A098D-3F71-4645-8387-6C8B7094039F}"/>
              </a:ext>
            </a:extLst>
          </p:cNvPr>
          <p:cNvSpPr txBox="1"/>
          <p:nvPr/>
        </p:nvSpPr>
        <p:spPr>
          <a:xfrm>
            <a:off x="2803585" y="3868038"/>
            <a:ext cx="4849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Rx Functions – End to End Walk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SQL Agent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Stored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Insert Model into Table</a:t>
            </a:r>
          </a:p>
        </p:txBody>
      </p:sp>
    </p:spTree>
    <p:extLst>
      <p:ext uri="{BB962C8B-B14F-4D97-AF65-F5344CB8AC3E}">
        <p14:creationId xmlns:p14="http://schemas.microsoft.com/office/powerpoint/2010/main" val="1143918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7481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 Code Stored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BA531-7C3F-4E27-BB17-D4FA99736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0" y="1034096"/>
            <a:ext cx="6993759" cy="5615144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4774C6D8-2847-4F12-AC91-9F8EDB71620C}"/>
              </a:ext>
            </a:extLst>
          </p:cNvPr>
          <p:cNvSpPr/>
          <p:nvPr/>
        </p:nvSpPr>
        <p:spPr>
          <a:xfrm>
            <a:off x="6160219" y="5101470"/>
            <a:ext cx="2438400" cy="457200"/>
          </a:xfrm>
          <a:prstGeom prst="borderCallout1">
            <a:avLst>
              <a:gd name="adj1" fmla="val 18750"/>
              <a:gd name="adj2" fmla="val -8333"/>
              <a:gd name="adj3" fmla="val 14387"/>
              <a:gd name="adj4" fmla="val -7406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via T-SQL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7B799CB-2004-4D39-89CC-D597A7190B43}"/>
              </a:ext>
            </a:extLst>
          </p:cNvPr>
          <p:cNvSpPr/>
          <p:nvPr/>
        </p:nvSpPr>
        <p:spPr>
          <a:xfrm>
            <a:off x="6987083" y="2610583"/>
            <a:ext cx="2438400" cy="457200"/>
          </a:xfrm>
          <a:prstGeom prst="borderCallout1">
            <a:avLst>
              <a:gd name="adj1" fmla="val 18750"/>
              <a:gd name="adj2" fmla="val -8333"/>
              <a:gd name="adj3" fmla="val 125708"/>
              <a:gd name="adj4" fmla="val -8467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D02F-5B23-418F-BA61-7EAC9401732D}"/>
              </a:ext>
            </a:extLst>
          </p:cNvPr>
          <p:cNvCxnSpPr/>
          <p:nvPr/>
        </p:nvCxnSpPr>
        <p:spPr>
          <a:xfrm flipH="1" flipV="1">
            <a:off x="5486400" y="3403120"/>
            <a:ext cx="1893019" cy="15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D9EF645-D2AF-413E-8621-FBD831778E77}"/>
              </a:ext>
            </a:extLst>
          </p:cNvPr>
          <p:cNvSpPr/>
          <p:nvPr/>
        </p:nvSpPr>
        <p:spPr>
          <a:xfrm>
            <a:off x="914400" y="3383414"/>
            <a:ext cx="2438400" cy="457200"/>
          </a:xfrm>
          <a:prstGeom prst="borderCallout1">
            <a:avLst>
              <a:gd name="adj1" fmla="val 48939"/>
              <a:gd name="adj2" fmla="val 104521"/>
              <a:gd name="adj3" fmla="val 242689"/>
              <a:gd name="adj4" fmla="val 13289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from 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6189C9-C107-4E21-9478-4ACB4E2F3D69}"/>
              </a:ext>
            </a:extLst>
          </p:cNvPr>
          <p:cNvCxnSpPr/>
          <p:nvPr/>
        </p:nvCxnSpPr>
        <p:spPr>
          <a:xfrm>
            <a:off x="1992702" y="3916392"/>
            <a:ext cx="1360098" cy="229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00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76210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Security, Security, Security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83827-32CD-46A4-9055-783D883F0F44}"/>
              </a:ext>
            </a:extLst>
          </p:cNvPr>
          <p:cNvSpPr/>
          <p:nvPr/>
        </p:nvSpPr>
        <p:spPr>
          <a:xfrm>
            <a:off x="425569" y="1791758"/>
            <a:ext cx="842513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 and Role Based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Encrypted for Data and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Authorized Users Can Call the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Developers Are Granted Privileges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PII Data Can Be Hidden or Obfuscated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81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E5793-4179-40F2-9F6E-FFEB1E03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4" y="1354469"/>
            <a:ext cx="7489751" cy="499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DE07-CD73-4866-B0D7-721BA03F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841" y="4857953"/>
            <a:ext cx="3519377" cy="14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6499DC-C047-45F0-88C1-717163CED864}"/>
              </a:ext>
            </a:extLst>
          </p:cNvPr>
          <p:cNvSpPr/>
          <p:nvPr/>
        </p:nvSpPr>
        <p:spPr>
          <a:xfrm>
            <a:off x="0" y="0"/>
            <a:ext cx="12192000" cy="861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320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Server/ML Server with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EDF8B-E53E-4E22-AA5D-0613EC273325}"/>
              </a:ext>
            </a:extLst>
          </p:cNvPr>
          <p:cNvSpPr txBox="1"/>
          <p:nvPr/>
        </p:nvSpPr>
        <p:spPr>
          <a:xfrm>
            <a:off x="20592" y="430567"/>
            <a:ext cx="529996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#If you are running SQL Server 2017 RC1 and above: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rx_import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#Connection string to connect to SQL Server  instance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'Driver=SQL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Server;Server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MYSQLSERVER;Database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TutorialDB;Trusted_Connection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=True;'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#Define the columns we wish to import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column_info</a:t>
            </a:r>
            <a:r>
              <a:rPr lang="en-US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"Year"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"Month"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"Day"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RentalCount</a:t>
            </a:r>
            <a:r>
              <a:rPr lang="en-US" sz="1400" dirty="0">
                <a:solidFill>
                  <a:schemeClr val="bg1"/>
                </a:solidFill>
              </a:rPr>
              <a:t>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WeekDay</a:t>
            </a:r>
            <a:r>
              <a:rPr lang="en-US" sz="1400" dirty="0">
                <a:solidFill>
                  <a:schemeClr val="bg1"/>
                </a:solidFill>
              </a:rPr>
              <a:t>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"2", "3", "4", "5", "6", "7"]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"Holiday"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"Snow"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}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10794-A4F5-4067-B312-DEF3B8BB28C9}"/>
              </a:ext>
            </a:extLst>
          </p:cNvPr>
          <p:cNvSpPr/>
          <p:nvPr/>
        </p:nvSpPr>
        <p:spPr>
          <a:xfrm>
            <a:off x="5708279" y="46166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#Get the data from SQL Server Table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(table="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dbo.rental_data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False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=1,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=False)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# import data source and convert to pandas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pd.DataFrame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rx_import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input_data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print("Data frame:", </a:t>
            </a:r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Get all the columns from the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</a:t>
            </a:r>
            <a:r>
              <a:rPr lang="en-US" sz="1600" dirty="0" err="1">
                <a:solidFill>
                  <a:schemeClr val="bg1"/>
                </a:solidFill>
              </a:rPr>
              <a:t>df.columns.tolist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Filter the columns to remove ones we don't want to use in the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[c for c in columns if c not in ["Year"]]</a:t>
            </a:r>
          </a:p>
        </p:txBody>
      </p:sp>
    </p:spTree>
    <p:extLst>
      <p:ext uri="{BB962C8B-B14F-4D97-AF65-F5344CB8AC3E}">
        <p14:creationId xmlns:p14="http://schemas.microsoft.com/office/powerpoint/2010/main" val="1428116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616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Take A 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ED5C0-E9E9-45DC-B506-AB9280517098}"/>
              </a:ext>
            </a:extLst>
          </p:cNvPr>
          <p:cNvSpPr txBox="1"/>
          <p:nvPr/>
        </p:nvSpPr>
        <p:spPr>
          <a:xfrm>
            <a:off x="576161" y="1625945"/>
            <a:ext cx="97898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Does Not Need to Be Moved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Performance </a:t>
            </a:r>
            <a:r>
              <a:rPr lang="en-US" sz="2800" dirty="0" err="1">
                <a:solidFill>
                  <a:schemeClr val="bg1"/>
                </a:solidFill>
              </a:rPr>
              <a:t>rx</a:t>
            </a:r>
            <a:r>
              <a:rPr lang="en-US" sz="2800" dirty="0">
                <a:solidFill>
                  <a:schemeClr val="bg1"/>
                </a:solidFill>
              </a:rPr>
              <a:t> Functions Server Side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Models Can Be Stored in SQL a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Prediction Results Can Be Stored in a SQL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R/Python Stored Procedures and 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 Agent Can Be Used to Schedule Model Builds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T-SQL or R/Python As Best Fits the Need</a:t>
            </a:r>
          </a:p>
        </p:txBody>
      </p:sp>
    </p:spTree>
    <p:extLst>
      <p:ext uri="{BB962C8B-B14F-4D97-AF65-F5344CB8AC3E}">
        <p14:creationId xmlns:p14="http://schemas.microsoft.com/office/powerpoint/2010/main" val="50623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Science: Revolution or Evolution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4480" y="1453654"/>
            <a:ext cx="1040443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Science is Not New! (S and SAS languages started in 1976) 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Focus on and Explosion of Volume of Data – Requires Statistics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Faster Computers &amp; Scaling Technologies / Cloud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New Hype = New Terms</a:t>
            </a:r>
          </a:p>
          <a:p>
            <a:pPr>
              <a:spcAft>
                <a:spcPts val="30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21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49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95506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82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Server/R Server Integration</a:t>
            </a:r>
          </a:p>
        </p:txBody>
      </p:sp>
      <p:pic>
        <p:nvPicPr>
          <p:cNvPr id="3" name="Picture 2" descr="Image result for end">
            <a:extLst>
              <a:ext uri="{FF2B5EF4-FFF2-40B4-BE49-F238E27FC236}">
                <a16:creationId xmlns:a16="http://schemas.microsoft.com/office/drawing/2014/main" id="{1C4CADA3-2383-45BF-B55B-FED66C07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167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1"/>
            <a:ext cx="10515600" cy="100409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Statistics &amp; Data Science Roles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39394" y="1600200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AF995-65E6-4382-8DB6-F5710BC1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93" y="3064038"/>
            <a:ext cx="1285875" cy="840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E31BF-42C0-4B73-A536-45C86F6F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94" y="1600200"/>
            <a:ext cx="1283842" cy="777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87ECC-8E27-4CFE-B6BF-30BEF72C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99561" y="4551204"/>
            <a:ext cx="1285875" cy="840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E36F3C-C799-4C11-A5F3-7ECCC2226A2C}"/>
              </a:ext>
            </a:extLst>
          </p:cNvPr>
          <p:cNvSpPr txBox="1"/>
          <p:nvPr/>
        </p:nvSpPr>
        <p:spPr bwMode="auto">
          <a:xfrm>
            <a:off x="239394" y="442470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9F082-DDB5-4BA8-8B0D-C9B474F6BF09}"/>
              </a:ext>
            </a:extLst>
          </p:cNvPr>
          <p:cNvSpPr txBox="1"/>
          <p:nvPr/>
        </p:nvSpPr>
        <p:spPr bwMode="auto">
          <a:xfrm>
            <a:off x="239394" y="294089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2D190-5104-400B-9DCB-B3B224ABCC86}"/>
              </a:ext>
            </a:extLst>
          </p:cNvPr>
          <p:cNvSpPr txBox="1"/>
          <p:nvPr/>
        </p:nvSpPr>
        <p:spPr bwMode="auto">
          <a:xfrm>
            <a:off x="5649594" y="1600200"/>
            <a:ext cx="3828292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Advanced Degree in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Research/Discovery Orientated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Conceptualize/Develop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769B-AF5F-441F-903A-E504117A4D0A}"/>
              </a:ext>
            </a:extLst>
          </p:cNvPr>
          <p:cNvSpPr txBox="1"/>
          <p:nvPr/>
        </p:nvSpPr>
        <p:spPr bwMode="auto">
          <a:xfrm>
            <a:off x="5649594" y="2937818"/>
            <a:ext cx="4730782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Has deep domain knowledge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Blends Operational Reporting &amp; Analytics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Some Knowledge of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Less Complex Models/Solutions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6ABAF-EE23-4946-99D2-169F35E2D84A}"/>
              </a:ext>
            </a:extLst>
          </p:cNvPr>
          <p:cNvSpPr txBox="1"/>
          <p:nvPr/>
        </p:nvSpPr>
        <p:spPr bwMode="auto">
          <a:xfrm>
            <a:off x="5649594" y="4424706"/>
            <a:ext cx="5044971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Focuses on Scaling Up/Out and Automation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May Modify Solution/Model to Scale It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Basic Understanding of Statistics and Models</a:t>
            </a:r>
          </a:p>
        </p:txBody>
      </p:sp>
    </p:spTree>
    <p:extLst>
      <p:ext uri="{BB962C8B-B14F-4D97-AF65-F5344CB8AC3E}">
        <p14:creationId xmlns:p14="http://schemas.microsoft.com/office/powerpoint/2010/main" val="364170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Data Science?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43000" y="1752600"/>
            <a:ext cx="100744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bg1"/>
                </a:solidFill>
              </a:rPr>
              <a:t>Data science</a:t>
            </a:r>
            <a:r>
              <a:rPr lang="en-US" sz="2400" dirty="0">
                <a:solidFill>
                  <a:schemeClr val="bg1"/>
                </a:solidFill>
              </a:rPr>
              <a:t>, also known as </a:t>
            </a:r>
            <a:r>
              <a:rPr lang="en-US" sz="2400" b="1" dirty="0">
                <a:solidFill>
                  <a:schemeClr val="bg1"/>
                </a:solidFill>
              </a:rPr>
              <a:t>data-driven science</a:t>
            </a:r>
            <a:r>
              <a:rPr lang="en-US" sz="2400" dirty="0">
                <a:solidFill>
                  <a:schemeClr val="bg1"/>
                </a:solidFill>
              </a:rPr>
              <a:t>, is an interdisciplinary field about scientific methods, processes, and systems to extract </a:t>
            </a:r>
            <a:r>
              <a:rPr lang="en-US" sz="2400" dirty="0">
                <a:solidFill>
                  <a:schemeClr val="bg1"/>
                </a:solidFill>
                <a:hlinkClick r:id="rId3" tooltip="Knowledge"/>
              </a:rPr>
              <a:t>knowledge</a:t>
            </a:r>
            <a:r>
              <a:rPr lang="en-US" sz="2400" dirty="0">
                <a:solidFill>
                  <a:schemeClr val="bg1"/>
                </a:solidFill>
              </a:rPr>
              <a:t> or insights from </a:t>
            </a:r>
            <a:r>
              <a:rPr lang="en-US" sz="2400" dirty="0">
                <a:solidFill>
                  <a:schemeClr val="bg1"/>
                </a:solidFill>
                <a:hlinkClick r:id="rId4" tooltip="Data"/>
              </a:rPr>
              <a:t>data</a:t>
            </a:r>
            <a:r>
              <a:rPr lang="en-US" sz="2400" dirty="0">
                <a:solidFill>
                  <a:schemeClr val="bg1"/>
                </a:solidFill>
              </a:rPr>
              <a:t> in various forms, either structured or unstructured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527E-DB0F-42F0-81CD-4F740D4300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648200"/>
            <a:ext cx="2895600" cy="13107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9886F8-76CD-4585-96EA-D2397A61BF33}"/>
              </a:ext>
            </a:extLst>
          </p:cNvPr>
          <p:cNvSpPr/>
          <p:nvPr/>
        </p:nvSpPr>
        <p:spPr>
          <a:xfrm>
            <a:off x="1143000" y="5867400"/>
            <a:ext cx="3935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https://en.wikipedia.org/wiki/Data_science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373B-56D2-418D-AC21-1E6DF94D0AB9}"/>
              </a:ext>
            </a:extLst>
          </p:cNvPr>
          <p:cNvSpPr txBox="1"/>
          <p:nvPr/>
        </p:nvSpPr>
        <p:spPr bwMode="auto">
          <a:xfrm>
            <a:off x="1143000" y="3581400"/>
            <a:ext cx="9381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Can We Use the Inundation of Data to Learn New things.</a:t>
            </a:r>
          </a:p>
        </p:txBody>
      </p:sp>
    </p:spTree>
    <p:extLst>
      <p:ext uri="{BB962C8B-B14F-4D97-AF65-F5344CB8AC3E}">
        <p14:creationId xmlns:p14="http://schemas.microsoft.com/office/powerpoint/2010/main" val="14368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Relationships Between Variables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1347" y="1676400"/>
            <a:ext cx="38100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Age to Disease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Population to Crime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Drug to Recovery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Age, Education to Income</a:t>
            </a:r>
          </a:p>
          <a:p>
            <a:pPr>
              <a:spcAft>
                <a:spcPts val="3000"/>
              </a:spcAft>
            </a:pP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A6D32-DF3D-46A2-993C-35C7AEE4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12" y="16764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Machine Learning?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3556" y="1251818"/>
            <a:ext cx="118110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Branch of Artificial Intelligence that Allows Programs to Learn without Being Explicitly Programmed by Using Algorithms and Statistical Models.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Make Sense of the Many Various Forms and Volumes of Data.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Turn Data into Actionable Insights.</a:t>
            </a:r>
          </a:p>
          <a:p>
            <a:pPr>
              <a:spcAft>
                <a:spcPts val="18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B21BFEB5-7718-462B-824B-59861F2820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493531"/>
            <a:ext cx="168761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34903</TotalTime>
  <Words>1969</Words>
  <Application>Microsoft Office PowerPoint</Application>
  <PresentationFormat>Widescreen</PresentationFormat>
  <Paragraphs>363</Paragraphs>
  <Slides>51</Slides>
  <Notes>51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MS PGothic</vt:lpstr>
      <vt:lpstr>Arial</vt:lpstr>
      <vt:lpstr>Arial Rounded MT Bold</vt:lpstr>
      <vt:lpstr>Arial Unicode MS</vt:lpstr>
      <vt:lpstr>Calibri</vt:lpstr>
      <vt:lpstr>Century Gothic</vt:lpstr>
      <vt:lpstr>inherit</vt:lpstr>
      <vt:lpstr>Lato</vt:lpstr>
      <vt:lpstr>News Cycle</vt:lpstr>
      <vt:lpstr>Segoe UI</vt:lpstr>
      <vt:lpstr>Segoe UI Light</vt:lpstr>
      <vt:lpstr>Wingdings 3</vt:lpstr>
      <vt:lpstr>Ion</vt:lpstr>
      <vt:lpstr>PowerPoint Presentation</vt:lpstr>
      <vt:lpstr>PowerPoint Presentation</vt:lpstr>
      <vt:lpstr>Goals</vt:lpstr>
      <vt:lpstr>What is Data Science?</vt:lpstr>
      <vt:lpstr>Data Science: Revolution or Evolution</vt:lpstr>
      <vt:lpstr>Statistics &amp; Data Science Roles</vt:lpstr>
      <vt:lpstr>What is Data Science?</vt:lpstr>
      <vt:lpstr>Relationships Between Variables</vt:lpstr>
      <vt:lpstr>What is Machine Learning?</vt:lpstr>
      <vt:lpstr>Unsupervised Learning</vt:lpstr>
      <vt:lpstr>Predictive Modeling, Supervised Learning</vt:lpstr>
      <vt:lpstr>Data Mining</vt:lpstr>
      <vt:lpstr>Research/Population Comparison</vt:lpstr>
      <vt:lpstr>Review</vt:lpstr>
      <vt:lpstr>PowerPoint Presentation</vt:lpstr>
      <vt:lpstr>PowerPoint Presentation</vt:lpstr>
      <vt:lpstr>What is Predictive Modeling?</vt:lpstr>
      <vt:lpstr>Applications of Predictive ModelingModeling</vt:lpstr>
      <vt:lpstr>Steps to Creating a Predictive Model</vt:lpstr>
      <vt:lpstr>The Birth Weight (BirthWt) Data Set</vt:lpstr>
      <vt:lpstr>PowerPoint Presentation</vt:lpstr>
      <vt:lpstr>Demo</vt:lpstr>
      <vt:lpstr>Review: Extracting the Training/Testing Data</vt:lpstr>
      <vt:lpstr>Review: Viewing the Decision Tree</vt:lpstr>
      <vt:lpstr>Review: Evaluating the Model</vt:lpstr>
      <vt:lpstr>Review</vt:lpstr>
      <vt:lpstr>End of Part 4 - Predictive Modeling</vt:lpstr>
      <vt:lpstr>SQL Server/R Integration</vt:lpstr>
      <vt:lpstr>SQL Server Machine learning Services</vt:lpstr>
      <vt:lpstr>R Limitations</vt:lpstr>
      <vt:lpstr>Microsoft buys Revolution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484</cp:revision>
  <dcterms:created xsi:type="dcterms:W3CDTF">2015-12-02T19:37:42Z</dcterms:created>
  <dcterms:modified xsi:type="dcterms:W3CDTF">2018-05-01T21:37:25Z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2018-02-26T19:28:30.5549347Z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