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80" r:id="rId4"/>
    <p:sldId id="263" r:id="rId5"/>
    <p:sldId id="257" r:id="rId6"/>
    <p:sldId id="266" r:id="rId7"/>
    <p:sldId id="281" r:id="rId8"/>
    <p:sldId id="258" r:id="rId9"/>
    <p:sldId id="282" r:id="rId10"/>
    <p:sldId id="259" r:id="rId11"/>
    <p:sldId id="260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A1149-C1C2-4AEA-8AF0-52F90E898AC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A1292-3D53-48A6-BF10-84792973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A1292-3D53-48A6-BF10-84792973E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8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6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A1292-3D53-48A6-BF10-84792973ED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A1292-3D53-48A6-BF10-84792973ED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4254-7A9D-4CEE-AF6E-22873E669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2931-8530-4BF3-8228-10332EC8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8018-5B16-4E94-8F90-E433B69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955E-1DD3-451E-BBAE-7FB97083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567F-50AB-4805-B9E3-A3F7971B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622-F53D-4D55-BE79-967A175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582CE-0156-4B8B-957A-8576CB04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665A-03E0-4C98-AB06-466AA7B6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1882-C690-4C14-88A3-3AF2152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332B-3A16-42B3-B5FB-15B3DEA4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77CFF-D37A-4E66-B151-A4A25A646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180F3-2646-4716-ABA4-1F1244AE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B29A-E78B-459D-A932-B00D5AB8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EBA4-42E4-4D96-92C4-9EC6B875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E7FF-BD24-43AC-BF9C-5195EC3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955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426D-2409-413C-9573-26ACC73E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8A56-87C8-4566-BCC0-B435DEF6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D9C1-171E-41E1-BE65-17E9C1A6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F940-6E5C-40C6-910B-1B5C51F0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FBCF4-BFDA-4B74-995B-2C3E3C7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1823-8C78-4281-B6D2-DECBFEDC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75A8-480D-4A74-A9FC-51AA95DA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6B58-5EC2-4624-9F2F-1D0176AD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4E91-8F7A-44D7-A446-AA10412D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5FFB-1D70-43D7-A8F7-A9267D0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0F9E-EABB-4991-BDA9-7F6F789F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A06A-7F24-456E-BF65-F98D9A201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8B4C-5233-46E9-A053-3115185D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6D5D5-8439-4E31-BC20-9AD072B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4451-39E8-4241-BEE6-25A0F760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4C4FA-32EF-4FE4-86FE-8CBEBAD8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132A-C8A2-466A-93DD-C7E3623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4EA9-B17D-4EDC-ADE0-5A6F10C8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C47BF-DDC9-4545-83C3-FAEA000E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A93C9-3C12-4623-97D0-4C218D76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86DA-7B69-4F84-99A5-74B25C785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E7D2-EB93-47B6-B1BC-25D63CAF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F40AE-3981-4E9F-999A-D97D05F8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6C623-5AD9-4A00-A6F3-D3030F5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5B3-7032-4D2E-B64B-47D10EEB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56154-9297-45A5-90CB-B9DB13F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A01F1-A515-4E11-9D76-2379B227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D218D-E73F-4CEC-AAC1-74E20CD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FE18-FDD2-492A-B97A-F79CDCCF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08443-8151-499C-8D9E-266D6D1E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26C31-F450-44EE-805C-F8D3BD79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EBD-6D30-4824-BB6D-FEA45DB0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84A7-AE7D-4316-952A-86F833C7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2239F-B761-4F0C-BFC0-15B5744C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787E5-9C41-43B8-BB0B-B3B2D175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09E54-DF45-4044-9C41-4907C9D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8019C-F6F7-4DC5-8048-6F3CD8E4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A63-63B5-4474-ABF4-C9873CE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8B8E8-2499-4574-B02F-36E1702E5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AAAB-564B-4518-BF37-6363BBD4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9A0B-7AB0-4125-A0F0-B357B6B2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C331-406C-4947-B217-88415638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FA3E-2DDD-4EA8-AD0B-1886F27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6E064-8547-429B-873F-8D0E1D02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30"/>
            <a:ext cx="121920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0A6A-CDC6-4E3D-A808-D2209640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DE1A-9BB1-4C4E-9D87-59754EF6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513E-A2FC-49BC-8D92-5CA55F9DA2F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89E4-B02B-49B1-B822-C048BA0FA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4C9B-3C15-46F0-AFC3-8549D5034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4C95-E6F2-4F25-BD69-89599B2E81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7D9B2-F096-4B1D-A037-A62D06EB0F4F}"/>
              </a:ext>
            </a:extLst>
          </p:cNvPr>
          <p:cNvSpPr/>
          <p:nvPr userDrawn="1"/>
        </p:nvSpPr>
        <p:spPr>
          <a:xfrm>
            <a:off x="0" y="1055717"/>
            <a:ext cx="12192000" cy="5802284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f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3456B-1CF8-4373-86A5-F1D2A173838E}"/>
              </a:ext>
            </a:extLst>
          </p:cNvPr>
          <p:cNvSpPr txBox="1"/>
          <p:nvPr/>
        </p:nvSpPr>
        <p:spPr>
          <a:xfrm>
            <a:off x="0" y="201336"/>
            <a:ext cx="1226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Introduction to RStudio</a:t>
            </a:r>
          </a:p>
        </p:txBody>
      </p:sp>
      <p:pic>
        <p:nvPicPr>
          <p:cNvPr id="1026" name="Picture 2" descr="Image result for RStudio">
            <a:extLst>
              <a:ext uri="{FF2B5EF4-FFF2-40B4-BE49-F238E27FC236}">
                <a16:creationId xmlns:a16="http://schemas.microsoft.com/office/drawing/2014/main" id="{1B400C32-FE12-49D2-9274-FCBDF38D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38" y="2051177"/>
            <a:ext cx="3360576" cy="33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C0D76-11CB-4A69-8A08-5DFBD1749B50}"/>
              </a:ext>
            </a:extLst>
          </p:cNvPr>
          <p:cNvSpPr txBox="1"/>
          <p:nvPr/>
        </p:nvSpPr>
        <p:spPr>
          <a:xfrm>
            <a:off x="394025" y="6040643"/>
            <a:ext cx="275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Bryan Cafferky</a:t>
            </a:r>
          </a:p>
        </p:txBody>
      </p:sp>
    </p:spTree>
    <p:extLst>
      <p:ext uri="{BB962C8B-B14F-4D97-AF65-F5344CB8AC3E}">
        <p14:creationId xmlns:p14="http://schemas.microsoft.com/office/powerpoint/2010/main" val="158376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5943"/>
            <a:ext cx="10515600" cy="86774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Starting RStudio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1752600"/>
            <a:ext cx="2600325" cy="4171950"/>
          </a:xfrm>
          <a:prstGeom prst="rect">
            <a:avLst/>
          </a:prstGeom>
        </p:spPr>
      </p:pic>
      <p:sp>
        <p:nvSpPr>
          <p:cNvPr id="6" name="Callout: Bent Line 5"/>
          <p:cNvSpPr/>
          <p:nvPr/>
        </p:nvSpPr>
        <p:spPr>
          <a:xfrm>
            <a:off x="7949681" y="4848808"/>
            <a:ext cx="13716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63181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421830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08" y="52349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RStudio at a Glance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581" y="1805623"/>
            <a:ext cx="1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10" y="1295400"/>
            <a:ext cx="6789610" cy="4918399"/>
          </a:xfrm>
          <a:prstGeom prst="rect">
            <a:avLst/>
          </a:prstGeom>
        </p:spPr>
      </p:pic>
      <p:sp>
        <p:nvSpPr>
          <p:cNvPr id="6" name="Callout: Bent Line 5"/>
          <p:cNvSpPr/>
          <p:nvPr/>
        </p:nvSpPr>
        <p:spPr>
          <a:xfrm>
            <a:off x="10224082" y="1787327"/>
            <a:ext cx="1663118" cy="7599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213"/>
              <a:gd name="adj6" fmla="val -4715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</a:t>
            </a:r>
          </a:p>
          <a:p>
            <a:pPr algn="ctr"/>
            <a:r>
              <a:rPr lang="en-US" sz="1600" dirty="0"/>
              <a:t>And </a:t>
            </a:r>
          </a:p>
          <a:p>
            <a:pPr algn="ctr"/>
            <a:r>
              <a:rPr lang="en-US" sz="1600" dirty="0"/>
              <a:t>History</a:t>
            </a:r>
          </a:p>
        </p:txBody>
      </p:sp>
      <p:sp>
        <p:nvSpPr>
          <p:cNvPr id="14" name="Callout: Bent Line 13"/>
          <p:cNvSpPr/>
          <p:nvPr/>
        </p:nvSpPr>
        <p:spPr>
          <a:xfrm>
            <a:off x="10224082" y="3505200"/>
            <a:ext cx="1663118" cy="6624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147"/>
              <a:gd name="adj6" fmla="val -47661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5" name="Callout: Bent Line 14"/>
          <p:cNvSpPr/>
          <p:nvPr/>
        </p:nvSpPr>
        <p:spPr>
          <a:xfrm rot="10800000">
            <a:off x="247758" y="2758866"/>
            <a:ext cx="1663118" cy="662436"/>
          </a:xfrm>
          <a:prstGeom prst="borderCallout2">
            <a:avLst>
              <a:gd name="adj1" fmla="val 66873"/>
              <a:gd name="adj2" fmla="val -2280"/>
              <a:gd name="adj3" fmla="val 60541"/>
              <a:gd name="adj4" fmla="val -15659"/>
              <a:gd name="adj5" fmla="val 76881"/>
              <a:gd name="adj6" fmla="val -42113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609600" y="2905418"/>
            <a:ext cx="811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Editor</a:t>
            </a:r>
          </a:p>
        </p:txBody>
      </p:sp>
      <p:sp>
        <p:nvSpPr>
          <p:cNvPr id="16" name="Callout: Bent Line 15"/>
          <p:cNvSpPr/>
          <p:nvPr/>
        </p:nvSpPr>
        <p:spPr>
          <a:xfrm rot="10800000">
            <a:off x="247758" y="4800600"/>
            <a:ext cx="1663118" cy="662436"/>
          </a:xfrm>
          <a:prstGeom prst="borderCallout2">
            <a:avLst>
              <a:gd name="adj1" fmla="val 66873"/>
              <a:gd name="adj2" fmla="val -2280"/>
              <a:gd name="adj3" fmla="val 60541"/>
              <a:gd name="adj4" fmla="val -15659"/>
              <a:gd name="adj5" fmla="val 76881"/>
              <a:gd name="adj6" fmla="val -42113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2457" y="4947152"/>
            <a:ext cx="1101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404976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A667545-5FB4-40FE-949C-D778ED14626F}"/>
              </a:ext>
            </a:extLst>
          </p:cNvPr>
          <p:cNvSpPr/>
          <p:nvPr/>
        </p:nvSpPr>
        <p:spPr>
          <a:xfrm>
            <a:off x="438308" y="1563396"/>
            <a:ext cx="11164711" cy="48203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4294967295"/>
          </p:nvPr>
        </p:nvSpPr>
        <p:spPr>
          <a:xfrm>
            <a:off x="130338" y="267542"/>
            <a:ext cx="6335776" cy="460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 Tour of RStudio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F5CAF45-8505-4983-80C5-38DA3AAD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11" y="2803647"/>
            <a:ext cx="2255829" cy="2339854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3074" name="Picture 2" descr="Image result for tour">
            <a:extLst>
              <a:ext uri="{FF2B5EF4-FFF2-40B4-BE49-F238E27FC236}">
                <a16:creationId xmlns:a16="http://schemas.microsoft.com/office/drawing/2014/main" id="{3C223AF9-11D2-44AD-940D-DE1CB215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75" y="206857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9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288" y="78701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15" y="1752600"/>
            <a:ext cx="4065890" cy="4351338"/>
          </a:xfrm>
        </p:spPr>
      </p:pic>
      <p:sp>
        <p:nvSpPr>
          <p:cNvPr id="13" name="TextBox 12"/>
          <p:cNvSpPr txBox="1"/>
          <p:nvPr/>
        </p:nvSpPr>
        <p:spPr bwMode="auto">
          <a:xfrm>
            <a:off x="457200" y="3276600"/>
            <a:ext cx="3932487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Creating a new script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63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484046" y="1371600"/>
            <a:ext cx="4384534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Using the Object Viewer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8458200" cy="3787622"/>
          </a:xfrm>
        </p:spPr>
      </p:pic>
      <p:sp>
        <p:nvSpPr>
          <p:cNvPr id="8" name="Callout: Line 7"/>
          <p:cNvSpPr/>
          <p:nvPr/>
        </p:nvSpPr>
        <p:spPr>
          <a:xfrm>
            <a:off x="10287000" y="3048000"/>
            <a:ext cx="1447800" cy="446011"/>
          </a:xfrm>
          <a:prstGeom prst="borderCallout1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View</a:t>
            </a:r>
          </a:p>
        </p:txBody>
      </p:sp>
    </p:spTree>
    <p:extLst>
      <p:ext uri="{BB962C8B-B14F-4D97-AF65-F5344CB8AC3E}">
        <p14:creationId xmlns:p14="http://schemas.microsoft.com/office/powerpoint/2010/main" val="208872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275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343400" y="1295400"/>
            <a:ext cx="2996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Executing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9588335" cy="3429000"/>
          </a:xfrm>
        </p:spPr>
      </p:pic>
      <p:sp>
        <p:nvSpPr>
          <p:cNvPr id="8" name="Callout: Line 7"/>
          <p:cNvSpPr/>
          <p:nvPr/>
        </p:nvSpPr>
        <p:spPr>
          <a:xfrm>
            <a:off x="10134600" y="2743200"/>
            <a:ext cx="1371600" cy="457200"/>
          </a:xfrm>
          <a:prstGeom prst="borderCallout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file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7086600" y="2335685"/>
            <a:ext cx="1968335" cy="457200"/>
          </a:xfrm>
          <a:prstGeom prst="borderCallout1">
            <a:avLst>
              <a:gd name="adj1" fmla="val 106823"/>
              <a:gd name="adj2" fmla="val 50383"/>
              <a:gd name="adj3" fmla="val 206078"/>
              <a:gd name="adj4" fmla="val 7542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selected code</a:t>
            </a:r>
          </a:p>
        </p:txBody>
      </p:sp>
    </p:spTree>
    <p:extLst>
      <p:ext uri="{BB962C8B-B14F-4D97-AF65-F5344CB8AC3E}">
        <p14:creationId xmlns:p14="http://schemas.microsoft.com/office/powerpoint/2010/main" val="199498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3868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267200" y="1167493"/>
            <a:ext cx="2755883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File Navigation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8800"/>
            <a:ext cx="5570537" cy="4343498"/>
          </a:xfrm>
        </p:spPr>
      </p:pic>
      <p:sp>
        <p:nvSpPr>
          <p:cNvPr id="8" name="Callout: Line 7"/>
          <p:cNvSpPr/>
          <p:nvPr/>
        </p:nvSpPr>
        <p:spPr>
          <a:xfrm>
            <a:off x="9220200" y="3810000"/>
            <a:ext cx="1524000" cy="609600"/>
          </a:xfrm>
          <a:prstGeom prst="borderCallout1">
            <a:avLst>
              <a:gd name="adj1" fmla="val 18750"/>
              <a:gd name="adj2" fmla="val -8333"/>
              <a:gd name="adj3" fmla="val 125803"/>
              <a:gd name="adj4" fmla="val -16181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open the script</a:t>
            </a:r>
          </a:p>
        </p:txBody>
      </p:sp>
    </p:spTree>
    <p:extLst>
      <p:ext uri="{BB962C8B-B14F-4D97-AF65-F5344CB8AC3E}">
        <p14:creationId xmlns:p14="http://schemas.microsoft.com/office/powerpoint/2010/main" val="229326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26534" y="180325"/>
            <a:ext cx="42482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Global Options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02" y="1760290"/>
            <a:ext cx="4133167" cy="3505200"/>
          </a:xfrm>
        </p:spPr>
      </p:pic>
    </p:spTree>
    <p:extLst>
      <p:ext uri="{BB962C8B-B14F-4D97-AF65-F5344CB8AC3E}">
        <p14:creationId xmlns:p14="http://schemas.microsoft.com/office/powerpoint/2010/main" val="107704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90600" y="3295650"/>
            <a:ext cx="2813591" cy="170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Global Options</a:t>
            </a:r>
          </a:p>
          <a:p>
            <a:pPr algn="ctr"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Configuration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52600"/>
            <a:ext cx="4284164" cy="4351338"/>
          </a:xfrm>
        </p:spPr>
      </p:pic>
    </p:spTree>
    <p:extLst>
      <p:ext uri="{BB962C8B-B14F-4D97-AF65-F5344CB8AC3E}">
        <p14:creationId xmlns:p14="http://schemas.microsoft.com/office/powerpoint/2010/main" val="309133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990600" y="3295650"/>
            <a:ext cx="350128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Installing Packages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1600200"/>
            <a:ext cx="4246815" cy="3810000"/>
          </a:xfrm>
        </p:spPr>
      </p:pic>
    </p:spTree>
    <p:extLst>
      <p:ext uri="{BB962C8B-B14F-4D97-AF65-F5344CB8AC3E}">
        <p14:creationId xmlns:p14="http://schemas.microsoft.com/office/powerpoint/2010/main" val="17439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95539" y="751113"/>
            <a:ext cx="2696461" cy="1382487"/>
          </a:xfrm>
        </p:spPr>
        <p:txBody>
          <a:bodyPr>
            <a:normAutofit/>
          </a:bodyPr>
          <a:lstStyle/>
          <a:p>
            <a:r>
              <a:rPr lang="en-US" sz="2000" dirty="0"/>
              <a:t>@bryancafferky</a:t>
            </a:r>
          </a:p>
          <a:p>
            <a:r>
              <a:rPr lang="en-US" sz="2000" dirty="0"/>
              <a:t>bryan256@msn.com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93545"/>
            <a:ext cx="5977619" cy="46528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29299" y="1349373"/>
            <a:ext cx="8440512" cy="394516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/>
              <a:t>Data Solutions Consultant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Microsoft MVP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Author of Pro PowerShell for Database Developers by </a:t>
            </a:r>
            <a:r>
              <a:rPr lang="en-US" sz="2000" dirty="0" err="1"/>
              <a:t>Apress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dirty="0"/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Lead the Southern New England </a:t>
            </a:r>
            <a:r>
              <a:rPr lang="en-US" sz="2000" dirty="0" err="1"/>
              <a:t>UseR</a:t>
            </a:r>
            <a:r>
              <a:rPr lang="en-US" sz="2000" dirty="0"/>
              <a:t>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294538"/>
            <a:ext cx="15240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F6BFB-4A3F-418E-85DE-3BBB6261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597" y="1935184"/>
            <a:ext cx="816405" cy="8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336" y="66545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 of Our Tour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24824" y="3052369"/>
            <a:ext cx="4939173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The Install Packages Wizard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676400"/>
            <a:ext cx="3547024" cy="4351338"/>
          </a:xfrm>
        </p:spPr>
      </p:pic>
    </p:spTree>
    <p:extLst>
      <p:ext uri="{BB962C8B-B14F-4D97-AF65-F5344CB8AC3E}">
        <p14:creationId xmlns:p14="http://schemas.microsoft.com/office/powerpoint/2010/main" val="248587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013" y="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Other IDEs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45233" y="1729274"/>
            <a:ext cx="8223726" cy="461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Why RStudio?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Other Options</a:t>
            </a:r>
          </a:p>
          <a:p>
            <a:pPr marL="9144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R Tools for Visual Studio </a:t>
            </a:r>
          </a:p>
          <a:p>
            <a:pPr lvl="3" eaLnBrk="1" hangingPunct="1"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– See my blog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Century Gothic" panose="020B0502020202020204" pitchFamily="34" charset="0"/>
                <a:hlinkClick r:id="rId3"/>
              </a:rPr>
              <a:t>www.sql-fy.com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for comparison with RStudio </a:t>
            </a:r>
          </a:p>
          <a:p>
            <a:pPr marL="9144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Visual Studio Code (VS Code)</a:t>
            </a:r>
          </a:p>
          <a:p>
            <a:pPr marL="9144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Eclipse</a:t>
            </a:r>
          </a:p>
          <a:p>
            <a:pPr marL="9144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R Console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5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3312" y="1643742"/>
            <a:ext cx="9818714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an Integrated Development Environment (IDE)?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Data Scientist vs. Developer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Features of RStudio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 Guided Tour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Other Options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3456B-1CF8-4373-86A5-F1D2A173838E}"/>
              </a:ext>
            </a:extLst>
          </p:cNvPr>
          <p:cNvSpPr txBox="1"/>
          <p:nvPr/>
        </p:nvSpPr>
        <p:spPr>
          <a:xfrm>
            <a:off x="0" y="201336"/>
            <a:ext cx="122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 Con: Data Science with R: A to Z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C0D76-11CB-4A69-8A08-5DFBD1749B50}"/>
              </a:ext>
            </a:extLst>
          </p:cNvPr>
          <p:cNvSpPr txBox="1"/>
          <p:nvPr/>
        </p:nvSpPr>
        <p:spPr>
          <a:xfrm>
            <a:off x="1319148" y="5145353"/>
            <a:ext cx="3796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Bryan Cafferky &amp; John Miner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9B2FD-B752-4D39-814A-968FDCFCCF85}"/>
              </a:ext>
            </a:extLst>
          </p:cNvPr>
          <p:cNvSpPr/>
          <p:nvPr/>
        </p:nvSpPr>
        <p:spPr>
          <a:xfrm>
            <a:off x="930349" y="6003582"/>
            <a:ext cx="4271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https://r_programming.eventbrite.com</a:t>
            </a:r>
          </a:p>
        </p:txBody>
      </p:sp>
      <p:pic>
        <p:nvPicPr>
          <p:cNvPr id="7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D5F63DD7-E2C0-4FBE-8EE6-330562029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46" y="1497406"/>
            <a:ext cx="3503801" cy="3503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C26C2-5FF6-485D-B00B-4C34B202D231}"/>
              </a:ext>
            </a:extLst>
          </p:cNvPr>
          <p:cNvSpPr txBox="1"/>
          <p:nvPr/>
        </p:nvSpPr>
        <p:spPr>
          <a:xfrm>
            <a:off x="5789750" y="1910478"/>
            <a:ext cx="6054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Programming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Science using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Predictive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 Integration with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 Server/R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Using R with Azure Machine Learning Studio 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EF92ACE-7B79-4E79-AAE0-29A2658E1C06}"/>
              </a:ext>
            </a:extLst>
          </p:cNvPr>
          <p:cNvSpPr/>
          <p:nvPr/>
        </p:nvSpPr>
        <p:spPr>
          <a:xfrm>
            <a:off x="7027747" y="5060883"/>
            <a:ext cx="2348919" cy="1057013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Discount code Microsoft for 20% 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6D65F-32BE-4361-8F6B-DD18DFA700F0}"/>
              </a:ext>
            </a:extLst>
          </p:cNvPr>
          <p:cNvSpPr txBox="1"/>
          <p:nvPr/>
        </p:nvSpPr>
        <p:spPr>
          <a:xfrm>
            <a:off x="5202224" y="1148240"/>
            <a:ext cx="51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Friday, December 8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in Franklin, MA</a:t>
            </a:r>
          </a:p>
        </p:txBody>
      </p:sp>
    </p:spTree>
    <p:extLst>
      <p:ext uri="{BB962C8B-B14F-4D97-AF65-F5344CB8AC3E}">
        <p14:creationId xmlns:p14="http://schemas.microsoft.com/office/powerpoint/2010/main" val="358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9780864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An Introduction to RStudio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99" y="76200"/>
            <a:ext cx="872802" cy="905312"/>
          </a:xfrm>
          <a:ln w="31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 bwMode="auto">
          <a:xfrm>
            <a:off x="237930" y="1478902"/>
            <a:ext cx="9818714" cy="501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an Integrated Development Environment (IDE)?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What is RStudio?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Features of RStudio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Installing RStudio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 Guided Tour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Other IDEs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Review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43C23D9-3875-4B35-BA2A-CEEC6598C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56" y="3850605"/>
            <a:ext cx="3723304" cy="2699369"/>
          </a:xfrm>
        </p:spPr>
      </p:pic>
    </p:spTree>
    <p:extLst>
      <p:ext uri="{BB962C8B-B14F-4D97-AF65-F5344CB8AC3E}">
        <p14:creationId xmlns:p14="http://schemas.microsoft.com/office/powerpoint/2010/main" val="17137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76" y="115888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an IDE?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C0860-689D-4F2F-90FE-8BC5DE1B1D2D}"/>
              </a:ext>
            </a:extLst>
          </p:cNvPr>
          <p:cNvSpPr txBox="1"/>
          <p:nvPr/>
        </p:nvSpPr>
        <p:spPr>
          <a:xfrm>
            <a:off x="261258" y="1707501"/>
            <a:ext cx="61959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to Develop Programs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Specific Features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Execution of Programs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Support</a:t>
            </a:r>
          </a:p>
        </p:txBody>
      </p:sp>
    </p:spTree>
    <p:extLst>
      <p:ext uri="{BB962C8B-B14F-4D97-AF65-F5344CB8AC3E}">
        <p14:creationId xmlns:p14="http://schemas.microsoft.com/office/powerpoint/2010/main" val="38222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4072" y="76200"/>
            <a:ext cx="3788328" cy="1063625"/>
          </a:xfrm>
        </p:spPr>
        <p:txBody>
          <a:bodyPr/>
          <a:lstStyle/>
          <a:p>
            <a:r>
              <a:rPr lang="en-US" dirty="0"/>
              <a:t>Features of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78240" y="1707785"/>
            <a:ext cx="8812669" cy="39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Text Editor Designed for R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the Comprehensive R Archive Network (CRAN)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to Help Development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for Extensions to R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for the Data Scientist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" y="0"/>
            <a:ext cx="2926848" cy="10191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52091A-09F9-427D-9D20-F5CB7A207A86}"/>
              </a:ext>
            </a:extLst>
          </p:cNvPr>
          <p:cNvSpPr txBox="1"/>
          <p:nvPr/>
        </p:nvSpPr>
        <p:spPr>
          <a:xfrm>
            <a:off x="3309256" y="94088"/>
            <a:ext cx="2791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955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765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Download RStudio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676" y="115888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Installing RStudio</a:t>
            </a:r>
          </a:p>
        </p:txBody>
      </p:sp>
      <p:pic>
        <p:nvPicPr>
          <p:cNvPr id="6" name="Picture 2" descr="Image result for RStudio">
            <a:extLst>
              <a:ext uri="{FF2B5EF4-FFF2-40B4-BE49-F238E27FC236}">
                <a16:creationId xmlns:a16="http://schemas.microsoft.com/office/drawing/2014/main" id="{B69B61F4-F61F-48F5-B536-68BF5FC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58" y="1551948"/>
            <a:ext cx="1551980" cy="155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1198ED-4685-45E0-BC04-06122D17B274}"/>
              </a:ext>
            </a:extLst>
          </p:cNvPr>
          <p:cNvSpPr/>
          <p:nvPr/>
        </p:nvSpPr>
        <p:spPr>
          <a:xfrm>
            <a:off x="449036" y="2545143"/>
            <a:ext cx="656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https://www.rstudio.com/products/rstudio/download/#download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32" y="78701"/>
            <a:ext cx="10515600" cy="10636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Downloading 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" y="1590413"/>
            <a:ext cx="8897113" cy="46339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Callout: Bent Line 4"/>
          <p:cNvSpPr/>
          <p:nvPr/>
        </p:nvSpPr>
        <p:spPr>
          <a:xfrm>
            <a:off x="5875789" y="4156045"/>
            <a:ext cx="2057400" cy="502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964"/>
              <a:gd name="adj6" fmla="val -10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Version</a:t>
            </a:r>
          </a:p>
        </p:txBody>
      </p:sp>
    </p:spTree>
    <p:extLst>
      <p:ext uri="{BB962C8B-B14F-4D97-AF65-F5344CB8AC3E}">
        <p14:creationId xmlns:p14="http://schemas.microsoft.com/office/powerpoint/2010/main" val="164146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32" y="78701"/>
            <a:ext cx="10515600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Demo: Installing RStudio</a:t>
            </a:r>
          </a:p>
        </p:txBody>
      </p:sp>
    </p:spTree>
    <p:extLst>
      <p:ext uri="{BB962C8B-B14F-4D97-AF65-F5344CB8AC3E}">
        <p14:creationId xmlns:p14="http://schemas.microsoft.com/office/powerpoint/2010/main" val="19989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386</Words>
  <Application>Microsoft Office PowerPoint</Application>
  <PresentationFormat>Widescreen</PresentationFormat>
  <Paragraphs>113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MS PGothic</vt:lpstr>
      <vt:lpstr>MS PGothic</vt:lpstr>
      <vt:lpstr>Arial</vt:lpstr>
      <vt:lpstr>Arial Rounded MT Bold</vt:lpstr>
      <vt:lpstr>Calibri</vt:lpstr>
      <vt:lpstr>Calibri Light</vt:lpstr>
      <vt:lpstr>Century Gothic</vt:lpstr>
      <vt:lpstr>Segoe UI</vt:lpstr>
      <vt:lpstr>Segoe UI Light</vt:lpstr>
      <vt:lpstr>Office Theme</vt:lpstr>
      <vt:lpstr>PowerPoint Presentation</vt:lpstr>
      <vt:lpstr>Bryan cafferky</vt:lpstr>
      <vt:lpstr>PowerPoint Presentation</vt:lpstr>
      <vt:lpstr>An Introduction to RStudio</vt:lpstr>
      <vt:lpstr>What is an IDE?</vt:lpstr>
      <vt:lpstr>Features of </vt:lpstr>
      <vt:lpstr>Installing RStudio</vt:lpstr>
      <vt:lpstr>Downloading RStudio</vt:lpstr>
      <vt:lpstr>Demo: Installing RStudio</vt:lpstr>
      <vt:lpstr>Starting RStudio</vt:lpstr>
      <vt:lpstr>RStudio at a Glance  </vt:lpstr>
      <vt:lpstr>PowerPoint Presentation</vt:lpstr>
      <vt:lpstr>Review of Our Tour</vt:lpstr>
      <vt:lpstr>Review of Our Tour</vt:lpstr>
      <vt:lpstr>Review of Our Tour</vt:lpstr>
      <vt:lpstr>Review of Our Tour</vt:lpstr>
      <vt:lpstr>Review of Our Tour</vt:lpstr>
      <vt:lpstr>Review of Our Tour</vt:lpstr>
      <vt:lpstr>Review of Our Tour</vt:lpstr>
      <vt:lpstr>Review of Our Tour</vt:lpstr>
      <vt:lpstr>Other IDEs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47</cp:revision>
  <dcterms:created xsi:type="dcterms:W3CDTF">2017-11-03T16:41:58Z</dcterms:created>
  <dcterms:modified xsi:type="dcterms:W3CDTF">2017-11-05T17:56:49Z</dcterms:modified>
</cp:coreProperties>
</file>