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4" r:id="rId2"/>
    <p:sldId id="388" r:id="rId3"/>
    <p:sldId id="409" r:id="rId4"/>
    <p:sldId id="259" r:id="rId5"/>
    <p:sldId id="361" r:id="rId6"/>
    <p:sldId id="425" r:id="rId7"/>
    <p:sldId id="426" r:id="rId8"/>
    <p:sldId id="407" r:id="rId9"/>
    <p:sldId id="408" r:id="rId10"/>
    <p:sldId id="345" r:id="rId11"/>
    <p:sldId id="405" r:id="rId12"/>
    <p:sldId id="347" r:id="rId13"/>
    <p:sldId id="350" r:id="rId14"/>
    <p:sldId id="349" r:id="rId15"/>
    <p:sldId id="406" r:id="rId16"/>
    <p:sldId id="365" r:id="rId17"/>
    <p:sldId id="352" r:id="rId18"/>
    <p:sldId id="354" r:id="rId19"/>
    <p:sldId id="355" r:id="rId20"/>
    <p:sldId id="356" r:id="rId21"/>
    <p:sldId id="404" r:id="rId22"/>
    <p:sldId id="360" r:id="rId23"/>
    <p:sldId id="3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1920A3"/>
    <a:srgbClr val="004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8EC4-A18A-4515-8D00-888390FF31A4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7053-88AD-40B6-87D4-5337848C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0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5/19/2018 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9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3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1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9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3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1BB-0257-4BFD-AD43-86D62CF45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7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0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5/19/2018 1:32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3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3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7192-A7FA-4150-9E56-9315868660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0786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19263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7426AE-8770-41D9-8BF0-FD044C9CE9D7}"/>
              </a:ext>
            </a:extLst>
          </p:cNvPr>
          <p:cNvSpPr/>
          <p:nvPr userDrawn="1"/>
        </p:nvSpPr>
        <p:spPr>
          <a:xfrm>
            <a:off x="0" y="19455"/>
            <a:ext cx="12192000" cy="125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18" y="245223"/>
            <a:ext cx="10058400" cy="803505"/>
          </a:xfrm>
        </p:spPr>
        <p:txBody>
          <a:bodyPr/>
          <a:lstStyle>
            <a:lvl1pPr marL="0">
              <a:defRPr>
                <a:solidFill>
                  <a:srgbClr val="0041C4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2" y="2210655"/>
            <a:ext cx="10058400" cy="4023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16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C0AF5DC-DDEB-4F77-8204-FDACC6386AC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514" y="199055"/>
            <a:ext cx="10058400" cy="763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14" y="172900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/monitoring-solutions-resources-autom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operations-management-suite/operations-management-suite-over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automation/automation-hybrid-runbook-wor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547" y="352161"/>
            <a:ext cx="11391818" cy="292702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Azure Automation 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PowerShell 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1:  The Azure Automation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A4D98-A37F-4E97-A035-63FFE8FC29D7}"/>
              </a:ext>
            </a:extLst>
          </p:cNvPr>
          <p:cNvSpPr txBox="1"/>
          <p:nvPr/>
        </p:nvSpPr>
        <p:spPr>
          <a:xfrm>
            <a:off x="335991" y="5386458"/>
            <a:ext cx="52073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Technology Solutions Professional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D97EF-3B49-4CF2-BBCE-A8D1610B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22" y="3954084"/>
            <a:ext cx="1381125" cy="1381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6A5E09-A1E4-49BD-82DB-7E1CB74872C5}"/>
              </a:ext>
            </a:extLst>
          </p:cNvPr>
          <p:cNvSpPr/>
          <p:nvPr/>
        </p:nvSpPr>
        <p:spPr>
          <a:xfrm>
            <a:off x="0" y="6282755"/>
            <a:ext cx="12192000" cy="604457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38A4D8-56C5-46A7-A458-6F1D40769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939" y="2544710"/>
            <a:ext cx="2057400" cy="438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E35A6F-B7B2-4E2B-BA84-10F8D3CF604A}"/>
              </a:ext>
            </a:extLst>
          </p:cNvPr>
          <p:cNvSpPr/>
          <p:nvPr/>
        </p:nvSpPr>
        <p:spPr>
          <a:xfrm>
            <a:off x="114854" y="6334780"/>
            <a:ext cx="8049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https://github.com/bcafferky/shared/PowerShellAutomation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F8650-4283-4725-AC72-86B96EAAC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661" y="244423"/>
            <a:ext cx="2694792" cy="218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F645AA-332A-4069-AF8B-A21326501337}"/>
              </a:ext>
            </a:extLst>
          </p:cNvPr>
          <p:cNvSpPr/>
          <p:nvPr/>
        </p:nvSpPr>
        <p:spPr>
          <a:xfrm>
            <a:off x="3630247" y="4225548"/>
            <a:ext cx="7538294" cy="22878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F8931-2DF5-4130-9ADA-FAC932C8762C}"/>
              </a:ext>
            </a:extLst>
          </p:cNvPr>
          <p:cNvSpPr/>
          <p:nvPr/>
        </p:nvSpPr>
        <p:spPr>
          <a:xfrm>
            <a:off x="756275" y="4218430"/>
            <a:ext cx="1492847" cy="22878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Demo (Portal)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F94A345-4A4A-4244-8BBC-8753EC5D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21" y="1275990"/>
            <a:ext cx="8197330" cy="53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22722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67432" y="15326"/>
            <a:ext cx="12326863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Using Azure Automation Services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9EED186F-FED9-421A-8251-9F42D4FDB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06" y="2041253"/>
            <a:ext cx="3638094" cy="363809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68254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4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Azure Automation Method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2F1F9D-9318-4966-944F-719B6E990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34" y="992583"/>
            <a:ext cx="4272441" cy="5689247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8312806" y="3661839"/>
            <a:ext cx="1455575" cy="503853"/>
          </a:xfrm>
          <a:prstGeom prst="borderCallout1">
            <a:avLst>
              <a:gd name="adj1" fmla="val 18750"/>
              <a:gd name="adj2" fmla="val -8333"/>
              <a:gd name="adj3" fmla="val 15932"/>
              <a:gd name="adj4" fmla="val -69455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Add </a:t>
            </a:r>
          </a:p>
        </p:txBody>
      </p:sp>
    </p:spTree>
    <p:extLst>
      <p:ext uri="{BB962C8B-B14F-4D97-AF65-F5344CB8AC3E}">
        <p14:creationId xmlns:p14="http://schemas.microsoft.com/office/powerpoint/2010/main" val="251358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  <a:ln>
            <a:solidFill>
              <a:srgbClr val="0035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 Method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F6956-4A45-4103-A578-D30281F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1433512"/>
            <a:ext cx="4962525" cy="3990975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448916" y="3553593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64961"/>
              <a:gd name="adj4" fmla="val -16506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Select</a:t>
            </a:r>
          </a:p>
        </p:txBody>
      </p:sp>
    </p:spTree>
    <p:extLst>
      <p:ext uri="{BB962C8B-B14F-4D97-AF65-F5344CB8AC3E}">
        <p14:creationId xmlns:p14="http://schemas.microsoft.com/office/powerpoint/2010/main" val="130845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BAF9D-EE76-4AAB-931A-B2516D2A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87" y="977618"/>
            <a:ext cx="3433033" cy="5872294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000703" y="3998210"/>
            <a:ext cx="1871429" cy="1026795"/>
          </a:xfrm>
          <a:prstGeom prst="borderCallout1">
            <a:avLst>
              <a:gd name="adj1" fmla="val 18750"/>
              <a:gd name="adj2" fmla="val -8333"/>
              <a:gd name="adj3" fmla="val -563"/>
              <a:gd name="adj4" fmla="val -208544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Add Account to Run Our Scripts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0B921B3-C097-4930-A49C-8D3B095E087B}"/>
              </a:ext>
            </a:extLst>
          </p:cNvPr>
          <p:cNvSpPr/>
          <p:nvPr/>
        </p:nvSpPr>
        <p:spPr>
          <a:xfrm>
            <a:off x="9000702" y="5593517"/>
            <a:ext cx="1871429" cy="1026795"/>
          </a:xfrm>
          <a:prstGeom prst="borderCallout1">
            <a:avLst>
              <a:gd name="adj1" fmla="val 18750"/>
              <a:gd name="adj2" fmla="val -8333"/>
              <a:gd name="adj3" fmla="val 68066"/>
              <a:gd name="adj4" fmla="val -214820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so Automation is in your Dashboard</a:t>
            </a:r>
          </a:p>
        </p:txBody>
      </p:sp>
    </p:spTree>
    <p:extLst>
      <p:ext uri="{BB962C8B-B14F-4D97-AF65-F5344CB8AC3E}">
        <p14:creationId xmlns:p14="http://schemas.microsoft.com/office/powerpoint/2010/main" val="352717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0785"/>
            <a:ext cx="12192000" cy="6354963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-1" y="-24518"/>
            <a:ext cx="12192000" cy="707886"/>
          </a:xfrm>
          <a:prstGeom prst="rect">
            <a:avLst/>
          </a:prstGeom>
          <a:noFill/>
          <a:ln>
            <a:solidFill>
              <a:srgbClr val="0041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Automation Account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A5708-1049-4A5F-AA77-51F20DBE0761}"/>
              </a:ext>
            </a:extLst>
          </p:cNvPr>
          <p:cNvSpPr/>
          <p:nvPr/>
        </p:nvSpPr>
        <p:spPr>
          <a:xfrm>
            <a:off x="1517871" y="6472020"/>
            <a:ext cx="9982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https://docs.microsoft.com/en-us/azure/monitoring/monitoring-solutions-resources-automation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072F7B-55E7-4B4C-B7A8-CFC48509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0" y="683368"/>
            <a:ext cx="10421436" cy="6216793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AF2004BB-BD60-42DA-865E-4C1F6755BE1D}"/>
              </a:ext>
            </a:extLst>
          </p:cNvPr>
          <p:cNvSpPr/>
          <p:nvPr/>
        </p:nvSpPr>
        <p:spPr>
          <a:xfrm>
            <a:off x="3413434" y="3463857"/>
            <a:ext cx="1871429" cy="489901"/>
          </a:xfrm>
          <a:prstGeom prst="borderCallout1">
            <a:avLst>
              <a:gd name="adj1" fmla="val 54491"/>
              <a:gd name="adj2" fmla="val -6774"/>
              <a:gd name="adj3" fmla="val 114110"/>
              <a:gd name="adj4" fmla="val -54106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 Work with On Prem Resources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2FC69D6-3444-494D-93DD-9F27AE9679C8}"/>
              </a:ext>
            </a:extLst>
          </p:cNvPr>
          <p:cNvSpPr/>
          <p:nvPr/>
        </p:nvSpPr>
        <p:spPr>
          <a:xfrm>
            <a:off x="5284863" y="1443612"/>
            <a:ext cx="1871429" cy="489901"/>
          </a:xfrm>
          <a:prstGeom prst="borderCallout1">
            <a:avLst>
              <a:gd name="adj1" fmla="val 56203"/>
              <a:gd name="adj2" fmla="val -6325"/>
              <a:gd name="adj3" fmla="val 78149"/>
              <a:gd name="adj4" fmla="val -155413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Desired State Configuration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529538A-4776-4713-B69C-6044BE58BFBC}"/>
              </a:ext>
            </a:extLst>
          </p:cNvPr>
          <p:cNvSpPr/>
          <p:nvPr/>
        </p:nvSpPr>
        <p:spPr>
          <a:xfrm>
            <a:off x="3413434" y="4793529"/>
            <a:ext cx="1871429" cy="489901"/>
          </a:xfrm>
          <a:prstGeom prst="borderCallout1">
            <a:avLst>
              <a:gd name="adj1" fmla="val 59628"/>
              <a:gd name="adj2" fmla="val -6326"/>
              <a:gd name="adj3" fmla="val -19456"/>
              <a:gd name="adj4" fmla="val -62174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Things your jobs can share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57D8F99-2D12-4B06-8D9E-3CB6255D35DD}"/>
              </a:ext>
            </a:extLst>
          </p:cNvPr>
          <p:cNvSpPr/>
          <p:nvPr/>
        </p:nvSpPr>
        <p:spPr>
          <a:xfrm>
            <a:off x="3368190" y="2743240"/>
            <a:ext cx="1871429" cy="489901"/>
          </a:xfrm>
          <a:prstGeom prst="borderCallout1">
            <a:avLst>
              <a:gd name="adj1" fmla="val 61341"/>
              <a:gd name="adj2" fmla="val -6774"/>
              <a:gd name="adj3" fmla="val 132945"/>
              <a:gd name="adj4" fmla="val -53658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CBBC018-FC70-417C-9F37-ED5B27CCCA20}"/>
              </a:ext>
            </a:extLst>
          </p:cNvPr>
          <p:cNvSpPr/>
          <p:nvPr/>
        </p:nvSpPr>
        <p:spPr>
          <a:xfrm>
            <a:off x="3368191" y="2037906"/>
            <a:ext cx="1871429" cy="540543"/>
          </a:xfrm>
          <a:prstGeom prst="borderCallout1">
            <a:avLst>
              <a:gd name="adj1" fmla="val 54491"/>
              <a:gd name="adj2" fmla="val -6774"/>
              <a:gd name="adj3" fmla="val 191990"/>
              <a:gd name="adj4" fmla="val -55451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E2DFAB4-749A-4122-99D0-8D7913257473}"/>
              </a:ext>
            </a:extLst>
          </p:cNvPr>
          <p:cNvSpPr/>
          <p:nvPr/>
        </p:nvSpPr>
        <p:spPr>
          <a:xfrm>
            <a:off x="3413434" y="4148593"/>
            <a:ext cx="1871429" cy="489901"/>
          </a:xfrm>
          <a:prstGeom prst="borderCallout1">
            <a:avLst>
              <a:gd name="adj1" fmla="val 61341"/>
              <a:gd name="adj2" fmla="val -11705"/>
              <a:gd name="adj3" fmla="val 26778"/>
              <a:gd name="adj4" fmla="val -58589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Triggers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B8C39-A7D2-441C-8A5E-3CB206BF52C2}"/>
              </a:ext>
            </a:extLst>
          </p:cNvPr>
          <p:cNvSpPr/>
          <p:nvPr/>
        </p:nvSpPr>
        <p:spPr>
          <a:xfrm>
            <a:off x="7030457" y="683368"/>
            <a:ext cx="972640" cy="2097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9847"/>
            <a:ext cx="12192000" cy="625590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-6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A1FB3-27CF-409D-BE69-EC494A9C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2" y="1621224"/>
            <a:ext cx="10755687" cy="489267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3628993-09F1-45C7-A684-4C7141DB27FE}"/>
              </a:ext>
            </a:extLst>
          </p:cNvPr>
          <p:cNvSpPr/>
          <p:nvPr/>
        </p:nvSpPr>
        <p:spPr>
          <a:xfrm>
            <a:off x="5742679" y="2960206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139559"/>
              <a:gd name="adj4" fmla="val -81894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Runbook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4C58261-1B44-41DC-8B86-6CC7AE51A728}"/>
              </a:ext>
            </a:extLst>
          </p:cNvPr>
          <p:cNvSpPr/>
          <p:nvPr/>
        </p:nvSpPr>
        <p:spPr>
          <a:xfrm>
            <a:off x="6579258" y="4492102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49077"/>
              <a:gd name="adj4" fmla="val -127636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Runbook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D0C1FAD-5E64-4DD3-B085-C811C09C01A8}"/>
              </a:ext>
            </a:extLst>
          </p:cNvPr>
          <p:cNvSpPr/>
          <p:nvPr/>
        </p:nvSpPr>
        <p:spPr>
          <a:xfrm>
            <a:off x="6762699" y="6009973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25249"/>
              <a:gd name="adj4" fmla="val -137512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 Script Runbook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350FE2-3943-422B-AD36-903C8461DF2A}"/>
              </a:ext>
            </a:extLst>
          </p:cNvPr>
          <p:cNvSpPr/>
          <p:nvPr/>
        </p:nvSpPr>
        <p:spPr>
          <a:xfrm>
            <a:off x="7305589" y="940193"/>
            <a:ext cx="1871429" cy="489901"/>
          </a:xfrm>
          <a:prstGeom prst="borderCallout1">
            <a:avLst>
              <a:gd name="adj1" fmla="val 54491"/>
              <a:gd name="adj2" fmla="val -6774"/>
              <a:gd name="adj3" fmla="val 54176"/>
              <a:gd name="adj4" fmla="val -68899"/>
            </a:avLst>
          </a:prstGeom>
          <a:solidFill>
            <a:srgbClr val="7030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Runbook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870AB-1AE4-4E4B-9ECC-05D59E345E31}"/>
              </a:ext>
            </a:extLst>
          </p:cNvPr>
          <p:cNvSpPr/>
          <p:nvPr/>
        </p:nvSpPr>
        <p:spPr>
          <a:xfrm>
            <a:off x="4348973" y="880048"/>
            <a:ext cx="1566153" cy="5910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Shown</a:t>
            </a:r>
          </a:p>
        </p:txBody>
      </p:sp>
    </p:spTree>
    <p:extLst>
      <p:ext uri="{BB962C8B-B14F-4D97-AF65-F5344CB8AC3E}">
        <p14:creationId xmlns:p14="http://schemas.microsoft.com/office/powerpoint/2010/main" val="53585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Job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8E50B-56AA-420E-A22F-8497AA26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17" y="1141203"/>
            <a:ext cx="5724693" cy="5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6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A89AE-5B7C-46FB-9815-29C1B1BC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2" y="1371600"/>
            <a:ext cx="7717926" cy="4863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Creating a Runbook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017481" y="3062326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143665"/>
              <a:gd name="adj4" fmla="val -164316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PowerShell Language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017481" y="4337980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18244"/>
              <a:gd name="adj4" fmla="val -16550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PowerShell using GUI Designer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CD3575A-15C7-4A81-A993-906E03A3EAD7}"/>
              </a:ext>
            </a:extLst>
          </p:cNvPr>
          <p:cNvSpPr/>
          <p:nvPr/>
        </p:nvSpPr>
        <p:spPr>
          <a:xfrm>
            <a:off x="9017481" y="5080962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30198"/>
              <a:gd name="adj4" fmla="val -129209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PowerShell using Workflow Engine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67142CD-3131-4682-B058-D65A47705230}"/>
              </a:ext>
            </a:extLst>
          </p:cNvPr>
          <p:cNvSpPr/>
          <p:nvPr/>
        </p:nvSpPr>
        <p:spPr>
          <a:xfrm>
            <a:off x="9017481" y="5948953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133995"/>
              <a:gd name="adj4" fmla="val -109154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PowerShell Workflow using GUI Designer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4864108-5027-4359-82A5-3B6B38B127A8}"/>
              </a:ext>
            </a:extLst>
          </p:cNvPr>
          <p:cNvSpPr/>
          <p:nvPr/>
        </p:nvSpPr>
        <p:spPr>
          <a:xfrm>
            <a:off x="9017481" y="3721970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79541"/>
              <a:gd name="adj4" fmla="val -152473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2 Language</a:t>
            </a:r>
          </a:p>
        </p:txBody>
      </p:sp>
    </p:spTree>
    <p:extLst>
      <p:ext uri="{BB962C8B-B14F-4D97-AF65-F5344CB8AC3E}">
        <p14:creationId xmlns:p14="http://schemas.microsoft.com/office/powerpoint/2010/main" val="65400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Editing a Runbook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700BA-9C37-4290-BA22-BCBDCE75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3" y="1134306"/>
            <a:ext cx="8232237" cy="56673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519993" y="2687786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9736"/>
              <a:gd name="adj4" fmla="val -10034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519993" y="3839969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55775"/>
              <a:gd name="adj4" fmla="val -108230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Connect with Connection Asset</a:t>
            </a:r>
          </a:p>
        </p:txBody>
      </p:sp>
    </p:spTree>
    <p:extLst>
      <p:ext uri="{BB962C8B-B14F-4D97-AF65-F5344CB8AC3E}">
        <p14:creationId xmlns:p14="http://schemas.microsoft.com/office/powerpoint/2010/main" val="180162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6097"/>
            <a:ext cx="12192000" cy="6211903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708475" y="858259"/>
            <a:ext cx="5099957" cy="106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@bryancafferky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1742" y="1735496"/>
            <a:ext cx="9183149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Microsoft Technology Solutions Professional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Two Microsoft MVP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Decades of IT experience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Author of Pro PowerShell for Database Developers by </a:t>
            </a:r>
            <a:r>
              <a:rPr lang="en-US" sz="2400" dirty="0" err="1">
                <a:solidFill>
                  <a:schemeClr val="bg1"/>
                </a:solidFill>
              </a:rPr>
              <a:t>Apress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SQL PASS Chapter Lead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Lead the Greater Boston Data Science, ML , and AI Group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63" y="3848967"/>
            <a:ext cx="1381125" cy="138112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0" y="-45199"/>
            <a:ext cx="12522741" cy="10399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035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680D3-BC73-4A87-8A25-1EFB126FE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46" y="1952547"/>
            <a:ext cx="1702316" cy="62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015F6-5D52-4325-BEF5-A2A6D2D99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07" y="2580930"/>
            <a:ext cx="843239" cy="8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Editing a Runbook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026F6-93BF-48E6-9AAC-3E821F48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46" y="1111056"/>
            <a:ext cx="6953250" cy="545782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776798" y="3123055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3161"/>
              <a:gd name="adj4" fmla="val -66326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Authentication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776798" y="2170709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97098"/>
              <a:gd name="adj4" fmla="val -175442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Built-In or Import Your 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B102F2-B68B-43B8-89FE-47FABE63071A}"/>
              </a:ext>
            </a:extLst>
          </p:cNvPr>
          <p:cNvCxnSpPr>
            <a:cxnSpLocks/>
          </p:cNvCxnSpPr>
          <p:nvPr/>
        </p:nvCxnSpPr>
        <p:spPr>
          <a:xfrm flipH="1">
            <a:off x="8826759" y="3573624"/>
            <a:ext cx="820510" cy="1054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F8382-14C0-46DA-8649-9DCC3D54DD5B}"/>
              </a:ext>
            </a:extLst>
          </p:cNvPr>
          <p:cNvSpPr/>
          <p:nvPr/>
        </p:nvSpPr>
        <p:spPr>
          <a:xfrm>
            <a:off x="223937" y="1940767"/>
            <a:ext cx="1698170" cy="5137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Schedules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E64F2D-21B8-402D-983A-7C15673B3EFC}"/>
              </a:ext>
            </a:extLst>
          </p:cNvPr>
          <p:cNvSpPr/>
          <p:nvPr/>
        </p:nvSpPr>
        <p:spPr>
          <a:xfrm>
            <a:off x="223935" y="3967402"/>
            <a:ext cx="1698171" cy="660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Azure Connections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7B8CBA5-C910-4A2B-82BB-56A1D5ABC0CE}"/>
              </a:ext>
            </a:extLst>
          </p:cNvPr>
          <p:cNvSpPr/>
          <p:nvPr/>
        </p:nvSpPr>
        <p:spPr>
          <a:xfrm>
            <a:off x="9681808" y="5206891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6702"/>
              <a:gd name="adj4" fmla="val -14225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Account Scoped Variables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2F4B05-EC02-40EF-BC4C-8B0F2F15A5FF}"/>
              </a:ext>
            </a:extLst>
          </p:cNvPr>
          <p:cNvCxnSpPr/>
          <p:nvPr/>
        </p:nvCxnSpPr>
        <p:spPr>
          <a:xfrm>
            <a:off x="2153944" y="2210503"/>
            <a:ext cx="1093109" cy="4363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2C1DA5-B24A-4E9C-9E3C-2229EF7CCE80}"/>
              </a:ext>
            </a:extLst>
          </p:cNvPr>
          <p:cNvCxnSpPr/>
          <p:nvPr/>
        </p:nvCxnSpPr>
        <p:spPr>
          <a:xfrm>
            <a:off x="2006082" y="4297693"/>
            <a:ext cx="979714" cy="40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3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FE0F2-C256-47F6-867A-0290E2CB9A23}"/>
              </a:ext>
            </a:extLst>
          </p:cNvPr>
          <p:cNvSpPr txBox="1"/>
          <p:nvPr/>
        </p:nvSpPr>
        <p:spPr>
          <a:xfrm>
            <a:off x="2742917" y="107723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Upload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Custom Modules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7B195D7-339E-4BB6-A23E-4ECD78443D12}"/>
              </a:ext>
            </a:extLst>
          </p:cNvPr>
          <p:cNvSpPr/>
          <p:nvPr/>
        </p:nvSpPr>
        <p:spPr>
          <a:xfrm>
            <a:off x="8118040" y="4998410"/>
            <a:ext cx="1997476" cy="994299"/>
          </a:xfrm>
          <a:prstGeom prst="borderCallout1">
            <a:avLst>
              <a:gd name="adj1" fmla="val 18750"/>
              <a:gd name="adj2" fmla="val -8333"/>
              <a:gd name="adj3" fmla="val 86322"/>
              <a:gd name="adj4" fmla="val -5838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Functions Available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B38F6-E29C-4164-A32B-0AB4167C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9" y="1277614"/>
            <a:ext cx="5007033" cy="53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Demo</a:t>
            </a:r>
          </a:p>
        </p:txBody>
      </p:sp>
    </p:spTree>
    <p:extLst>
      <p:ext uri="{BB962C8B-B14F-4D97-AF65-F5344CB8AC3E}">
        <p14:creationId xmlns:p14="http://schemas.microsoft.com/office/powerpoint/2010/main" val="94324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94D755-DC73-4BEA-A08D-45980E626D08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The Need for Automation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PowerShell to the Rescue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Azure OMS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Azure Automation Account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PowerShell Runbooks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59C3A-1EE4-4944-BB8F-5323BFB1D52C}"/>
              </a:ext>
            </a:extLst>
          </p:cNvPr>
          <p:cNvSpPr/>
          <p:nvPr/>
        </p:nvSpPr>
        <p:spPr>
          <a:xfrm>
            <a:off x="2136601" y="6400530"/>
            <a:ext cx="778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https://github.com/bcafferky/shared/PowerShellAutomation</a:t>
            </a:r>
          </a:p>
        </p:txBody>
      </p:sp>
    </p:spTree>
    <p:extLst>
      <p:ext uri="{BB962C8B-B14F-4D97-AF65-F5344CB8AC3E}">
        <p14:creationId xmlns:p14="http://schemas.microsoft.com/office/powerpoint/2010/main" val="408987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Goals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94D755-DC73-4BEA-A08D-45980E626D08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Why Do We Need Automation?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PowerShell to the Rescue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Azure Operations Management Suite (OMS)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Azure Automation Account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PowerShell Runbooks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B580CA-1B1B-47CA-A7B4-E33AB123BA71}"/>
              </a:ext>
            </a:extLst>
          </p:cNvPr>
          <p:cNvSpPr/>
          <p:nvPr/>
        </p:nvSpPr>
        <p:spPr>
          <a:xfrm>
            <a:off x="0" y="8605"/>
            <a:ext cx="12192000" cy="105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35485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2133600"/>
            <a:ext cx="7225004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Create a Powerful Virtual Machines in minutes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Create and Consume Services and Pay as You Go (PaaS, SaaS)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Any Number of Cores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Any Amount of Memory and Storage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With Many Data Platform Choices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Web/Mobile Applications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Big Data Support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AI and Machine Learning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3736" y="-42700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Welcome to Azure – Computing Power On Demand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04" y="2563780"/>
            <a:ext cx="3681069" cy="25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75078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1B6451-F6A2-41C3-91A1-67D3DAA6024B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More Computing Resources to Manage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Poor Cloud Resource Management = Higher Costs (Turn off the lights!)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Need to Scale Administration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Need to Start with an Automation Mindset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30B76B5-724C-4DE3-8BBB-CB48D1C08819}"/>
              </a:ext>
            </a:extLst>
          </p:cNvPr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Automation?</a:t>
            </a:r>
          </a:p>
        </p:txBody>
      </p:sp>
    </p:spTree>
    <p:extLst>
      <p:ext uri="{BB962C8B-B14F-4D97-AF65-F5344CB8AC3E}">
        <p14:creationId xmlns:p14="http://schemas.microsoft.com/office/powerpoint/2010/main" val="241817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9634" y="1567168"/>
            <a:ext cx="9144000" cy="4592974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Automation?</a:t>
            </a:r>
          </a:p>
        </p:txBody>
      </p:sp>
      <p:pic>
        <p:nvPicPr>
          <p:cNvPr id="7" name="Picture 6" descr="A person lying on a desk&#10;&#10;Description generated with very high confidence">
            <a:extLst>
              <a:ext uri="{FF2B5EF4-FFF2-40B4-BE49-F238E27FC236}">
                <a16:creationId xmlns:a16="http://schemas.microsoft.com/office/drawing/2014/main" id="{885B8F85-459A-4FC3-B832-6079412765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34" y="2552956"/>
            <a:ext cx="3714337" cy="2315186"/>
          </a:xfrm>
          <a:prstGeom prst="rect">
            <a:avLst/>
          </a:prstGeom>
        </p:spPr>
      </p:pic>
      <p:pic>
        <p:nvPicPr>
          <p:cNvPr id="9" name="Picture 8" descr="A person sitting on a sandy beach&#10;&#10;Description generated with very high confidence">
            <a:extLst>
              <a:ext uri="{FF2B5EF4-FFF2-40B4-BE49-F238E27FC236}">
                <a16:creationId xmlns:a16="http://schemas.microsoft.com/office/drawing/2014/main" id="{1F962E00-9B80-4465-8B4D-61F57E7A05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38" y="2552956"/>
            <a:ext cx="3624029" cy="231518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BF3ACBC-FF0E-4315-8FC1-09CEE9FFC4E3}"/>
              </a:ext>
            </a:extLst>
          </p:cNvPr>
          <p:cNvSpPr txBox="1">
            <a:spLocks/>
          </p:cNvSpPr>
          <p:nvPr/>
        </p:nvSpPr>
        <p:spPr>
          <a:xfrm>
            <a:off x="2353462" y="2002120"/>
            <a:ext cx="374253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Without PowerShell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BE302C5-69C1-4C5A-9998-46C5D3B38F7B}"/>
              </a:ext>
            </a:extLst>
          </p:cNvPr>
          <p:cNvSpPr txBox="1">
            <a:spLocks/>
          </p:cNvSpPr>
          <p:nvPr/>
        </p:nvSpPr>
        <p:spPr>
          <a:xfrm>
            <a:off x="7010401" y="2002120"/>
            <a:ext cx="255444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PowerShell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F62BCB-79F7-4AE4-B33A-E45912EE2960}"/>
              </a:ext>
            </a:extLst>
          </p:cNvPr>
          <p:cNvSpPr/>
          <p:nvPr/>
        </p:nvSpPr>
        <p:spPr>
          <a:xfrm>
            <a:off x="956345" y="4169328"/>
            <a:ext cx="993289" cy="302004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C893B-A1D9-435A-B85F-A5E5CE362551}"/>
              </a:ext>
            </a:extLst>
          </p:cNvPr>
          <p:cNvSpPr/>
          <p:nvPr/>
        </p:nvSpPr>
        <p:spPr>
          <a:xfrm>
            <a:off x="0" y="6234418"/>
            <a:ext cx="12080147" cy="62358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75078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1B6451-F6A2-41C3-91A1-67D3DAA6024B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JSON Files that specify Azure Resources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Automatically Created in Azure for you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Can be called from PowerShell Scripts or Executed within Azure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Does Not Have the Full Programmatic Control that PowerShell Has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Are Part of An Automation 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30B76B5-724C-4DE3-8BBB-CB48D1C08819}"/>
              </a:ext>
            </a:extLst>
          </p:cNvPr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Templates</a:t>
            </a:r>
          </a:p>
        </p:txBody>
      </p:sp>
    </p:spTree>
    <p:extLst>
      <p:ext uri="{BB962C8B-B14F-4D97-AF65-F5344CB8AC3E}">
        <p14:creationId xmlns:p14="http://schemas.microsoft.com/office/powerpoint/2010/main" val="418253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6E9656-2788-4BA8-9CE7-EEA26B60BCE2}"/>
              </a:ext>
            </a:extLst>
          </p:cNvPr>
          <p:cNvSpPr/>
          <p:nvPr/>
        </p:nvSpPr>
        <p:spPr>
          <a:xfrm>
            <a:off x="0" y="-18229"/>
            <a:ext cx="12192000" cy="87001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9324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Operations Management Suite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0215-D282-4211-81BF-B6231A20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9" y="1075151"/>
            <a:ext cx="11449385" cy="493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FC03E4-EEEA-4F7F-8643-0110C03BCF79}"/>
              </a:ext>
            </a:extLst>
          </p:cNvPr>
          <p:cNvSpPr/>
          <p:nvPr/>
        </p:nvSpPr>
        <p:spPr>
          <a:xfrm>
            <a:off x="683520" y="6306316"/>
            <a:ext cx="11062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https://docs.microsoft.com/en-us/azure/operations-management-suite/operations-management-suite-overview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6E9656-2788-4BA8-9CE7-EEA26B60BCE2}"/>
              </a:ext>
            </a:extLst>
          </p:cNvPr>
          <p:cNvSpPr/>
          <p:nvPr/>
        </p:nvSpPr>
        <p:spPr>
          <a:xfrm>
            <a:off x="0" y="-18229"/>
            <a:ext cx="12192000" cy="87001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9324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Hybrid Runbook Worker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B526B-FBDD-4D54-9D57-7B58C251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66" y="1173280"/>
            <a:ext cx="8086900" cy="4832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42449E-5722-4250-84B3-BB4C9F5B07A2}"/>
              </a:ext>
            </a:extLst>
          </p:cNvPr>
          <p:cNvSpPr/>
          <p:nvPr/>
        </p:nvSpPr>
        <p:spPr>
          <a:xfrm>
            <a:off x="1680594" y="6327713"/>
            <a:ext cx="10726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https://docs.microsoft.com/en-us/azure/automation/automation-hybrid-runbook-worker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60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10571</TotalTime>
  <Words>511</Words>
  <Application>Microsoft Office PowerPoint</Application>
  <PresentationFormat>Widescreen</PresentationFormat>
  <Paragraphs>122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Arial Rounded MT Bold</vt:lpstr>
      <vt:lpstr>Calibri</vt:lpstr>
      <vt:lpstr>Calibri Light</vt:lpstr>
      <vt:lpstr>Segoe UI</vt:lpstr>
      <vt:lpstr>Retrospect</vt:lpstr>
      <vt:lpstr>Full Azure Automation  with PowerShell   Part 1:  The Azure Automation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297</cp:revision>
  <dcterms:created xsi:type="dcterms:W3CDTF">2017-04-09T21:14:01Z</dcterms:created>
  <dcterms:modified xsi:type="dcterms:W3CDTF">2018-05-19T17:49:26Z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2018-02-18T17:05:06.2347531Z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