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340" r:id="rId2"/>
    <p:sldId id="349" r:id="rId3"/>
    <p:sldId id="347" r:id="rId4"/>
    <p:sldId id="345" r:id="rId5"/>
    <p:sldId id="343" r:id="rId6"/>
    <p:sldId id="344" r:id="rId7"/>
    <p:sldId id="346" r:id="rId8"/>
    <p:sldId id="332" r:id="rId9"/>
    <p:sldId id="317" r:id="rId10"/>
    <p:sldId id="288" r:id="rId11"/>
    <p:sldId id="257" r:id="rId12"/>
    <p:sldId id="329" r:id="rId13"/>
    <p:sldId id="339" r:id="rId14"/>
    <p:sldId id="337" r:id="rId15"/>
    <p:sldId id="333" r:id="rId16"/>
    <p:sldId id="334" r:id="rId17"/>
    <p:sldId id="348" r:id="rId18"/>
    <p:sldId id="370" r:id="rId19"/>
    <p:sldId id="371" r:id="rId20"/>
    <p:sldId id="350" r:id="rId21"/>
    <p:sldId id="330" r:id="rId22"/>
    <p:sldId id="351" r:id="rId23"/>
    <p:sldId id="352" r:id="rId24"/>
    <p:sldId id="353" r:id="rId25"/>
    <p:sldId id="354" r:id="rId26"/>
    <p:sldId id="338" r:id="rId27"/>
    <p:sldId id="336" r:id="rId28"/>
    <p:sldId id="342" r:id="rId29"/>
    <p:sldId id="357" r:id="rId30"/>
    <p:sldId id="356" r:id="rId31"/>
    <p:sldId id="367" r:id="rId32"/>
    <p:sldId id="355" r:id="rId33"/>
    <p:sldId id="359" r:id="rId34"/>
    <p:sldId id="363" r:id="rId35"/>
    <p:sldId id="364" r:id="rId36"/>
    <p:sldId id="365" r:id="rId37"/>
    <p:sldId id="366" r:id="rId38"/>
    <p:sldId id="368" r:id="rId39"/>
    <p:sldId id="369" r:id="rId40"/>
    <p:sldId id="362" r:id="rId41"/>
    <p:sldId id="361" r:id="rId42"/>
    <p:sldId id="360" r:id="rId43"/>
    <p:sldId id="335" r:id="rId44"/>
    <p:sldId id="372" r:id="rId45"/>
    <p:sldId id="331" r:id="rId46"/>
    <p:sldId id="31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0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3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4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9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5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3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7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8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8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2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6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1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8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3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0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7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qlsaturday.com/694/EventHome.aspx" TargetMode="External"/><Relationship Id="rId5" Type="http://schemas.openxmlformats.org/officeDocument/2006/relationships/hyperlink" Target="https://r_programming.eventbrite.com/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/tree/master/PowerBIwith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documents/data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.revolutionanalytics.com/2016/01/new-data-sources-for-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256@msn.com" TargetMode="External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hyperlink" Target="https://www.linkedin.com/in/bryancafferky" TargetMode="External"/><Relationship Id="rId4" Type="http://schemas.openxmlformats.org/officeDocument/2006/relationships/hyperlink" Target="http://www.sql-f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90114" y="2248522"/>
            <a:ext cx="12882114" cy="48941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SQL Saturday in Smithfield, RI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December 9</a:t>
            </a:r>
            <a:r>
              <a:rPr lang="en-US" sz="2800" i="1" baseline="30000" dirty="0">
                <a:solidFill>
                  <a:schemeClr val="bg1"/>
                </a:solidFill>
              </a:rPr>
              <a:t>th</a:t>
            </a:r>
            <a:br>
              <a:rPr lang="en-US" sz="2800" i="1" dirty="0">
                <a:solidFill>
                  <a:schemeClr val="bg1"/>
                </a:solidFill>
              </a:rPr>
            </a:br>
            <a:br>
              <a:rPr lang="en-US" sz="2800" i="1" dirty="0">
                <a:solidFill>
                  <a:schemeClr val="bg1"/>
                </a:solidFill>
              </a:rPr>
            </a:br>
            <a:br>
              <a:rPr lang="en-US" sz="2800" i="1" dirty="0">
                <a:solidFill>
                  <a:schemeClr val="bg1"/>
                </a:solidFill>
              </a:rPr>
            </a:br>
            <a:br>
              <a:rPr lang="en-US" sz="2800" i="1" dirty="0">
                <a:solidFill>
                  <a:schemeClr val="bg1"/>
                </a:solidFill>
              </a:rPr>
            </a:br>
            <a:br>
              <a:rPr lang="en-US" sz="2800" i="1" dirty="0">
                <a:solidFill>
                  <a:schemeClr val="bg1"/>
                </a:solidFill>
              </a:rPr>
            </a:b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           Pre Con:  R from A to 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C2EFA-C20C-478B-BF90-99EF42F8E942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 result for sql saturday">
            <a:extLst>
              <a:ext uri="{FF2B5EF4-FFF2-40B4-BE49-F238E27FC236}">
                <a16:creationId xmlns:a16="http://schemas.microsoft.com/office/drawing/2014/main" id="{8178E02C-7FC4-4F0C-AA0A-EB7772FB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41" y="225108"/>
            <a:ext cx="4082318" cy="19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id="{C3520BFB-AB77-48F6-A5BF-F5536D2D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703" y="5085836"/>
            <a:ext cx="1575247" cy="15752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66C5A-4463-43EB-89F9-8213065811B1}"/>
              </a:ext>
            </a:extLst>
          </p:cNvPr>
          <p:cNvSpPr/>
          <p:nvPr/>
        </p:nvSpPr>
        <p:spPr>
          <a:xfrm>
            <a:off x="3806711" y="5815006"/>
            <a:ext cx="450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https://r_programming.eventbrite.com</a:t>
            </a:r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5E46BC7-5BFE-4009-8428-A147BC0E71BE}"/>
              </a:ext>
            </a:extLst>
          </p:cNvPr>
          <p:cNvSpPr/>
          <p:nvPr/>
        </p:nvSpPr>
        <p:spPr>
          <a:xfrm>
            <a:off x="8474018" y="5085836"/>
            <a:ext cx="1851802" cy="1480355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Discount Code Microsoft</a:t>
            </a:r>
          </a:p>
          <a:p>
            <a:pPr algn="ctr"/>
            <a:r>
              <a:rPr lang="en-US" dirty="0"/>
              <a:t>For 20% 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B4058-6807-4C0A-9C1B-316E08332CB4}"/>
              </a:ext>
            </a:extLst>
          </p:cNvPr>
          <p:cNvSpPr/>
          <p:nvPr/>
        </p:nvSpPr>
        <p:spPr>
          <a:xfrm>
            <a:off x="3228800" y="3318195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http://www.sqlsaturday.com/694/EventHome.aspx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Presentation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441" y="1638480"/>
            <a:ext cx="96641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Do We Need R?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Primer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as a Data Source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Transformations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Visuals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D88EB-71BD-44BD-BC00-E8E8B0E06ECB}"/>
              </a:ext>
            </a:extLst>
          </p:cNvPr>
          <p:cNvSpPr txBox="1"/>
          <p:nvPr/>
        </p:nvSpPr>
        <p:spPr>
          <a:xfrm>
            <a:off x="448176" y="552603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Slides Available at: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899EE-BF33-4BEE-A5CF-29F709E5E95F}"/>
              </a:ext>
            </a:extLst>
          </p:cNvPr>
          <p:cNvSpPr/>
          <p:nvPr/>
        </p:nvSpPr>
        <p:spPr>
          <a:xfrm>
            <a:off x="448176" y="5895363"/>
            <a:ext cx="939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https://github.com/bcafferky/shared/tree/master/PowerBIwithR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What is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 is an open source language for Data Science.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Use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0728" y="1336477"/>
            <a:ext cx="12331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do things in Power BI that cannot be done without it.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Tell stories involving machine learning.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Show the research, i.e. how did we get here.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Extend your skillset.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1670" y="1260977"/>
            <a:ext cx="121053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Scripting language like Python, BASH, Perl, or PowerShell.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Vast library of statistical functions.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Support to create impressive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Extensive free open source libraries by the user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9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6" y="2384321"/>
            <a:ext cx="4074463" cy="28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6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and Install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86F-398A-4E58-99D1-5AB2570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9665" y="1766232"/>
            <a:ext cx="80457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https://cran.r-project.org/bin/windows/base/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for interactive single command at a time.  Must install this.</a:t>
            </a:r>
          </a:p>
          <a:p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R Studio – An Integrated Development Environment.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https://www.rstudio.com/products/rstudio/download/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complete script development environment.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8C386-BFC4-4634-B6E1-F2C5BC44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7" y="3650217"/>
            <a:ext cx="1090612" cy="122030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2" y="1940116"/>
            <a:ext cx="1073157" cy="831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446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24" y="1040053"/>
            <a:ext cx="7258868" cy="525833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 rot="10800000">
            <a:off x="652535" y="2218589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251"/>
              <a:gd name="adj6" fmla="val -507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399" y="2446048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Script Editor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9779332" y="21412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Memory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9948665" y="38684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Tabbed Views</a:t>
            </a:r>
          </a:p>
        </p:txBody>
      </p:sp>
      <p:sp>
        <p:nvSpPr>
          <p:cNvPr id="10" name="Line Callout 2 9"/>
          <p:cNvSpPr/>
          <p:nvPr/>
        </p:nvSpPr>
        <p:spPr>
          <a:xfrm rot="10800000">
            <a:off x="618669" y="4716255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63"/>
              <a:gd name="adj6" fmla="val -3712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733" y="4986048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10399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Primer</a:t>
            </a:r>
          </a:p>
        </p:txBody>
      </p:sp>
      <p:pic>
        <p:nvPicPr>
          <p:cNvPr id="5" name="Picture 4" descr="Image result for r programming">
            <a:extLst>
              <a:ext uri="{FF2B5EF4-FFF2-40B4-BE49-F238E27FC236}">
                <a16:creationId xmlns:a16="http://schemas.microsoft.com/office/drawing/2014/main" id="{3918AE49-837A-4DF5-B2F6-6BD23F6F0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58" y="2133671"/>
            <a:ext cx="3641682" cy="36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CCC37-D1F2-48D5-A1A4-E0FC08051084}"/>
              </a:ext>
            </a:extLst>
          </p:cNvPr>
          <p:cNvSpPr txBox="1"/>
          <p:nvPr/>
        </p:nvSpPr>
        <p:spPr>
          <a:xfrm>
            <a:off x="8477878" y="3354347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8497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24C7A-F369-4DF6-A07B-2609410579B7}"/>
              </a:ext>
            </a:extLst>
          </p:cNvPr>
          <p:cNvSpPr txBox="1"/>
          <p:nvPr/>
        </p:nvSpPr>
        <p:spPr>
          <a:xfrm>
            <a:off x="653828" y="556296"/>
            <a:ext cx="1099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was rumored that the Apple logo was in honor of this pioneer of Computer Science.</a:t>
            </a:r>
          </a:p>
        </p:txBody>
      </p:sp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825AFE2E-67E3-4399-832A-A8978879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82" y="2265312"/>
            <a:ext cx="2911678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6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24C7A-F369-4DF6-A07B-2609410579B7}"/>
              </a:ext>
            </a:extLst>
          </p:cNvPr>
          <p:cNvSpPr txBox="1"/>
          <p:nvPr/>
        </p:nvSpPr>
        <p:spPr>
          <a:xfrm>
            <a:off x="547167" y="282793"/>
            <a:ext cx="1099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was rumored that the Apple logo was in honor of this pioneer of Computer Science.</a:t>
            </a:r>
          </a:p>
        </p:txBody>
      </p:sp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825AFE2E-67E3-4399-832A-A8978879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52" y="2113659"/>
            <a:ext cx="2911678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C1068-03EC-4487-BEAC-995084867DA0}"/>
              </a:ext>
            </a:extLst>
          </p:cNvPr>
          <p:cNvSpPr txBox="1"/>
          <p:nvPr/>
        </p:nvSpPr>
        <p:spPr>
          <a:xfrm>
            <a:off x="453005" y="5519577"/>
            <a:ext cx="1108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Alan Turing – an apple with a bite out of it was found next to him. </a:t>
            </a:r>
          </a:p>
        </p:txBody>
      </p:sp>
    </p:spTree>
    <p:extLst>
      <p:ext uri="{BB962C8B-B14F-4D97-AF65-F5344CB8AC3E}">
        <p14:creationId xmlns:p14="http://schemas.microsoft.com/office/powerpoint/2010/main" val="14929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The Story of the Five Iron</a:t>
            </a:r>
          </a:p>
        </p:txBody>
      </p:sp>
      <p:pic>
        <p:nvPicPr>
          <p:cNvPr id="4098" name="Picture 2" descr="Image result for 5 iron golf">
            <a:extLst>
              <a:ext uri="{FF2B5EF4-FFF2-40B4-BE49-F238E27FC236}">
                <a16:creationId xmlns:a16="http://schemas.microsoft.com/office/drawing/2014/main" id="{10B3F622-E129-421D-A3FE-4E5A2BCE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20" y="1758098"/>
            <a:ext cx="4430597" cy="44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4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Using R with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8878A-B640-4DA9-9291-E25BB1F4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4" y="2128627"/>
            <a:ext cx="5832941" cy="3282358"/>
          </a:xfrm>
          <a:prstGeom prst="rect">
            <a:avLst/>
          </a:prstGeom>
        </p:spPr>
      </p:pic>
      <p:pic>
        <p:nvPicPr>
          <p:cNvPr id="8" name="Picture 4" descr="Image result for r programming">
            <a:extLst>
              <a:ext uri="{FF2B5EF4-FFF2-40B4-BE49-F238E27FC236}">
                <a16:creationId xmlns:a16="http://schemas.microsoft.com/office/drawing/2014/main" id="{E46DF780-44A5-4517-8736-B2575CED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80" y="3413385"/>
            <a:ext cx="1526261" cy="15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5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Enabling R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DD33A-96B5-4201-A78D-77D3F26D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2" y="1070960"/>
            <a:ext cx="4211981" cy="5647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DC60E-AE87-46DE-80BF-74680506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49" y="1070960"/>
            <a:ext cx="6083454" cy="5626262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5E19837A-38C2-476C-93E2-8EF9E6D3908F}"/>
              </a:ext>
            </a:extLst>
          </p:cNvPr>
          <p:cNvSpPr/>
          <p:nvPr/>
        </p:nvSpPr>
        <p:spPr>
          <a:xfrm>
            <a:off x="3185797" y="2353789"/>
            <a:ext cx="1444926" cy="507447"/>
          </a:xfrm>
          <a:prstGeom prst="borderCallout1">
            <a:avLst>
              <a:gd name="adj1" fmla="val 18750"/>
              <a:gd name="adj2" fmla="val -8333"/>
              <a:gd name="adj3" fmla="val -65416"/>
              <a:gd name="adj4" fmla="val -3215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Options</a:t>
            </a:r>
          </a:p>
        </p:txBody>
      </p:sp>
    </p:spTree>
    <p:extLst>
      <p:ext uri="{BB962C8B-B14F-4D97-AF65-F5344CB8AC3E}">
        <p14:creationId xmlns:p14="http://schemas.microsoft.com/office/powerpoint/2010/main" val="338812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EA1F4-D7CD-4A9F-86AD-BE1A270C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9" y="1313657"/>
            <a:ext cx="6363682" cy="3974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541EB-5C87-464F-AD30-D4C90080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40" y="1049338"/>
            <a:ext cx="4508139" cy="4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1DB54-C8E9-459E-8BD4-D7BE7569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34" y="1306405"/>
            <a:ext cx="9467620" cy="525378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65BD233-EFD6-47CF-98D0-0463B9DD87AC}"/>
              </a:ext>
            </a:extLst>
          </p:cNvPr>
          <p:cNvSpPr/>
          <p:nvPr/>
        </p:nvSpPr>
        <p:spPr>
          <a:xfrm>
            <a:off x="6550417" y="1479521"/>
            <a:ext cx="3598877" cy="349279"/>
          </a:xfrm>
          <a:prstGeom prst="borderCallout1">
            <a:avLst>
              <a:gd name="adj1" fmla="val 18750"/>
              <a:gd name="adj2" fmla="val -8333"/>
              <a:gd name="adj3" fmla="val 279140"/>
              <a:gd name="adj4" fmla="val -8060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an installed package.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ADD7C9C-F442-46D0-9EEA-CAFFB09CE2A3}"/>
              </a:ext>
            </a:extLst>
          </p:cNvPr>
          <p:cNvSpPr/>
          <p:nvPr/>
        </p:nvSpPr>
        <p:spPr>
          <a:xfrm>
            <a:off x="7543605" y="2369561"/>
            <a:ext cx="3598877" cy="349279"/>
          </a:xfrm>
          <a:prstGeom prst="borderCallout1">
            <a:avLst>
              <a:gd name="adj1" fmla="val 18750"/>
              <a:gd name="adj2" fmla="val -8333"/>
              <a:gd name="adj3" fmla="val 211988"/>
              <a:gd name="adj4" fmla="val -659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returns a data frame.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D0675B6-BF01-4160-AFDF-D99B773A6E4E}"/>
              </a:ext>
            </a:extLst>
          </p:cNvPr>
          <p:cNvSpPr/>
          <p:nvPr/>
        </p:nvSpPr>
        <p:spPr>
          <a:xfrm>
            <a:off x="7230718" y="3608882"/>
            <a:ext cx="3911764" cy="648831"/>
          </a:xfrm>
          <a:prstGeom prst="borderCallout1">
            <a:avLst>
              <a:gd name="adj1" fmla="val 18750"/>
              <a:gd name="adj2" fmla="val -8333"/>
              <a:gd name="adj3" fmla="val -18580"/>
              <a:gd name="adj4" fmla="val -3769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frame based on </a:t>
            </a:r>
            <a:r>
              <a:rPr lang="en-US" dirty="0" err="1"/>
              <a:t>value_adjusted</a:t>
            </a: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173AF1B-281C-42B4-938D-543D5D70EEBC}"/>
              </a:ext>
            </a:extLst>
          </p:cNvPr>
          <p:cNvSpPr/>
          <p:nvPr/>
        </p:nvSpPr>
        <p:spPr>
          <a:xfrm>
            <a:off x="2426829" y="4134101"/>
            <a:ext cx="3831358" cy="349279"/>
          </a:xfrm>
          <a:prstGeom prst="borderCallout1">
            <a:avLst>
              <a:gd name="adj1" fmla="val 18750"/>
              <a:gd name="adj2" fmla="val -8333"/>
              <a:gd name="adj3" fmla="val -60925"/>
              <a:gd name="adj4" fmla="val -1354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Remove unneeded data frame.</a:t>
            </a:r>
          </a:p>
        </p:txBody>
      </p:sp>
    </p:spTree>
    <p:extLst>
      <p:ext uri="{BB962C8B-B14F-4D97-AF65-F5344CB8AC3E}">
        <p14:creationId xmlns:p14="http://schemas.microsoft.com/office/powerpoint/2010/main" val="20544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D4DAB-50EB-4E0E-9175-388BD891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0" y="966250"/>
            <a:ext cx="8917757" cy="57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6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3CD53-D0FF-4049-9593-8CF54FF2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77" y="1049338"/>
            <a:ext cx="6852057" cy="5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-75500" y="30761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DD4C9-0E7F-4B9A-B520-03CF75535F63}"/>
              </a:ext>
            </a:extLst>
          </p:cNvPr>
          <p:cNvSpPr txBox="1"/>
          <p:nvPr/>
        </p:nvSpPr>
        <p:spPr>
          <a:xfrm>
            <a:off x="8881902" y="621964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r_adjusted_values_load.r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Windows with AI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DEF15-8075-4B39-89E6-3FB66985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58" y="2281166"/>
            <a:ext cx="7742857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BFA0B-E4B5-45D4-8140-D061F290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94" y="2625147"/>
            <a:ext cx="9229725" cy="287655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3694066" y="1639640"/>
            <a:ext cx="2704066" cy="460518"/>
          </a:xfrm>
          <a:prstGeom prst="borderCallout1">
            <a:avLst>
              <a:gd name="adj1" fmla="val 137157"/>
              <a:gd name="adj2" fmla="val 42856"/>
              <a:gd name="adj3" fmla="val 307355"/>
              <a:gd name="adj4" fmla="val 4234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Edit Queries</a:t>
            </a:r>
          </a:p>
        </p:txBody>
      </p:sp>
    </p:spTree>
    <p:extLst>
      <p:ext uri="{BB962C8B-B14F-4D97-AF65-F5344CB8AC3E}">
        <p14:creationId xmlns:p14="http://schemas.microsoft.com/office/powerpoint/2010/main" val="109902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184558" y="1876571"/>
            <a:ext cx="2704066" cy="460518"/>
          </a:xfrm>
          <a:prstGeom prst="borderCallout1">
            <a:avLst>
              <a:gd name="adj1" fmla="val 137157"/>
              <a:gd name="adj2" fmla="val 42856"/>
              <a:gd name="adj3" fmla="val 214451"/>
              <a:gd name="adj4" fmla="val 4234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5C96B-CAC8-4559-AD5A-E121F3A8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8" y="2953401"/>
            <a:ext cx="10975596" cy="190332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61C15C3-104C-4826-8879-F85C8D51D235}"/>
              </a:ext>
            </a:extLst>
          </p:cNvPr>
          <p:cNvSpPr/>
          <p:nvPr/>
        </p:nvSpPr>
        <p:spPr>
          <a:xfrm>
            <a:off x="9209701" y="1914757"/>
            <a:ext cx="2704066" cy="460518"/>
          </a:xfrm>
          <a:prstGeom prst="borderCallout1">
            <a:avLst>
              <a:gd name="adj1" fmla="val 131692"/>
              <a:gd name="adj2" fmla="val 47509"/>
              <a:gd name="adj3" fmla="val 287317"/>
              <a:gd name="adj4" fmla="val 438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Run R Script</a:t>
            </a:r>
          </a:p>
        </p:txBody>
      </p:sp>
    </p:spTree>
    <p:extLst>
      <p:ext uri="{BB962C8B-B14F-4D97-AF65-F5344CB8AC3E}">
        <p14:creationId xmlns:p14="http://schemas.microsoft.com/office/powerpoint/2010/main" val="36908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Power BI with R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5ED0-1B1E-49F2-A9B8-61E962C5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72" y="1506692"/>
            <a:ext cx="8293695" cy="4957287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C6830312-FC7A-4283-B1C0-1D3D71CF5F7D}"/>
              </a:ext>
            </a:extLst>
          </p:cNvPr>
          <p:cNvSpPr/>
          <p:nvPr/>
        </p:nvSpPr>
        <p:spPr>
          <a:xfrm>
            <a:off x="7172586" y="1800033"/>
            <a:ext cx="3598877" cy="1073791"/>
          </a:xfrm>
          <a:prstGeom prst="borderCallout1">
            <a:avLst>
              <a:gd name="adj1" fmla="val 18750"/>
              <a:gd name="adj2" fmla="val -8333"/>
              <a:gd name="adj3" fmla="val 101563"/>
              <a:gd name="adj4" fmla="val -12224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Passed Data In as the dataset data frame.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5122862" y="3985335"/>
            <a:ext cx="3598877" cy="1073791"/>
          </a:xfrm>
          <a:prstGeom prst="borderCallout1">
            <a:avLst>
              <a:gd name="adj1" fmla="val 18750"/>
              <a:gd name="adj2" fmla="val -8333"/>
              <a:gd name="adj3" fmla="val -53124"/>
              <a:gd name="adj4" fmla="val -788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returned via the output data frame.</a:t>
            </a:r>
          </a:p>
        </p:txBody>
      </p:sp>
    </p:spTree>
    <p:extLst>
      <p:ext uri="{BB962C8B-B14F-4D97-AF65-F5344CB8AC3E}">
        <p14:creationId xmlns:p14="http://schemas.microsoft.com/office/powerpoint/2010/main" val="61429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9C87EE3-75BA-4EE1-8E9B-E1D66FA2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03" y="1249680"/>
            <a:ext cx="6463353" cy="46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0988BD-9052-4082-A39B-609ED90BC284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1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FB8D8-7ECD-4E79-A391-2616E8BBD487}"/>
              </a:ext>
            </a:extLst>
          </p:cNvPr>
          <p:cNvSpPr/>
          <p:nvPr/>
        </p:nvSpPr>
        <p:spPr>
          <a:xfrm>
            <a:off x="7246189" y="5882109"/>
            <a:ext cx="4945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scr_transformation.r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Scr_power_bi_sales_adjusted_measure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A41D0F-C196-4811-9DCD-7F74B6154D77}"/>
              </a:ext>
            </a:extLst>
          </p:cNvPr>
          <p:cNvSpPr txBox="1">
            <a:spLocks/>
          </p:cNvSpPr>
          <p:nvPr/>
        </p:nvSpPr>
        <p:spPr>
          <a:xfrm>
            <a:off x="-75500" y="30761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0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714A-3825-4867-87CB-4B5263EA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02" y="1049338"/>
            <a:ext cx="7633075" cy="567150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8394570" y="3771073"/>
            <a:ext cx="1758054" cy="699327"/>
          </a:xfrm>
          <a:prstGeom prst="borderCallout1">
            <a:avLst>
              <a:gd name="adj1" fmla="val 18750"/>
              <a:gd name="adj2" fmla="val -8333"/>
              <a:gd name="adj3" fmla="val -14663"/>
              <a:gd name="adj4" fmla="val -6099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</a:t>
            </a:r>
          </a:p>
        </p:txBody>
      </p:sp>
    </p:spTree>
    <p:extLst>
      <p:ext uri="{BB962C8B-B14F-4D97-AF65-F5344CB8AC3E}">
        <p14:creationId xmlns:p14="http://schemas.microsoft.com/office/powerpoint/2010/main" val="2010004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0009D-FF3A-4E12-8E6B-7F4F0D4F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42" y="1049338"/>
            <a:ext cx="7660423" cy="569182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7317610" y="5256689"/>
            <a:ext cx="1758054" cy="699327"/>
          </a:xfrm>
          <a:prstGeom prst="borderCallout1">
            <a:avLst>
              <a:gd name="adj1" fmla="val 18750"/>
              <a:gd name="adj2" fmla="val -8333"/>
              <a:gd name="adj3" fmla="val 103016"/>
              <a:gd name="adj4" fmla="val -6966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Code Window</a:t>
            </a:r>
          </a:p>
        </p:txBody>
      </p:sp>
    </p:spTree>
    <p:extLst>
      <p:ext uri="{BB962C8B-B14F-4D97-AF65-F5344CB8AC3E}">
        <p14:creationId xmlns:p14="http://schemas.microsoft.com/office/powerpoint/2010/main" val="426248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87FFF-8A53-4C0C-B5A8-ECBC7048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3" y="1171833"/>
            <a:ext cx="7300278" cy="5424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4426050" y="3427889"/>
            <a:ext cx="2665629" cy="1123791"/>
          </a:xfrm>
          <a:prstGeom prst="borderCallout1">
            <a:avLst>
              <a:gd name="adj1" fmla="val 117542"/>
              <a:gd name="adj2" fmla="val 37322"/>
              <a:gd name="adj3" fmla="val 175387"/>
              <a:gd name="adj4" fmla="val -284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passed to Script as dataset data frame.</a:t>
            </a:r>
          </a:p>
        </p:txBody>
      </p:sp>
    </p:spTree>
    <p:extLst>
      <p:ext uri="{BB962C8B-B14F-4D97-AF65-F5344CB8AC3E}">
        <p14:creationId xmlns:p14="http://schemas.microsoft.com/office/powerpoint/2010/main" val="393123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02F34-7868-4EA1-980A-A25350EF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2" y="2016760"/>
            <a:ext cx="10139204" cy="3368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6890702" y="2721255"/>
            <a:ext cx="2665629" cy="783946"/>
          </a:xfrm>
          <a:prstGeom prst="borderCallout1">
            <a:avLst>
              <a:gd name="adj1" fmla="val 115734"/>
              <a:gd name="adj2" fmla="val 11785"/>
              <a:gd name="adj3" fmla="val 182771"/>
              <a:gd name="adj4" fmla="val -1591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renders visualization.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47F9D5E-EC50-46A9-BC6A-9A2E6EA206DC}"/>
              </a:ext>
            </a:extLst>
          </p:cNvPr>
          <p:cNvSpPr/>
          <p:nvPr/>
        </p:nvSpPr>
        <p:spPr>
          <a:xfrm>
            <a:off x="1859280" y="2329282"/>
            <a:ext cx="3538277" cy="783946"/>
          </a:xfrm>
          <a:prstGeom prst="borderCallout1">
            <a:avLst>
              <a:gd name="adj1" fmla="val 115734"/>
              <a:gd name="adj2" fmla="val 11785"/>
              <a:gd name="adj3" fmla="val 177587"/>
              <a:gd name="adj4" fmla="val 67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Packages must be installed.</a:t>
            </a:r>
          </a:p>
        </p:txBody>
      </p:sp>
    </p:spTree>
    <p:extLst>
      <p:ext uri="{BB962C8B-B14F-4D97-AF65-F5344CB8AC3E}">
        <p14:creationId xmlns:p14="http://schemas.microsoft.com/office/powerpoint/2010/main" val="206276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DFA80-988B-4E22-8DA8-9059FFC7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82" y="3810001"/>
            <a:ext cx="4936796" cy="142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47F9D5E-EC50-46A9-BC6A-9A2E6EA206DC}"/>
              </a:ext>
            </a:extLst>
          </p:cNvPr>
          <p:cNvSpPr/>
          <p:nvPr/>
        </p:nvSpPr>
        <p:spPr>
          <a:xfrm>
            <a:off x="166624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41091"/>
              <a:gd name="adj4" fmla="val 1100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Script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A532C65-7215-432E-9435-2BE08E84BD64}"/>
              </a:ext>
            </a:extLst>
          </p:cNvPr>
          <p:cNvSpPr/>
          <p:nvPr/>
        </p:nvSpPr>
        <p:spPr>
          <a:xfrm>
            <a:off x="376936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26835"/>
              <a:gd name="adj4" fmla="val 5072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Options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C22D816-EB35-4066-88D4-8CE3294A69AC}"/>
              </a:ext>
            </a:extLst>
          </p:cNvPr>
          <p:cNvSpPr/>
          <p:nvPr/>
        </p:nvSpPr>
        <p:spPr>
          <a:xfrm>
            <a:off x="605536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34611"/>
              <a:gd name="adj4" fmla="val -2180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R IDE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80B14EC-57CD-4267-B93E-DC41B66EBEA7}"/>
              </a:ext>
            </a:extLst>
          </p:cNvPr>
          <p:cNvSpPr/>
          <p:nvPr/>
        </p:nvSpPr>
        <p:spPr>
          <a:xfrm>
            <a:off x="8473441" y="2156562"/>
            <a:ext cx="2204719" cy="783946"/>
          </a:xfrm>
          <a:prstGeom prst="borderCallout1">
            <a:avLst>
              <a:gd name="adj1" fmla="val 115734"/>
              <a:gd name="adj2" fmla="val 51345"/>
              <a:gd name="adj3" fmla="val 270899"/>
              <a:gd name="adj4" fmla="val -966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Expand/Contract Script Pane</a:t>
            </a:r>
          </a:p>
        </p:txBody>
      </p:sp>
    </p:spTree>
    <p:extLst>
      <p:ext uri="{BB962C8B-B14F-4D97-AF65-F5344CB8AC3E}">
        <p14:creationId xmlns:p14="http://schemas.microsoft.com/office/powerpoint/2010/main" val="3408797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D97A-38F3-41BE-A79A-CA6B3C319D65}"/>
              </a:ext>
            </a:extLst>
          </p:cNvPr>
          <p:cNvSpPr txBox="1"/>
          <p:nvPr/>
        </p:nvSpPr>
        <p:spPr>
          <a:xfrm>
            <a:off x="885976" y="392687"/>
            <a:ext cx="990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Spock’s shirt blue in Star Trek The Original Series?</a:t>
            </a:r>
          </a:p>
        </p:txBody>
      </p:sp>
      <p:pic>
        <p:nvPicPr>
          <p:cNvPr id="1026" name="Picture 2" descr="Image result for spock">
            <a:extLst>
              <a:ext uri="{FF2B5EF4-FFF2-40B4-BE49-F238E27FC236}">
                <a16:creationId xmlns:a16="http://schemas.microsoft.com/office/drawing/2014/main" id="{A6D84E9F-A2EA-40E4-9BDD-F9B5C69F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26" y="1921510"/>
            <a:ext cx="4604173" cy="34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2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D97A-38F3-41BE-A79A-CA6B3C319D65}"/>
              </a:ext>
            </a:extLst>
          </p:cNvPr>
          <p:cNvSpPr txBox="1"/>
          <p:nvPr/>
        </p:nvSpPr>
        <p:spPr>
          <a:xfrm>
            <a:off x="1129257" y="375909"/>
            <a:ext cx="9905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Spock’s shirt blue in Star Trek The Original Series?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Blue stands for Science and Medical Service.</a:t>
            </a:r>
          </a:p>
        </p:txBody>
      </p:sp>
    </p:spTree>
    <p:extLst>
      <p:ext uri="{BB962C8B-B14F-4D97-AF65-F5344CB8AC3E}">
        <p14:creationId xmlns:p14="http://schemas.microsoft.com/office/powerpoint/2010/main" val="285670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17207" y="2104253"/>
            <a:ext cx="6780467" cy="489416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 is to Power BI as…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8A7BB-6999-4A2C-AC0C-0A484F8EB8E2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5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CDF1E0-A92F-41D7-AEE3-7591F629DB38}"/>
              </a:ext>
            </a:extLst>
          </p:cNvPr>
          <p:cNvSpPr txBox="1">
            <a:spLocks/>
          </p:cNvSpPr>
          <p:nvPr/>
        </p:nvSpPr>
        <p:spPr>
          <a:xfrm>
            <a:off x="10245725" y="6268135"/>
            <a:ext cx="3094746" cy="443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r_visualization.r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AD18F-07A3-40B7-B7CE-320C5FF03051}"/>
              </a:ext>
            </a:extLst>
          </p:cNvPr>
          <p:cNvSpPr txBox="1">
            <a:spLocks/>
          </p:cNvSpPr>
          <p:nvPr/>
        </p:nvSpPr>
        <p:spPr>
          <a:xfrm>
            <a:off x="76900" y="32285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74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9AD34-842C-4284-8F1D-DA6CF641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38" y="1012344"/>
            <a:ext cx="10114761" cy="545211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FF58F95-6F8B-415A-AB03-442E1293BA22}"/>
              </a:ext>
            </a:extLst>
          </p:cNvPr>
          <p:cNvSpPr/>
          <p:nvPr/>
        </p:nvSpPr>
        <p:spPr>
          <a:xfrm>
            <a:off x="8371007" y="4673134"/>
            <a:ext cx="3598877" cy="556490"/>
          </a:xfrm>
          <a:prstGeom prst="borderCallout1">
            <a:avLst>
              <a:gd name="adj1" fmla="val 107691"/>
              <a:gd name="adj2" fmla="val 19333"/>
              <a:gd name="adj3" fmla="val 204781"/>
              <a:gd name="adj4" fmla="val -485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Edit R Script</a:t>
            </a:r>
          </a:p>
        </p:txBody>
      </p:sp>
    </p:spTree>
    <p:extLst>
      <p:ext uri="{BB962C8B-B14F-4D97-AF65-F5344CB8AC3E}">
        <p14:creationId xmlns:p14="http://schemas.microsoft.com/office/powerpoint/2010/main" val="608412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 with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4092143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Data Sources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253068" y="1418670"/>
            <a:ext cx="10245725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In R Data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data()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MRAN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 that Get Data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C6EDE-5A9F-4C05-AFA0-BD2F3924CF0D}"/>
              </a:ext>
            </a:extLst>
          </p:cNvPr>
          <p:cNvSpPr/>
          <p:nvPr/>
        </p:nvSpPr>
        <p:spPr>
          <a:xfrm>
            <a:off x="756682" y="3139520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https://mran.microsoft.com/documents/data/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4AF53-DDEE-4EBE-8714-8079A4DC8289}"/>
              </a:ext>
            </a:extLst>
          </p:cNvPr>
          <p:cNvSpPr/>
          <p:nvPr/>
        </p:nvSpPr>
        <p:spPr>
          <a:xfrm>
            <a:off x="756682" y="4184611"/>
            <a:ext cx="849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http://blog.revolutionanalytics.com/2016/01/new-data-sources-for-r.html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0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17949-211A-4E7A-90AF-C41B5D10C597}"/>
              </a:ext>
            </a:extLst>
          </p:cNvPr>
          <p:cNvSpPr txBox="1"/>
          <p:nvPr/>
        </p:nvSpPr>
        <p:spPr>
          <a:xfrm>
            <a:off x="-192946" y="1353256"/>
            <a:ext cx="11316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popular open source data science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Comprehensive R Archive Network (CRAN) maintains R.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has rich support for statistics and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vectorized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Extended with new Functionality via Packages.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6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Q &amp; A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68" y="516955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bryan256@msn.com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Consultant and Trainer</a:t>
            </a: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Underdog’s Ring is to Underdog</a:t>
            </a:r>
          </a:p>
        </p:txBody>
      </p:sp>
      <p:pic>
        <p:nvPicPr>
          <p:cNvPr id="5122" name="Picture 2" descr="Image result for underdog">
            <a:extLst>
              <a:ext uri="{FF2B5EF4-FFF2-40B4-BE49-F238E27FC236}">
                <a16:creationId xmlns:a16="http://schemas.microsoft.com/office/drawing/2014/main" id="{9A5C1719-114C-41C9-844A-83F92878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97" y="1636434"/>
            <a:ext cx="5327715" cy="45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Spinach is to Popeye</a:t>
            </a:r>
          </a:p>
        </p:txBody>
      </p:sp>
      <p:pic>
        <p:nvPicPr>
          <p:cNvPr id="6146" name="Picture 2" descr="Image result for popeye">
            <a:extLst>
              <a:ext uri="{FF2B5EF4-FFF2-40B4-BE49-F238E27FC236}">
                <a16:creationId xmlns:a16="http://schemas.microsoft.com/office/drawing/2014/main" id="{5C4C8115-64E1-4AED-82A2-195A6D91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3" y="1434848"/>
            <a:ext cx="4885653" cy="48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The Utility Belt is to Batman</a:t>
            </a:r>
          </a:p>
        </p:txBody>
      </p:sp>
      <p:pic>
        <p:nvPicPr>
          <p:cNvPr id="7172" name="Picture 4" descr="Image result for batman">
            <a:extLst>
              <a:ext uri="{FF2B5EF4-FFF2-40B4-BE49-F238E27FC236}">
                <a16:creationId xmlns:a16="http://schemas.microsoft.com/office/drawing/2014/main" id="{89F11A84-66CE-485E-9B80-9F2FCA4A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81" y="1327908"/>
            <a:ext cx="3580355" cy="496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F75AC-ED49-4607-A4E8-C56FA513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3" y="1072824"/>
            <a:ext cx="9103655" cy="5122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1895" y="6128591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6" y="5183585"/>
            <a:ext cx="1701117" cy="1468226"/>
          </a:xfrm>
          <a:prstGeom prst="rect">
            <a:avLst/>
          </a:prstGeom>
        </p:spPr>
      </p:pic>
      <p:pic>
        <p:nvPicPr>
          <p:cNvPr id="1028" name="Picture 4" descr="Image result for r programming">
            <a:extLst>
              <a:ext uri="{FF2B5EF4-FFF2-40B4-BE49-F238E27FC236}">
                <a16:creationId xmlns:a16="http://schemas.microsoft.com/office/drawing/2014/main" id="{166A7BD9-9996-49B1-BEC7-0675FABA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98" y="2555545"/>
            <a:ext cx="3116938" cy="31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923330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innerShdw blurRad="63500" dist="139700">
                    <a:srgbClr val="C00000"/>
                  </a:innerShdw>
                </a:effectLst>
              </a:rPr>
              <a:t>Giving SupeR Powers to Power BI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12" y="970297"/>
            <a:ext cx="3566182" cy="10347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74" y="2305126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6723" y="32144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27314</TotalTime>
  <Words>836</Words>
  <Application>Microsoft Office PowerPoint</Application>
  <PresentationFormat>Widescreen</PresentationFormat>
  <Paragraphs>280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Arial Rounded MT Bold</vt:lpstr>
      <vt:lpstr>Calibri</vt:lpstr>
      <vt:lpstr>Century Gothic</vt:lpstr>
      <vt:lpstr>Wingdings 3</vt:lpstr>
      <vt:lpstr>Ion</vt:lpstr>
      <vt:lpstr>SQL Saturday in Smithfield, RI  December 9th                 Pre Con:  R from A to Z</vt:lpstr>
      <vt:lpstr>The Story of the Five Iron</vt:lpstr>
      <vt:lpstr>Power BI with R</vt:lpstr>
      <vt:lpstr>R is to Power BI as…</vt:lpstr>
      <vt:lpstr>Underdog’s Ring is to Underdog</vt:lpstr>
      <vt:lpstr>Spinach is to Popeye</vt:lpstr>
      <vt:lpstr>The Utility Belt is to Batman</vt:lpstr>
      <vt:lpstr>PowerPoint Presentation</vt:lpstr>
      <vt:lpstr>PowerPoint Presentation</vt:lpstr>
      <vt:lpstr>Presentation Goals</vt:lpstr>
      <vt:lpstr>What is R?</vt:lpstr>
      <vt:lpstr>Why Use R?</vt:lpstr>
      <vt:lpstr>R Features</vt:lpstr>
      <vt:lpstr>Getting Things Set Up</vt:lpstr>
      <vt:lpstr>Get and Install R and R Studio</vt:lpstr>
      <vt:lpstr>RStudio</vt:lpstr>
      <vt:lpstr>R Primer</vt:lpstr>
      <vt:lpstr>PowerPoint Presentation</vt:lpstr>
      <vt:lpstr>PowerPoint Presentation</vt:lpstr>
      <vt:lpstr>Using R with Power BI</vt:lpstr>
      <vt:lpstr>Enabling R Scripts</vt:lpstr>
      <vt:lpstr>Power BI R Script as a Data Source</vt:lpstr>
      <vt:lpstr>Power BI R Script as a Data Source</vt:lpstr>
      <vt:lpstr>Power BI R Script as a Data Source</vt:lpstr>
      <vt:lpstr>Power BI R Script as a Data Source</vt:lpstr>
      <vt:lpstr>Demo</vt:lpstr>
      <vt:lpstr>Windows with AI Enabled</vt:lpstr>
      <vt:lpstr>Transformation Script</vt:lpstr>
      <vt:lpstr>Transformation Script</vt:lpstr>
      <vt:lpstr>Transformation Script</vt:lpstr>
      <vt:lpstr>PowerPoint Presentation</vt:lpstr>
      <vt:lpstr>Demo</vt:lpstr>
      <vt:lpstr>Visualizations with R</vt:lpstr>
      <vt:lpstr>Visualizations with R</vt:lpstr>
      <vt:lpstr>Visualizations with R</vt:lpstr>
      <vt:lpstr>Visualizations with R</vt:lpstr>
      <vt:lpstr>Visualizations with R</vt:lpstr>
      <vt:lpstr>PowerPoint Presentation</vt:lpstr>
      <vt:lpstr>PowerPoint Presentation</vt:lpstr>
      <vt:lpstr>Demo</vt:lpstr>
      <vt:lpstr>Visualizations with R</vt:lpstr>
      <vt:lpstr>Visualizations with R</vt:lpstr>
      <vt:lpstr>Demo with Predictive Model</vt:lpstr>
      <vt:lpstr>Data Sources</vt:lpstr>
      <vt:lpstr>Review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337</cp:revision>
  <dcterms:created xsi:type="dcterms:W3CDTF">2015-12-02T19:37:42Z</dcterms:created>
  <dcterms:modified xsi:type="dcterms:W3CDTF">2017-10-25T19:28:44Z</dcterms:modified>
</cp:coreProperties>
</file>