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44"/>
  </p:notesMasterIdLst>
  <p:sldIdLst>
    <p:sldId id="282" r:id="rId2"/>
    <p:sldId id="277" r:id="rId3"/>
    <p:sldId id="266" r:id="rId4"/>
    <p:sldId id="257" r:id="rId5"/>
    <p:sldId id="283" r:id="rId6"/>
    <p:sldId id="265" r:id="rId7"/>
    <p:sldId id="260" r:id="rId8"/>
    <p:sldId id="258" r:id="rId9"/>
    <p:sldId id="271" r:id="rId10"/>
    <p:sldId id="261" r:id="rId11"/>
    <p:sldId id="259" r:id="rId12"/>
    <p:sldId id="281" r:id="rId13"/>
    <p:sldId id="272" r:id="rId14"/>
    <p:sldId id="273" r:id="rId15"/>
    <p:sldId id="278" r:id="rId16"/>
    <p:sldId id="262" r:id="rId17"/>
    <p:sldId id="267" r:id="rId18"/>
    <p:sldId id="268" r:id="rId19"/>
    <p:sldId id="269" r:id="rId20"/>
    <p:sldId id="276" r:id="rId21"/>
    <p:sldId id="306" r:id="rId22"/>
    <p:sldId id="280"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41" autoAdjust="0"/>
    <p:restoredTop sz="94660"/>
  </p:normalViewPr>
  <p:slideViewPr>
    <p:cSldViewPr snapToGrid="0">
      <p:cViewPr varScale="1">
        <p:scale>
          <a:sx n="114" d="100"/>
          <a:sy n="114" d="100"/>
        </p:scale>
        <p:origin x="51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56D29-E7E5-40A3-AEA3-2377F05D41C8}" type="datetimeFigureOut">
              <a:rPr lang="en-US" smtClean="0"/>
              <a:t>1/20/2018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44EC1-7EA1-4D42-9B41-5DE3D6DCB578}" type="slidenum">
              <a:rPr lang="en-US" smtClean="0"/>
              <a:t>‹#›</a:t>
            </a:fld>
            <a:endParaRPr lang="en-US"/>
          </a:p>
        </p:txBody>
      </p:sp>
    </p:spTree>
    <p:extLst>
      <p:ext uri="{BB962C8B-B14F-4D97-AF65-F5344CB8AC3E}">
        <p14:creationId xmlns:p14="http://schemas.microsoft.com/office/powerpoint/2010/main" val="2037478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D97377-8615-40E2-AA20-5EAD8051D528}" type="slidenum">
              <a:rPr lang="en-US" smtClean="0"/>
              <a:t>1</a:t>
            </a:fld>
            <a:endParaRPr lang="en-US"/>
          </a:p>
        </p:txBody>
      </p:sp>
    </p:spTree>
    <p:extLst>
      <p:ext uri="{BB962C8B-B14F-4D97-AF65-F5344CB8AC3E}">
        <p14:creationId xmlns:p14="http://schemas.microsoft.com/office/powerpoint/2010/main" val="3277467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Error</a:t>
            </a:r>
            <a:r>
              <a:rPr lang="en-US" altLang="zh-TW" baseline="0" dirty="0"/>
              <a:t> comes from the unobserved population data </a:t>
            </a:r>
          </a:p>
          <a:p>
            <a:r>
              <a:rPr lang="en-US" altLang="zh-TW" baseline="0" dirty="0"/>
              <a:t>Bolded font means estimated values </a:t>
            </a:r>
          </a:p>
          <a:p>
            <a:r>
              <a:rPr lang="en-US" altLang="zh-TW" dirty="0"/>
              <a:t>The predicted value </a:t>
            </a:r>
            <a:r>
              <a:rPr lang="en-US" altLang="zh-TW" baseline="0" dirty="0"/>
              <a:t>gets updated after a new set of parameter estimation is computed from any choice of algorithm (e.g. gradient descent)</a:t>
            </a:r>
          </a:p>
          <a:p>
            <a:r>
              <a:rPr lang="en-US" altLang="zh-TW" baseline="0" dirty="0"/>
              <a:t>The iteration stops when the parameter estimation stabilizes and yield the minimum cost </a:t>
            </a:r>
          </a:p>
          <a:p>
            <a:r>
              <a:rPr lang="en-US" altLang="zh-TW" baseline="0" dirty="0"/>
              <a:t>Compare with closed-form solution where there’s a formula for parameter estimation </a:t>
            </a:r>
            <a:r>
              <a:rPr lang="en-US" altLang="zh-TW" baseline="0" dirty="0">
                <a:sym typeface="Wingdings"/>
              </a:rPr>
              <a:t> iterative process is redundant. </a:t>
            </a:r>
            <a:endParaRPr lang="en-US" altLang="zh-TW" baseline="0" dirty="0"/>
          </a:p>
          <a:p>
            <a:endParaRPr lang="en-US" altLang="zh-TW" dirty="0"/>
          </a:p>
        </p:txBody>
      </p:sp>
      <p:sp>
        <p:nvSpPr>
          <p:cNvPr id="4" name="Slide Number Placeholder 3"/>
          <p:cNvSpPr>
            <a:spLocks noGrp="1"/>
          </p:cNvSpPr>
          <p:nvPr>
            <p:ph type="sldNum" sz="quarter" idx="10"/>
          </p:nvPr>
        </p:nvSpPr>
        <p:spPr/>
        <p:txBody>
          <a:bodyPr/>
          <a:lstStyle/>
          <a:p>
            <a:fld id="{F9DC9EB2-687A-9A42-BB92-A5780B2119D3}" type="slidenum">
              <a:rPr lang="en-US" smtClean="0"/>
              <a:t>28</a:t>
            </a:fld>
            <a:endParaRPr lang="en-US"/>
          </a:p>
        </p:txBody>
      </p:sp>
    </p:spTree>
    <p:extLst>
      <p:ext uri="{BB962C8B-B14F-4D97-AF65-F5344CB8AC3E}">
        <p14:creationId xmlns:p14="http://schemas.microsoft.com/office/powerpoint/2010/main" val="679864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Closed-form solutions are not always available. E.g. OLS/quadratic</a:t>
            </a:r>
            <a:r>
              <a:rPr lang="en-US" baseline="0" dirty="0"/>
              <a:t> formula </a:t>
            </a:r>
          </a:p>
          <a:p>
            <a:r>
              <a:rPr lang="en-US" baseline="0" dirty="0"/>
              <a:t>Gradient descent is useful under large dataset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practice, it is useful when you have a very large dataset either in the number of rows or the number of columns that may not fit into memory </a:t>
            </a:r>
            <a:endParaRPr lang="en-US" dirty="0"/>
          </a:p>
          <a:p>
            <a:endParaRPr lang="en-US" dirty="0"/>
          </a:p>
        </p:txBody>
      </p:sp>
      <p:sp>
        <p:nvSpPr>
          <p:cNvPr id="4" name="Slide Number Placeholder 3"/>
          <p:cNvSpPr>
            <a:spLocks noGrp="1"/>
          </p:cNvSpPr>
          <p:nvPr>
            <p:ph type="sldNum" sz="quarter" idx="10"/>
          </p:nvPr>
        </p:nvSpPr>
        <p:spPr/>
        <p:txBody>
          <a:bodyPr/>
          <a:lstStyle/>
          <a:p>
            <a:fld id="{F9DC9EB2-687A-9A42-BB92-A5780B2119D3}" type="slidenum">
              <a:rPr lang="en-US" smtClean="0"/>
              <a:t>29</a:t>
            </a:fld>
            <a:endParaRPr lang="en-US"/>
          </a:p>
        </p:txBody>
      </p:sp>
    </p:spTree>
    <p:extLst>
      <p:ext uri="{BB962C8B-B14F-4D97-AF65-F5344CB8AC3E}">
        <p14:creationId xmlns:p14="http://schemas.microsoft.com/office/powerpoint/2010/main" val="1250148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goal is to continue to try different values for the coefficients, evaluate their cost and select new coefficients that have a slightly better (lower) cost. Repeating this process enough times will lead to the bottom of the bowl and you will know the values of the coefficients that result in the minimum cost. </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procedure starts off with initial values for the coefficient or coefficients for the function. These could be 0.0 or a small random value.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coefficients are updated each time after taking the derivative of the cost.</a:t>
            </a:r>
            <a:r>
              <a:rPr lang="en-US" sz="1200" kern="1200" baseline="0" dirty="0">
                <a:solidFill>
                  <a:schemeClr val="tx1"/>
                </a:solidFill>
                <a:effectLst/>
                <a:latin typeface="+mn-lt"/>
                <a:ea typeface="+mn-ea"/>
                <a:cs typeface="+mn-cs"/>
              </a:rPr>
              <a:t> This is basically saying the slope gives the direction of the next step. </a:t>
            </a:r>
            <a:endParaRPr lang="en-US"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 big is each step</a:t>
            </a:r>
            <a:r>
              <a:rPr lang="en-US" sz="1200" kern="1200" baseline="0" dirty="0">
                <a:solidFill>
                  <a:schemeClr val="tx1"/>
                </a:solidFill>
                <a:effectLst/>
                <a:latin typeface="+mn-lt"/>
                <a:ea typeface="+mn-ea"/>
                <a:cs typeface="+mn-cs"/>
              </a:rPr>
              <a:t> is determined by a parameter alpha (which controls how much the coefficients can change on each update)</a:t>
            </a:r>
            <a:endParaRPr lang="en-US"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process is repeated until the cost of the coefficients (cost) is 0.0 or no further improve- </a:t>
            </a:r>
            <a:r>
              <a:rPr lang="en-US" sz="1200" kern="1200" dirty="0" err="1">
                <a:solidFill>
                  <a:schemeClr val="tx1"/>
                </a:solidFill>
                <a:effectLst/>
                <a:latin typeface="+mn-lt"/>
                <a:ea typeface="+mn-ea"/>
                <a:cs typeface="+mn-cs"/>
              </a:rPr>
              <a:t>ments</a:t>
            </a:r>
            <a:r>
              <a:rPr lang="en-US" sz="1200" kern="1200" dirty="0">
                <a:solidFill>
                  <a:schemeClr val="tx1"/>
                </a:solidFill>
                <a:effectLst/>
                <a:latin typeface="+mn-lt"/>
                <a:ea typeface="+mn-ea"/>
                <a:cs typeface="+mn-cs"/>
              </a:rPr>
              <a:t> in cost can be achieved. </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altLang="zh-TW" dirty="0"/>
          </a:p>
          <a:p>
            <a:endParaRPr lang="en-US" altLang="zh-TW" dirty="0"/>
          </a:p>
          <a:p>
            <a:r>
              <a:rPr lang="zh-TW" altLang="zh-TW" dirty="0"/>
              <a:t>M</a:t>
            </a:r>
            <a:r>
              <a:rPr lang="en-US" altLang="zh-TW" dirty="0" err="1"/>
              <a:t>odel</a:t>
            </a:r>
            <a:r>
              <a:rPr lang="en-US" altLang="zh-TW" dirty="0"/>
              <a:t> representation: Model + Cost </a:t>
            </a:r>
          </a:p>
          <a:p>
            <a:r>
              <a:rPr lang="en-US" altLang="zh-TW" dirty="0"/>
              <a:t>Gradient = Derivative measures the change of output with respect to the change of input  </a:t>
            </a:r>
          </a:p>
          <a:p>
            <a:r>
              <a:rPr lang="en-US" altLang="zh-TW" dirty="0"/>
              <a:t>Partial derivative = change of output with respect to one change in input while other inputs stay constant</a:t>
            </a:r>
            <a:endParaRPr lang="en-US" dirty="0"/>
          </a:p>
          <a:p>
            <a:endParaRPr lang="en-US" dirty="0"/>
          </a:p>
        </p:txBody>
      </p:sp>
      <p:sp>
        <p:nvSpPr>
          <p:cNvPr id="4" name="Slide Number Placeholder 3"/>
          <p:cNvSpPr>
            <a:spLocks noGrp="1"/>
          </p:cNvSpPr>
          <p:nvPr>
            <p:ph type="sldNum" sz="quarter" idx="10"/>
          </p:nvPr>
        </p:nvSpPr>
        <p:spPr/>
        <p:txBody>
          <a:bodyPr/>
          <a:lstStyle/>
          <a:p>
            <a:fld id="{F9DC9EB2-687A-9A42-BB92-A5780B2119D3}" type="slidenum">
              <a:rPr lang="en-US" smtClean="0"/>
              <a:t>30</a:t>
            </a:fld>
            <a:endParaRPr lang="en-US"/>
          </a:p>
        </p:txBody>
      </p:sp>
    </p:spTree>
    <p:extLst>
      <p:ext uri="{BB962C8B-B14F-4D97-AF65-F5344CB8AC3E}">
        <p14:creationId xmlns:p14="http://schemas.microsoft.com/office/powerpoint/2010/main" val="441740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Cost can be any metric e.g. residual</a:t>
            </a:r>
            <a:r>
              <a:rPr lang="en-US" baseline="0" dirty="0"/>
              <a:t> sum of square</a:t>
            </a:r>
          </a:p>
          <a:p>
            <a:r>
              <a:rPr lang="en-US" baseline="0" dirty="0"/>
              <a:t>How you parse your data can greatly matter to your test error </a:t>
            </a:r>
          </a:p>
          <a:p>
            <a:r>
              <a:rPr lang="en-US" baseline="0" dirty="0"/>
              <a:t>Training dataset too large </a:t>
            </a:r>
            <a:r>
              <a:rPr lang="en-US" baseline="0" dirty="0">
                <a:sym typeface="Wingdings"/>
              </a:rPr>
              <a:t> </a:t>
            </a:r>
            <a:r>
              <a:rPr lang="en-US" baseline="0" dirty="0" err="1">
                <a:sym typeface="Wingdings"/>
              </a:rPr>
              <a:t>overfitting</a:t>
            </a:r>
            <a:r>
              <a:rPr lang="en-US" baseline="0" dirty="0">
                <a:sym typeface="Wingdings"/>
              </a:rPr>
              <a:t> </a:t>
            </a:r>
            <a:endParaRPr lang="en-US" baseline="0" dirty="0"/>
          </a:p>
          <a:p>
            <a:r>
              <a:rPr lang="en-US" baseline="0" dirty="0"/>
              <a:t>K-fold cross-validation offers an alternative to splitting training/test set</a:t>
            </a:r>
          </a:p>
          <a:p>
            <a:endParaRPr lang="en-US" dirty="0"/>
          </a:p>
        </p:txBody>
      </p:sp>
      <p:sp>
        <p:nvSpPr>
          <p:cNvPr id="4" name="Slide Number Placeholder 3"/>
          <p:cNvSpPr>
            <a:spLocks noGrp="1"/>
          </p:cNvSpPr>
          <p:nvPr>
            <p:ph type="sldNum" sz="quarter" idx="10"/>
          </p:nvPr>
        </p:nvSpPr>
        <p:spPr/>
        <p:txBody>
          <a:bodyPr/>
          <a:lstStyle/>
          <a:p>
            <a:fld id="{F9DC9EB2-687A-9A42-BB92-A5780B2119D3}" type="slidenum">
              <a:rPr lang="en-US" smtClean="0"/>
              <a:t>31</a:t>
            </a:fld>
            <a:endParaRPr lang="en-US"/>
          </a:p>
        </p:txBody>
      </p:sp>
    </p:spTree>
    <p:extLst>
      <p:ext uri="{BB962C8B-B14F-4D97-AF65-F5344CB8AC3E}">
        <p14:creationId xmlns:p14="http://schemas.microsoft.com/office/powerpoint/2010/main" val="496040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Cost can be any metric e.g. residual</a:t>
            </a:r>
            <a:r>
              <a:rPr lang="en-US" baseline="0" dirty="0"/>
              <a:t> sum of square</a:t>
            </a:r>
          </a:p>
          <a:p>
            <a:r>
              <a:rPr lang="en-US" baseline="0" dirty="0"/>
              <a:t>How you parse your data can greatly matter to your test error </a:t>
            </a:r>
          </a:p>
          <a:p>
            <a:r>
              <a:rPr lang="en-US" baseline="0" dirty="0"/>
              <a:t>K-fold cross-validation offers an alternative to splitting training/test set</a:t>
            </a:r>
          </a:p>
          <a:p>
            <a:endParaRPr lang="en-US" dirty="0"/>
          </a:p>
        </p:txBody>
      </p:sp>
      <p:sp>
        <p:nvSpPr>
          <p:cNvPr id="4" name="Slide Number Placeholder 3"/>
          <p:cNvSpPr>
            <a:spLocks noGrp="1"/>
          </p:cNvSpPr>
          <p:nvPr>
            <p:ph type="sldNum" sz="quarter" idx="10"/>
          </p:nvPr>
        </p:nvSpPr>
        <p:spPr/>
        <p:txBody>
          <a:bodyPr/>
          <a:lstStyle/>
          <a:p>
            <a:fld id="{F9DC9EB2-687A-9A42-BB92-A5780B2119D3}" type="slidenum">
              <a:rPr lang="en-US" smtClean="0"/>
              <a:t>32</a:t>
            </a:fld>
            <a:endParaRPr lang="en-US"/>
          </a:p>
        </p:txBody>
      </p:sp>
    </p:spTree>
    <p:extLst>
      <p:ext uri="{BB962C8B-B14F-4D97-AF65-F5344CB8AC3E}">
        <p14:creationId xmlns:p14="http://schemas.microsoft.com/office/powerpoint/2010/main" val="2665031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determine optimal</a:t>
            </a:r>
            <a:r>
              <a:rPr lang="en-US" baseline="0" dirty="0"/>
              <a:t> complexity?</a:t>
            </a:r>
            <a:endParaRPr lang="en-US" dirty="0"/>
          </a:p>
          <a:p>
            <a:endParaRPr lang="en-US" dirty="0"/>
          </a:p>
          <a:p>
            <a:r>
              <a:rPr lang="en-US" dirty="0" err="1"/>
              <a:t>Bullseye</a:t>
            </a:r>
            <a:r>
              <a:rPr lang="en-US" dirty="0"/>
              <a:t> = the true</a:t>
            </a:r>
            <a:r>
              <a:rPr lang="en-US" baseline="0" dirty="0"/>
              <a:t> parameter (unobserved)</a:t>
            </a:r>
            <a:r>
              <a:rPr lang="en-US" dirty="0"/>
              <a:t> </a:t>
            </a:r>
          </a:p>
          <a:p>
            <a:r>
              <a:rPr lang="en-US" dirty="0"/>
              <a:t>Dots represents estimated parameter</a:t>
            </a:r>
          </a:p>
          <a:p>
            <a:r>
              <a:rPr lang="en-US" dirty="0"/>
              <a:t>Linear models have high</a:t>
            </a:r>
            <a:r>
              <a:rPr lang="en-US" baseline="0" dirty="0"/>
              <a:t> bias low variance</a:t>
            </a:r>
            <a:endParaRPr lang="en-US" dirty="0"/>
          </a:p>
          <a:p>
            <a:endParaRPr lang="en-US" dirty="0"/>
          </a:p>
          <a:p>
            <a:r>
              <a:rPr lang="en-US" altLang="zh-TW" dirty="0"/>
              <a:t>Define bias (distance from the truth) and variance (spread of data)</a:t>
            </a:r>
          </a:p>
          <a:p>
            <a:r>
              <a:rPr lang="en-US" altLang="zh-TW" dirty="0" err="1"/>
              <a:t>Overfitting</a:t>
            </a:r>
            <a:r>
              <a:rPr lang="en-US" altLang="zh-TW" dirty="0"/>
              <a:t> </a:t>
            </a:r>
            <a:r>
              <a:rPr lang="en-US" altLang="zh-TW" dirty="0">
                <a:sym typeface="Wingdings"/>
              </a:rPr>
              <a:t> variance increases; bias decreases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Prediction error = bias + variance </a:t>
            </a:r>
            <a:r>
              <a:rPr lang="en-US" altLang="zh-TW" dirty="0"/>
              <a:t>+ random </a:t>
            </a:r>
          </a:p>
          <a:p>
            <a:endParaRPr lang="en-US" dirty="0"/>
          </a:p>
        </p:txBody>
      </p:sp>
      <p:sp>
        <p:nvSpPr>
          <p:cNvPr id="4" name="Slide Number Placeholder 3"/>
          <p:cNvSpPr>
            <a:spLocks noGrp="1"/>
          </p:cNvSpPr>
          <p:nvPr>
            <p:ph type="sldNum" sz="quarter" idx="10"/>
          </p:nvPr>
        </p:nvSpPr>
        <p:spPr/>
        <p:txBody>
          <a:bodyPr/>
          <a:lstStyle/>
          <a:p>
            <a:fld id="{F9DC9EB2-687A-9A42-BB92-A5780B2119D3}" type="slidenum">
              <a:rPr lang="en-US" smtClean="0"/>
              <a:t>33</a:t>
            </a:fld>
            <a:endParaRPr lang="en-US"/>
          </a:p>
        </p:txBody>
      </p:sp>
    </p:spTree>
    <p:extLst>
      <p:ext uri="{BB962C8B-B14F-4D97-AF65-F5344CB8AC3E}">
        <p14:creationId xmlns:p14="http://schemas.microsoft.com/office/powerpoint/2010/main" val="3825888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determine optimal</a:t>
            </a:r>
            <a:r>
              <a:rPr lang="en-US" baseline="0" dirty="0"/>
              <a:t> complexity?</a:t>
            </a:r>
            <a:endParaRPr lang="en-US" dirty="0"/>
          </a:p>
          <a:p>
            <a:endParaRPr lang="en-US" dirty="0"/>
          </a:p>
          <a:p>
            <a:r>
              <a:rPr lang="en-US" dirty="0" err="1"/>
              <a:t>Bullseye</a:t>
            </a:r>
            <a:r>
              <a:rPr lang="en-US" dirty="0"/>
              <a:t> = the true</a:t>
            </a:r>
            <a:r>
              <a:rPr lang="en-US" baseline="0" dirty="0"/>
              <a:t> parameter (unobserved)</a:t>
            </a:r>
            <a:r>
              <a:rPr lang="en-US" dirty="0"/>
              <a:t> </a:t>
            </a:r>
          </a:p>
          <a:p>
            <a:r>
              <a:rPr lang="en-US" dirty="0"/>
              <a:t>Dots represents estimated parameter</a:t>
            </a:r>
          </a:p>
          <a:p>
            <a:r>
              <a:rPr lang="en-US" dirty="0"/>
              <a:t>Linear models have high</a:t>
            </a:r>
            <a:r>
              <a:rPr lang="en-US" baseline="0" dirty="0"/>
              <a:t> bias low variance</a:t>
            </a:r>
            <a:endParaRPr lang="en-US" dirty="0"/>
          </a:p>
          <a:p>
            <a:endParaRPr lang="en-US" dirty="0"/>
          </a:p>
          <a:p>
            <a:r>
              <a:rPr lang="en-US" altLang="zh-TW" dirty="0"/>
              <a:t>Define bias (distance from the truth) and variance (spread of data)</a:t>
            </a:r>
          </a:p>
          <a:p>
            <a:r>
              <a:rPr lang="en-US" altLang="zh-TW" dirty="0" err="1"/>
              <a:t>Overfitting</a:t>
            </a:r>
            <a:r>
              <a:rPr lang="en-US" altLang="zh-TW" dirty="0"/>
              <a:t> </a:t>
            </a:r>
            <a:r>
              <a:rPr lang="en-US" altLang="zh-TW" dirty="0">
                <a:sym typeface="Wingdings"/>
              </a:rPr>
              <a:t> variance increases; bias decreases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Prediction error = bias + variance </a:t>
            </a:r>
            <a:r>
              <a:rPr lang="en-US" altLang="zh-TW" dirty="0"/>
              <a:t>+ random </a:t>
            </a:r>
          </a:p>
          <a:p>
            <a:endParaRPr lang="en-US" dirty="0"/>
          </a:p>
        </p:txBody>
      </p:sp>
      <p:sp>
        <p:nvSpPr>
          <p:cNvPr id="4" name="Slide Number Placeholder 3"/>
          <p:cNvSpPr>
            <a:spLocks noGrp="1"/>
          </p:cNvSpPr>
          <p:nvPr>
            <p:ph type="sldNum" sz="quarter" idx="10"/>
          </p:nvPr>
        </p:nvSpPr>
        <p:spPr/>
        <p:txBody>
          <a:bodyPr/>
          <a:lstStyle/>
          <a:p>
            <a:fld id="{F9DC9EB2-687A-9A42-BB92-A5780B2119D3}" type="slidenum">
              <a:rPr lang="en-US" smtClean="0"/>
              <a:t>34</a:t>
            </a:fld>
            <a:endParaRPr lang="en-US"/>
          </a:p>
        </p:txBody>
      </p:sp>
    </p:spTree>
    <p:extLst>
      <p:ext uri="{BB962C8B-B14F-4D97-AF65-F5344CB8AC3E}">
        <p14:creationId xmlns:p14="http://schemas.microsoft.com/office/powerpoint/2010/main" val="1007315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Simple linear regression: under fit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Multiple linear regression:</a:t>
            </a:r>
            <a:r>
              <a:rPr lang="en-US" sz="1200" kern="1200" baseline="0" dirty="0">
                <a:solidFill>
                  <a:schemeClr val="tx1"/>
                </a:solidFill>
                <a:effectLst/>
                <a:latin typeface="+mn-lt"/>
                <a:ea typeface="+mn-ea"/>
                <a:cs typeface="+mn-cs"/>
              </a:rPr>
              <a:t> over fit</a:t>
            </a:r>
            <a:endParaRPr lang="en-US"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Overfitting</a:t>
            </a:r>
            <a:r>
              <a:rPr lang="en-US" sz="1200" kern="1200" dirty="0">
                <a:solidFill>
                  <a:schemeClr val="tx1"/>
                </a:solidFill>
                <a:effectLst/>
                <a:latin typeface="+mn-lt"/>
                <a:ea typeface="+mn-ea"/>
                <a:cs typeface="+mn-cs"/>
              </a:rPr>
              <a:t> refers to a model that models the training data too well,</a:t>
            </a:r>
            <a:r>
              <a:rPr lang="en-US" sz="1200" kern="1200" baseline="0" dirty="0">
                <a:solidFill>
                  <a:schemeClr val="tx1"/>
                </a:solidFill>
                <a:effectLst/>
                <a:latin typeface="+mn-lt"/>
                <a:ea typeface="+mn-ea"/>
                <a:cs typeface="+mn-cs"/>
              </a:rPr>
              <a:t> picking up all signals and noises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F9DC9EB2-687A-9A42-BB92-A5780B2119D3}" type="slidenum">
              <a:rPr lang="en-US" smtClean="0"/>
              <a:t>35</a:t>
            </a:fld>
            <a:endParaRPr lang="en-US"/>
          </a:p>
        </p:txBody>
      </p:sp>
    </p:spTree>
    <p:extLst>
      <p:ext uri="{BB962C8B-B14F-4D97-AF65-F5344CB8AC3E}">
        <p14:creationId xmlns:p14="http://schemas.microsoft.com/office/powerpoint/2010/main" val="2824122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RSS = residual sum of squares (sum of squared</a:t>
            </a:r>
            <a:r>
              <a:rPr lang="en-US" baseline="0" dirty="0"/>
              <a:t> errors between </a:t>
            </a:r>
            <a:r>
              <a:rPr lang="en-US" dirty="0"/>
              <a:t>predicted</a:t>
            </a:r>
            <a:r>
              <a:rPr lang="en-US" baseline="0" dirty="0"/>
              <a:t> outcomes and observed outcomes</a:t>
            </a:r>
            <a:r>
              <a:rPr lang="en-US" dirty="0"/>
              <a:t>)</a:t>
            </a:r>
          </a:p>
        </p:txBody>
      </p:sp>
      <p:sp>
        <p:nvSpPr>
          <p:cNvPr id="4" name="Slide Number Placeholder 3"/>
          <p:cNvSpPr>
            <a:spLocks noGrp="1"/>
          </p:cNvSpPr>
          <p:nvPr>
            <p:ph type="sldNum" sz="quarter" idx="10"/>
          </p:nvPr>
        </p:nvSpPr>
        <p:spPr/>
        <p:txBody>
          <a:bodyPr/>
          <a:lstStyle/>
          <a:p>
            <a:fld id="{F9DC9EB2-687A-9A42-BB92-A5780B2119D3}" type="slidenum">
              <a:rPr lang="en-US" smtClean="0"/>
              <a:t>36</a:t>
            </a:fld>
            <a:endParaRPr lang="en-US"/>
          </a:p>
        </p:txBody>
      </p:sp>
    </p:spTree>
    <p:extLst>
      <p:ext uri="{BB962C8B-B14F-4D97-AF65-F5344CB8AC3E}">
        <p14:creationId xmlns:p14="http://schemas.microsoft.com/office/powerpoint/2010/main" val="2971706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Supervised </a:t>
            </a:r>
            <a:r>
              <a:rPr lang="en-US" altLang="zh-TW" dirty="0" err="1"/>
              <a:t>vs</a:t>
            </a:r>
            <a:r>
              <a:rPr lang="en-US" altLang="zh-TW" dirty="0"/>
              <a:t> Unsupervised learning: based on whether the output is known </a:t>
            </a:r>
            <a:endParaRPr lang="en-US" dirty="0"/>
          </a:p>
        </p:txBody>
      </p:sp>
      <p:sp>
        <p:nvSpPr>
          <p:cNvPr id="4" name="Slide Number Placeholder 3"/>
          <p:cNvSpPr>
            <a:spLocks noGrp="1"/>
          </p:cNvSpPr>
          <p:nvPr>
            <p:ph type="sldNum" sz="quarter" idx="10"/>
          </p:nvPr>
        </p:nvSpPr>
        <p:spPr/>
        <p:txBody>
          <a:bodyPr/>
          <a:lstStyle/>
          <a:p>
            <a:fld id="{F9DC9EB2-687A-9A42-BB92-A5780B2119D3}" type="slidenum">
              <a:rPr lang="en-US" smtClean="0"/>
              <a:t>39</a:t>
            </a:fld>
            <a:endParaRPr lang="en-US"/>
          </a:p>
        </p:txBody>
      </p:sp>
    </p:spTree>
    <p:extLst>
      <p:ext uri="{BB962C8B-B14F-4D97-AF65-F5344CB8AC3E}">
        <p14:creationId xmlns:p14="http://schemas.microsoft.com/office/powerpoint/2010/main" val="3937300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D97377-8615-40E2-AA20-5EAD8051D528}" type="slidenum">
              <a:rPr lang="en-US" smtClean="0"/>
              <a:t>2</a:t>
            </a:fld>
            <a:endParaRPr lang="en-US"/>
          </a:p>
        </p:txBody>
      </p:sp>
    </p:spTree>
    <p:extLst>
      <p:ext uri="{BB962C8B-B14F-4D97-AF65-F5344CB8AC3E}">
        <p14:creationId xmlns:p14="http://schemas.microsoft.com/office/powerpoint/2010/main" val="2258141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Supervised </a:t>
            </a:r>
            <a:r>
              <a:rPr lang="en-US" altLang="zh-TW" dirty="0" err="1"/>
              <a:t>vs</a:t>
            </a:r>
            <a:r>
              <a:rPr lang="en-US" altLang="zh-TW" dirty="0"/>
              <a:t> Unsupervised learning: based on whether the output is known </a:t>
            </a:r>
            <a:endParaRPr lang="en-US" dirty="0"/>
          </a:p>
        </p:txBody>
      </p:sp>
      <p:sp>
        <p:nvSpPr>
          <p:cNvPr id="4" name="Slide Number Placeholder 3"/>
          <p:cNvSpPr>
            <a:spLocks noGrp="1"/>
          </p:cNvSpPr>
          <p:nvPr>
            <p:ph type="sldNum" sz="quarter" idx="10"/>
          </p:nvPr>
        </p:nvSpPr>
        <p:spPr/>
        <p:txBody>
          <a:bodyPr/>
          <a:lstStyle/>
          <a:p>
            <a:fld id="{F9DC9EB2-687A-9A42-BB92-A5780B2119D3}" type="slidenum">
              <a:rPr lang="en-US" smtClean="0"/>
              <a:t>41</a:t>
            </a:fld>
            <a:endParaRPr lang="en-US"/>
          </a:p>
        </p:txBody>
      </p:sp>
    </p:spTree>
    <p:extLst>
      <p:ext uri="{BB962C8B-B14F-4D97-AF65-F5344CB8AC3E}">
        <p14:creationId xmlns:p14="http://schemas.microsoft.com/office/powerpoint/2010/main" val="3330929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D97377-8615-40E2-AA20-5EAD8051D528}" type="slidenum">
              <a:rPr lang="en-US" smtClean="0"/>
              <a:t>42</a:t>
            </a:fld>
            <a:endParaRPr lang="en-US"/>
          </a:p>
        </p:txBody>
      </p:sp>
    </p:spTree>
    <p:extLst>
      <p:ext uri="{BB962C8B-B14F-4D97-AF65-F5344CB8AC3E}">
        <p14:creationId xmlns:p14="http://schemas.microsoft.com/office/powerpoint/2010/main" val="34922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D97377-8615-40E2-AA20-5EAD8051D528}" type="slidenum">
              <a:rPr lang="en-US" smtClean="0"/>
              <a:t>20</a:t>
            </a:fld>
            <a:endParaRPr lang="en-US"/>
          </a:p>
        </p:txBody>
      </p:sp>
    </p:spTree>
    <p:extLst>
      <p:ext uri="{BB962C8B-B14F-4D97-AF65-F5344CB8AC3E}">
        <p14:creationId xmlns:p14="http://schemas.microsoft.com/office/powerpoint/2010/main" val="2902380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D97377-8615-40E2-AA20-5EAD8051D528}" type="slidenum">
              <a:rPr lang="en-US" smtClean="0"/>
              <a:t>22</a:t>
            </a:fld>
            <a:endParaRPr lang="en-US"/>
          </a:p>
        </p:txBody>
      </p:sp>
    </p:spTree>
    <p:extLst>
      <p:ext uri="{BB962C8B-B14F-4D97-AF65-F5344CB8AC3E}">
        <p14:creationId xmlns:p14="http://schemas.microsoft.com/office/powerpoint/2010/main" val="1738442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a:t>
            </a:r>
            <a:r>
              <a:rPr lang="en-US" baseline="0" dirty="0"/>
              <a:t> do we model?</a:t>
            </a:r>
          </a:p>
          <a:p>
            <a:r>
              <a:rPr lang="en-US" baseline="0" dirty="0"/>
              <a:t>Types of linear model : simple/multiple/</a:t>
            </a:r>
          </a:p>
        </p:txBody>
      </p:sp>
      <p:sp>
        <p:nvSpPr>
          <p:cNvPr id="4" name="Slide Number Placeholder 3"/>
          <p:cNvSpPr>
            <a:spLocks noGrp="1"/>
          </p:cNvSpPr>
          <p:nvPr>
            <p:ph type="sldNum" sz="quarter" idx="10"/>
          </p:nvPr>
        </p:nvSpPr>
        <p:spPr/>
        <p:txBody>
          <a:bodyPr/>
          <a:lstStyle/>
          <a:p>
            <a:fld id="{F9DC9EB2-687A-9A42-BB92-A5780B2119D3}" type="slidenum">
              <a:rPr lang="en-US" smtClean="0"/>
              <a:t>23</a:t>
            </a:fld>
            <a:endParaRPr lang="en-US"/>
          </a:p>
        </p:txBody>
      </p:sp>
    </p:spTree>
    <p:extLst>
      <p:ext uri="{BB962C8B-B14F-4D97-AF65-F5344CB8AC3E}">
        <p14:creationId xmlns:p14="http://schemas.microsoft.com/office/powerpoint/2010/main" val="2748408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a:p>
            <a:endParaRPr lang="en-US" dirty="0"/>
          </a:p>
        </p:txBody>
      </p:sp>
      <p:sp>
        <p:nvSpPr>
          <p:cNvPr id="4" name="Slide Number Placeholder 3"/>
          <p:cNvSpPr>
            <a:spLocks noGrp="1"/>
          </p:cNvSpPr>
          <p:nvPr>
            <p:ph type="sldNum" sz="quarter" idx="10"/>
          </p:nvPr>
        </p:nvSpPr>
        <p:spPr/>
        <p:txBody>
          <a:bodyPr/>
          <a:lstStyle/>
          <a:p>
            <a:fld id="{F9DC9EB2-687A-9A42-BB92-A5780B2119D3}" type="slidenum">
              <a:rPr lang="en-US" smtClean="0"/>
              <a:t>24</a:t>
            </a:fld>
            <a:endParaRPr lang="en-US"/>
          </a:p>
        </p:txBody>
      </p:sp>
    </p:spTree>
    <p:extLst>
      <p:ext uri="{BB962C8B-B14F-4D97-AF65-F5344CB8AC3E}">
        <p14:creationId xmlns:p14="http://schemas.microsoft.com/office/powerpoint/2010/main" val="1301988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dirty="0"/>
              <a:t>Subset</a:t>
            </a:r>
            <a:r>
              <a:rPr lang="en-US" altLang="zh-TW" baseline="0" dirty="0"/>
              <a:t> your data set to two parts : training and testing </a:t>
            </a:r>
            <a:endParaRPr lang="en-US" altLang="zh-TW" dirty="0"/>
          </a:p>
          <a:p>
            <a:endParaRPr lang="en-US" altLang="zh-TW" dirty="0"/>
          </a:p>
          <a:p>
            <a:endParaRPr lang="en-US" dirty="0"/>
          </a:p>
        </p:txBody>
      </p:sp>
      <p:sp>
        <p:nvSpPr>
          <p:cNvPr id="4" name="Slide Number Placeholder 3"/>
          <p:cNvSpPr>
            <a:spLocks noGrp="1"/>
          </p:cNvSpPr>
          <p:nvPr>
            <p:ph type="sldNum" sz="quarter" idx="10"/>
          </p:nvPr>
        </p:nvSpPr>
        <p:spPr/>
        <p:txBody>
          <a:bodyPr/>
          <a:lstStyle/>
          <a:p>
            <a:fld id="{F9DC9EB2-687A-9A42-BB92-A5780B2119D3}" type="slidenum">
              <a:rPr lang="en-US" smtClean="0"/>
              <a:t>25</a:t>
            </a:fld>
            <a:endParaRPr lang="en-US"/>
          </a:p>
        </p:txBody>
      </p:sp>
    </p:spTree>
    <p:extLst>
      <p:ext uri="{BB962C8B-B14F-4D97-AF65-F5344CB8AC3E}">
        <p14:creationId xmlns:p14="http://schemas.microsoft.com/office/powerpoint/2010/main" val="3989941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(Error</a:t>
            </a:r>
            <a:r>
              <a:rPr lang="en-US" altLang="zh-TW" baseline="0" dirty="0"/>
              <a:t> comes from the unobserved population data)</a:t>
            </a:r>
          </a:p>
          <a:p>
            <a:r>
              <a:rPr lang="en-US" altLang="zh-TW" baseline="0" dirty="0"/>
              <a:t>Bolded font means estimated values </a:t>
            </a:r>
          </a:p>
          <a:p>
            <a:r>
              <a:rPr lang="en-US" altLang="zh-TW" baseline="0" dirty="0"/>
              <a:t>Fit a simple linear model where you want to model the linear relationship between your input and output (number of home run </a:t>
            </a:r>
            <a:r>
              <a:rPr lang="en-US" altLang="zh-TW" baseline="0" dirty="0" err="1"/>
              <a:t>vs</a:t>
            </a:r>
            <a:r>
              <a:rPr lang="en-US" altLang="zh-TW" baseline="0" dirty="0"/>
              <a:t> salary)</a:t>
            </a:r>
          </a:p>
          <a:p>
            <a:r>
              <a:rPr lang="en-US" altLang="zh-TW" baseline="0" dirty="0"/>
              <a:t>Start with guessing its parameters </a:t>
            </a:r>
          </a:p>
          <a:p>
            <a:endParaRPr lang="en-US" altLang="zh-TW" baseline="0" dirty="0"/>
          </a:p>
          <a:p>
            <a:r>
              <a:rPr lang="en-US" altLang="zh-TW" baseline="0" dirty="0"/>
              <a:t>a and b are your parameters they are unknown </a:t>
            </a:r>
          </a:p>
          <a:p>
            <a:endParaRPr lang="en-US" altLang="zh-TW" baseline="0" dirty="0"/>
          </a:p>
          <a:p>
            <a:endParaRPr lang="en-US" altLang="zh-TW" dirty="0"/>
          </a:p>
        </p:txBody>
      </p:sp>
      <p:sp>
        <p:nvSpPr>
          <p:cNvPr id="4" name="Slide Number Placeholder 3"/>
          <p:cNvSpPr>
            <a:spLocks noGrp="1"/>
          </p:cNvSpPr>
          <p:nvPr>
            <p:ph type="sldNum" sz="quarter" idx="10"/>
          </p:nvPr>
        </p:nvSpPr>
        <p:spPr/>
        <p:txBody>
          <a:bodyPr/>
          <a:lstStyle/>
          <a:p>
            <a:fld id="{F9DC9EB2-687A-9A42-BB92-A5780B2119D3}" type="slidenum">
              <a:rPr lang="en-US" smtClean="0"/>
              <a:t>26</a:t>
            </a:fld>
            <a:endParaRPr lang="en-US"/>
          </a:p>
        </p:txBody>
      </p:sp>
    </p:spTree>
    <p:extLst>
      <p:ext uri="{BB962C8B-B14F-4D97-AF65-F5344CB8AC3E}">
        <p14:creationId xmlns:p14="http://schemas.microsoft.com/office/powerpoint/2010/main" val="2581857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Error</a:t>
            </a:r>
            <a:r>
              <a:rPr lang="en-US" altLang="zh-TW" baseline="0" dirty="0"/>
              <a:t> comes from the unobserved population data </a:t>
            </a:r>
          </a:p>
          <a:p>
            <a:r>
              <a:rPr lang="en-US" altLang="zh-TW" baseline="0" dirty="0"/>
              <a:t>Bolded fonts are estimated values </a:t>
            </a:r>
          </a:p>
          <a:p>
            <a:r>
              <a:rPr lang="en-US" altLang="zh-TW" dirty="0"/>
              <a:t>Use gradient descent as an example </a:t>
            </a:r>
          </a:p>
        </p:txBody>
      </p:sp>
      <p:sp>
        <p:nvSpPr>
          <p:cNvPr id="4" name="Slide Number Placeholder 3"/>
          <p:cNvSpPr>
            <a:spLocks noGrp="1"/>
          </p:cNvSpPr>
          <p:nvPr>
            <p:ph type="sldNum" sz="quarter" idx="10"/>
          </p:nvPr>
        </p:nvSpPr>
        <p:spPr/>
        <p:txBody>
          <a:bodyPr/>
          <a:lstStyle/>
          <a:p>
            <a:fld id="{F9DC9EB2-687A-9A42-BB92-A5780B2119D3}" type="slidenum">
              <a:rPr lang="en-US" smtClean="0"/>
              <a:t>27</a:t>
            </a:fld>
            <a:endParaRPr lang="en-US"/>
          </a:p>
        </p:txBody>
      </p:sp>
    </p:spTree>
    <p:extLst>
      <p:ext uri="{BB962C8B-B14F-4D97-AF65-F5344CB8AC3E}">
        <p14:creationId xmlns:p14="http://schemas.microsoft.com/office/powerpoint/2010/main" val="2140035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10352-EE68-4167-A72D-5D38B73AD2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E5C428-50A4-4BCC-8B86-40BF8CCF34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325097-2AC1-4790-AB05-924007281327}"/>
              </a:ext>
            </a:extLst>
          </p:cNvPr>
          <p:cNvSpPr>
            <a:spLocks noGrp="1"/>
          </p:cNvSpPr>
          <p:nvPr>
            <p:ph type="dt" sz="half" idx="10"/>
          </p:nvPr>
        </p:nvSpPr>
        <p:spPr>
          <a:xfrm>
            <a:off x="838200" y="6356350"/>
            <a:ext cx="2743200" cy="365125"/>
          </a:xfrm>
          <a:prstGeom prst="rect">
            <a:avLst/>
          </a:prstGeom>
        </p:spPr>
        <p:txBody>
          <a:bodyPr/>
          <a:lstStyle/>
          <a:p>
            <a:fld id="{48A87A34-81AB-432B-8DAE-1953F412C126}" type="datetimeFigureOut">
              <a:rPr lang="en-US" smtClean="0"/>
              <a:t>1/20/2018</a:t>
            </a:fld>
            <a:endParaRPr lang="en-US" dirty="0"/>
          </a:p>
        </p:txBody>
      </p:sp>
      <p:sp>
        <p:nvSpPr>
          <p:cNvPr id="5" name="Footer Placeholder 4">
            <a:extLst>
              <a:ext uri="{FF2B5EF4-FFF2-40B4-BE49-F238E27FC236}">
                <a16:creationId xmlns:a16="http://schemas.microsoft.com/office/drawing/2014/main" id="{B6649C1E-3F3D-47F0-9EFF-1A0A343650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08784-5C22-417D-BBB0-692AD359A386}"/>
              </a:ext>
            </a:extLst>
          </p:cNvPr>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a:extLst>
              <a:ext uri="{FF2B5EF4-FFF2-40B4-BE49-F238E27FC236}">
                <a16:creationId xmlns:a16="http://schemas.microsoft.com/office/drawing/2014/main" id="{51632225-A014-49E6-845B-3622103CB5B6}"/>
              </a:ext>
            </a:extLst>
          </p:cNvPr>
          <p:cNvSpPr/>
          <p:nvPr userDrawn="1"/>
        </p:nvSpPr>
        <p:spPr>
          <a:xfrm>
            <a:off x="0" y="-14623"/>
            <a:ext cx="12192000" cy="9912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9872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077F6-DE4B-4521-AA37-3012C069A5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A4831C-9787-45D9-8D66-B783BA2514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7B9443-D464-4053-A141-AB4B4FC9CC85}"/>
              </a:ext>
            </a:extLst>
          </p:cNvPr>
          <p:cNvSpPr>
            <a:spLocks noGrp="1"/>
          </p:cNvSpPr>
          <p:nvPr>
            <p:ph type="dt" sz="half" idx="10"/>
          </p:nvPr>
        </p:nvSpPr>
        <p:spPr>
          <a:xfrm>
            <a:off x="838200" y="6356350"/>
            <a:ext cx="2743200" cy="365125"/>
          </a:xfrm>
          <a:prstGeom prst="rect">
            <a:avLst/>
          </a:prstGeom>
        </p:spPr>
        <p:txBody>
          <a:bodyPr/>
          <a:lstStyle/>
          <a:p>
            <a:fld id="{48A87A34-81AB-432B-8DAE-1953F412C126}" type="datetimeFigureOut">
              <a:rPr lang="en-US" smtClean="0"/>
              <a:t>1/20/2018</a:t>
            </a:fld>
            <a:endParaRPr lang="en-US" dirty="0"/>
          </a:p>
        </p:txBody>
      </p:sp>
      <p:sp>
        <p:nvSpPr>
          <p:cNvPr id="5" name="Footer Placeholder 4">
            <a:extLst>
              <a:ext uri="{FF2B5EF4-FFF2-40B4-BE49-F238E27FC236}">
                <a16:creationId xmlns:a16="http://schemas.microsoft.com/office/drawing/2014/main" id="{239BDC74-7F65-4DB3-B2D9-0F0417C948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1DADFFC-AE40-49EC-8622-06A7EC4F904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227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4918D3-9F26-40AE-B365-9445A114C0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47D225-FFFC-4CD1-BCD8-4FEE2028660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2FD877-8FFE-461D-AAAE-991222DB3A28}"/>
              </a:ext>
            </a:extLst>
          </p:cNvPr>
          <p:cNvSpPr>
            <a:spLocks noGrp="1"/>
          </p:cNvSpPr>
          <p:nvPr>
            <p:ph type="dt" sz="half" idx="10"/>
          </p:nvPr>
        </p:nvSpPr>
        <p:spPr>
          <a:xfrm>
            <a:off x="838200" y="6356350"/>
            <a:ext cx="2743200" cy="365125"/>
          </a:xfrm>
          <a:prstGeom prst="rect">
            <a:avLst/>
          </a:prstGeom>
        </p:spPr>
        <p:txBody>
          <a:bodyPr/>
          <a:lstStyle/>
          <a:p>
            <a:fld id="{48A87A34-81AB-432B-8DAE-1953F412C126}" type="datetimeFigureOut">
              <a:rPr lang="en-US" smtClean="0"/>
              <a:t>1/20/2018</a:t>
            </a:fld>
            <a:endParaRPr lang="en-US" dirty="0"/>
          </a:p>
        </p:txBody>
      </p:sp>
      <p:sp>
        <p:nvSpPr>
          <p:cNvPr id="5" name="Footer Placeholder 4">
            <a:extLst>
              <a:ext uri="{FF2B5EF4-FFF2-40B4-BE49-F238E27FC236}">
                <a16:creationId xmlns:a16="http://schemas.microsoft.com/office/drawing/2014/main" id="{62F10DB4-5E23-455B-99F4-136DD6BEDC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D873267-4085-4E86-8E99-1D2CF410B77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5503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1B292-EBC6-45FD-AA3F-1439E6D6F7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E7CFFB-112F-46BE-95E1-16689D01EA1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E9735-0645-45B0-BC0C-976C746046DB}"/>
              </a:ext>
            </a:extLst>
          </p:cNvPr>
          <p:cNvSpPr>
            <a:spLocks noGrp="1"/>
          </p:cNvSpPr>
          <p:nvPr>
            <p:ph type="dt" sz="half" idx="10"/>
          </p:nvPr>
        </p:nvSpPr>
        <p:spPr>
          <a:xfrm>
            <a:off x="838200" y="6356350"/>
            <a:ext cx="2743200" cy="365125"/>
          </a:xfrm>
          <a:prstGeom prst="rect">
            <a:avLst/>
          </a:prstGeom>
        </p:spPr>
        <p:txBody>
          <a:bodyPr/>
          <a:lstStyle/>
          <a:p>
            <a:fld id="{48A87A34-81AB-432B-8DAE-1953F412C126}" type="datetimeFigureOut">
              <a:rPr lang="en-US" smtClean="0"/>
              <a:t>1/20/2018</a:t>
            </a:fld>
            <a:endParaRPr lang="en-US" dirty="0"/>
          </a:p>
        </p:txBody>
      </p:sp>
      <p:sp>
        <p:nvSpPr>
          <p:cNvPr id="5" name="Footer Placeholder 4">
            <a:extLst>
              <a:ext uri="{FF2B5EF4-FFF2-40B4-BE49-F238E27FC236}">
                <a16:creationId xmlns:a16="http://schemas.microsoft.com/office/drawing/2014/main" id="{54F2C7C2-5DC1-4CE0-A7E6-3CB1E611B0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D6B72B-3DC3-453A-81A5-FC8F8E98C31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223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4A25-3626-4203-9221-E23053B89B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F6C7E5-288C-46CF-AEBF-7DC61E6427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351D18-31CB-42AF-9604-6AD89B56B605}"/>
              </a:ext>
            </a:extLst>
          </p:cNvPr>
          <p:cNvSpPr>
            <a:spLocks noGrp="1"/>
          </p:cNvSpPr>
          <p:nvPr>
            <p:ph type="dt" sz="half" idx="10"/>
          </p:nvPr>
        </p:nvSpPr>
        <p:spPr>
          <a:xfrm>
            <a:off x="838200" y="6356350"/>
            <a:ext cx="2743200" cy="365125"/>
          </a:xfrm>
          <a:prstGeom prst="rect">
            <a:avLst/>
          </a:prstGeom>
        </p:spPr>
        <p:txBody>
          <a:bodyPr/>
          <a:lstStyle/>
          <a:p>
            <a:fld id="{48A87A34-81AB-432B-8DAE-1953F412C126}" type="datetimeFigureOut">
              <a:rPr lang="en-US" smtClean="0"/>
              <a:t>1/20/2018</a:t>
            </a:fld>
            <a:endParaRPr lang="en-US" dirty="0"/>
          </a:p>
        </p:txBody>
      </p:sp>
      <p:sp>
        <p:nvSpPr>
          <p:cNvPr id="5" name="Footer Placeholder 4">
            <a:extLst>
              <a:ext uri="{FF2B5EF4-FFF2-40B4-BE49-F238E27FC236}">
                <a16:creationId xmlns:a16="http://schemas.microsoft.com/office/drawing/2014/main" id="{A4404826-3C6D-450B-907B-42A8964FE4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613C87-2B6E-4ED5-9A62-D0AA457848B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1964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5974F-223A-4E11-B98A-FFFFAF4473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D49AF0-9A17-4391-A70B-E1648AE11C6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322F04-BEA2-4CAA-9198-E4C212A165D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983D84-BDAB-45E9-9199-9AE49E5D399C}"/>
              </a:ext>
            </a:extLst>
          </p:cNvPr>
          <p:cNvSpPr>
            <a:spLocks noGrp="1"/>
          </p:cNvSpPr>
          <p:nvPr>
            <p:ph type="dt" sz="half" idx="10"/>
          </p:nvPr>
        </p:nvSpPr>
        <p:spPr>
          <a:xfrm>
            <a:off x="838200" y="6356350"/>
            <a:ext cx="2743200" cy="365125"/>
          </a:xfrm>
          <a:prstGeom prst="rect">
            <a:avLst/>
          </a:prstGeom>
        </p:spPr>
        <p:txBody>
          <a:bodyPr/>
          <a:lstStyle/>
          <a:p>
            <a:fld id="{48A87A34-81AB-432B-8DAE-1953F412C126}" type="datetimeFigureOut">
              <a:rPr lang="en-US" smtClean="0"/>
              <a:t>1/20/2018</a:t>
            </a:fld>
            <a:endParaRPr lang="en-US" dirty="0"/>
          </a:p>
        </p:txBody>
      </p:sp>
      <p:sp>
        <p:nvSpPr>
          <p:cNvPr id="6" name="Footer Placeholder 5">
            <a:extLst>
              <a:ext uri="{FF2B5EF4-FFF2-40B4-BE49-F238E27FC236}">
                <a16:creationId xmlns:a16="http://schemas.microsoft.com/office/drawing/2014/main" id="{938250EA-C177-46BF-8524-97C7503F518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7463244-AAD4-47AE-BA2C-7FA3DC6FA7E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6207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FBB76-6C89-436B-9036-B2867D88B7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2527C8-974F-4398-A8B2-2708C6AE9B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E205220-C641-4AD0-9738-E69DAEE4C78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8F76F5-ECF5-46DA-BD34-2F63D128BE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1F6E539-811C-41BD-B0CF-A5AFE67D8EC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85E9FF-F292-44C8-A460-91FAE3410983}"/>
              </a:ext>
            </a:extLst>
          </p:cNvPr>
          <p:cNvSpPr>
            <a:spLocks noGrp="1"/>
          </p:cNvSpPr>
          <p:nvPr>
            <p:ph type="dt" sz="half" idx="10"/>
          </p:nvPr>
        </p:nvSpPr>
        <p:spPr>
          <a:xfrm>
            <a:off x="838200" y="6356350"/>
            <a:ext cx="2743200" cy="365125"/>
          </a:xfrm>
          <a:prstGeom prst="rect">
            <a:avLst/>
          </a:prstGeom>
        </p:spPr>
        <p:txBody>
          <a:bodyPr/>
          <a:lstStyle/>
          <a:p>
            <a:fld id="{48A87A34-81AB-432B-8DAE-1953F412C126}" type="datetimeFigureOut">
              <a:rPr lang="en-US" smtClean="0"/>
              <a:t>1/20/2018</a:t>
            </a:fld>
            <a:endParaRPr lang="en-US" dirty="0"/>
          </a:p>
        </p:txBody>
      </p:sp>
      <p:sp>
        <p:nvSpPr>
          <p:cNvPr id="8" name="Footer Placeholder 7">
            <a:extLst>
              <a:ext uri="{FF2B5EF4-FFF2-40B4-BE49-F238E27FC236}">
                <a16:creationId xmlns:a16="http://schemas.microsoft.com/office/drawing/2014/main" id="{9E328FCC-984A-436C-B13D-E95DCC58088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2545240-7EF4-4D32-8A49-A57902C514A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9176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4AFEE-7237-4508-9328-1B8F155BED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90E69F-3B45-4B80-8056-700EA8948F5B}"/>
              </a:ext>
            </a:extLst>
          </p:cNvPr>
          <p:cNvSpPr>
            <a:spLocks noGrp="1"/>
          </p:cNvSpPr>
          <p:nvPr>
            <p:ph type="dt" sz="half" idx="10"/>
          </p:nvPr>
        </p:nvSpPr>
        <p:spPr>
          <a:xfrm>
            <a:off x="838200" y="6356350"/>
            <a:ext cx="2743200" cy="365125"/>
          </a:xfrm>
          <a:prstGeom prst="rect">
            <a:avLst/>
          </a:prstGeom>
        </p:spPr>
        <p:txBody>
          <a:bodyPr/>
          <a:lstStyle/>
          <a:p>
            <a:fld id="{48A87A34-81AB-432B-8DAE-1953F412C126}" type="datetimeFigureOut">
              <a:rPr lang="en-US" smtClean="0"/>
              <a:t>1/20/2018</a:t>
            </a:fld>
            <a:endParaRPr lang="en-US" dirty="0"/>
          </a:p>
        </p:txBody>
      </p:sp>
      <p:sp>
        <p:nvSpPr>
          <p:cNvPr id="4" name="Footer Placeholder 3">
            <a:extLst>
              <a:ext uri="{FF2B5EF4-FFF2-40B4-BE49-F238E27FC236}">
                <a16:creationId xmlns:a16="http://schemas.microsoft.com/office/drawing/2014/main" id="{4EF46D28-0387-42ED-9F90-0DFD11FC622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0444578-B6BE-4BAA-A349-12ECF0E9D58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4621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5F99C7-D655-4526-BF1C-24A3B2BA92A9}"/>
              </a:ext>
            </a:extLst>
          </p:cNvPr>
          <p:cNvSpPr/>
          <p:nvPr userDrawn="1"/>
        </p:nvSpPr>
        <p:spPr>
          <a:xfrm>
            <a:off x="0" y="0"/>
            <a:ext cx="12192000" cy="1015068"/>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434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9151D-2F48-43C5-B48A-1A23C42511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C9A11B-F7BD-42C1-9B20-F25C0B9699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B6A68B-4EE0-4C68-9B1D-130742206C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000C0D-58F6-40EA-9022-D1E49BFC9A94}"/>
              </a:ext>
            </a:extLst>
          </p:cNvPr>
          <p:cNvSpPr>
            <a:spLocks noGrp="1"/>
          </p:cNvSpPr>
          <p:nvPr>
            <p:ph type="dt" sz="half" idx="10"/>
          </p:nvPr>
        </p:nvSpPr>
        <p:spPr>
          <a:xfrm>
            <a:off x="838200" y="6356350"/>
            <a:ext cx="2743200" cy="365125"/>
          </a:xfrm>
          <a:prstGeom prst="rect">
            <a:avLst/>
          </a:prstGeom>
        </p:spPr>
        <p:txBody>
          <a:bodyPr/>
          <a:lstStyle/>
          <a:p>
            <a:fld id="{48A87A34-81AB-432B-8DAE-1953F412C126}" type="datetimeFigureOut">
              <a:rPr lang="en-US" smtClean="0"/>
              <a:t>1/20/2018</a:t>
            </a:fld>
            <a:endParaRPr lang="en-US" dirty="0"/>
          </a:p>
        </p:txBody>
      </p:sp>
      <p:sp>
        <p:nvSpPr>
          <p:cNvPr id="6" name="Footer Placeholder 5">
            <a:extLst>
              <a:ext uri="{FF2B5EF4-FFF2-40B4-BE49-F238E27FC236}">
                <a16:creationId xmlns:a16="http://schemas.microsoft.com/office/drawing/2014/main" id="{A62EFB7B-6F53-41DB-9797-907BB261715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0CF72D-0883-408C-B1D9-E2790132E17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1144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D8F69-53BE-4175-9486-9BCE95934E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0C87F9-020E-4B34-AF12-04E0CA0958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51B2DE-0E34-45BD-86A2-AD8896C0C9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346A214-120B-4F1D-B4FB-9BF5DC07C226}"/>
              </a:ext>
            </a:extLst>
          </p:cNvPr>
          <p:cNvSpPr>
            <a:spLocks noGrp="1"/>
          </p:cNvSpPr>
          <p:nvPr>
            <p:ph type="dt" sz="half" idx="10"/>
          </p:nvPr>
        </p:nvSpPr>
        <p:spPr>
          <a:xfrm>
            <a:off x="838200" y="6356350"/>
            <a:ext cx="2743200" cy="365125"/>
          </a:xfrm>
          <a:prstGeom prst="rect">
            <a:avLst/>
          </a:prstGeom>
        </p:spPr>
        <p:txBody>
          <a:bodyPr/>
          <a:lstStyle/>
          <a:p>
            <a:fld id="{48A87A34-81AB-432B-8DAE-1953F412C126}" type="datetimeFigureOut">
              <a:rPr lang="en-US" smtClean="0"/>
              <a:t>1/20/2018</a:t>
            </a:fld>
            <a:endParaRPr lang="en-US" dirty="0"/>
          </a:p>
        </p:txBody>
      </p:sp>
      <p:sp>
        <p:nvSpPr>
          <p:cNvPr id="6" name="Footer Placeholder 5">
            <a:extLst>
              <a:ext uri="{FF2B5EF4-FFF2-40B4-BE49-F238E27FC236}">
                <a16:creationId xmlns:a16="http://schemas.microsoft.com/office/drawing/2014/main" id="{A2DB46EF-08C3-4123-B49E-860C57171C4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9FC7D98-9978-4994-BC42-ACAFBA48430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3780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366587-1B4E-4734-9B9B-FFF75A79867F}"/>
              </a:ext>
            </a:extLst>
          </p:cNvPr>
          <p:cNvSpPr/>
          <p:nvPr userDrawn="1"/>
        </p:nvSpPr>
        <p:spPr>
          <a:xfrm>
            <a:off x="0" y="956345"/>
            <a:ext cx="12192000" cy="590165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B57120AE-3154-48EF-9B21-65DB971E83D1}"/>
              </a:ext>
            </a:extLst>
          </p:cNvPr>
          <p:cNvSpPr>
            <a:spLocks noGrp="1"/>
          </p:cNvSpPr>
          <p:nvPr>
            <p:ph type="title"/>
          </p:nvPr>
        </p:nvSpPr>
        <p:spPr>
          <a:xfrm>
            <a:off x="0" y="171406"/>
            <a:ext cx="10515600" cy="700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CDD0A43-3ACF-4686-9134-560CB0FC7672}"/>
              </a:ext>
            </a:extLst>
          </p:cNvPr>
          <p:cNvSpPr>
            <a:spLocks noGrp="1"/>
          </p:cNvSpPr>
          <p:nvPr>
            <p:ph type="body" idx="1"/>
          </p:nvPr>
        </p:nvSpPr>
        <p:spPr>
          <a:xfrm>
            <a:off x="133525" y="1397786"/>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025455CA-C399-4E06-8068-CE6808C7D85B}"/>
              </a:ext>
            </a:extLst>
          </p:cNvPr>
          <p:cNvSpPr>
            <a:spLocks noGrp="1"/>
          </p:cNvSpPr>
          <p:nvPr>
            <p:ph type="ftr" sz="quarter" idx="3"/>
          </p:nvPr>
        </p:nvSpPr>
        <p:spPr>
          <a:xfrm>
            <a:off x="133525" y="6356350"/>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a:t>Introduction to Linear Regression</a:t>
            </a:r>
            <a:endParaRPr lang="en-US" dirty="0"/>
          </a:p>
        </p:txBody>
      </p:sp>
      <p:sp>
        <p:nvSpPr>
          <p:cNvPr id="6" name="Slide Number Placeholder 5">
            <a:extLst>
              <a:ext uri="{FF2B5EF4-FFF2-40B4-BE49-F238E27FC236}">
                <a16:creationId xmlns:a16="http://schemas.microsoft.com/office/drawing/2014/main" id="{769A6DAE-FB23-46DF-9E64-6B787850236B}"/>
              </a:ext>
            </a:extLst>
          </p:cNvPr>
          <p:cNvSpPr>
            <a:spLocks noGrp="1"/>
          </p:cNvSpPr>
          <p:nvPr>
            <p:ph type="sldNum" sz="quarter" idx="4"/>
          </p:nvPr>
        </p:nvSpPr>
        <p:spPr>
          <a:xfrm>
            <a:off x="9277525"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775475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rgbClr val="0070C0"/>
          </a:solidFill>
          <a:latin typeface="Arial Rounded MT Bold" panose="020F0704030504030204"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40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32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jp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bryancafferky"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www.linkedin.com/in/angelahhchen/" TargetMode="External"/><Relationship Id="rId5" Type="http://schemas.openxmlformats.org/officeDocument/2006/relationships/hyperlink" Target="mailto:angela@angelahsiaohanchen.com" TargetMode="Externa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DC38536-9A90-475C-9770-D02E0B1BD0EB}"/>
              </a:ext>
            </a:extLst>
          </p:cNvPr>
          <p:cNvSpPr/>
          <p:nvPr/>
        </p:nvSpPr>
        <p:spPr>
          <a:xfrm>
            <a:off x="0" y="0"/>
            <a:ext cx="12192000" cy="97029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F00"/>
                </a:solidFill>
                <a:latin typeface="Arial Black" panose="020B0A04020102020204" pitchFamily="34" charset="0"/>
              </a:rPr>
              <a:t>Linear Regression Demystified</a:t>
            </a:r>
          </a:p>
        </p:txBody>
      </p:sp>
      <p:sp>
        <p:nvSpPr>
          <p:cNvPr id="4" name="TextBox 3"/>
          <p:cNvSpPr txBox="1"/>
          <p:nvPr/>
        </p:nvSpPr>
        <p:spPr>
          <a:xfrm>
            <a:off x="0" y="5957242"/>
            <a:ext cx="5258555" cy="523220"/>
          </a:xfrm>
          <a:prstGeom prst="rect">
            <a:avLst/>
          </a:prstGeom>
          <a:noFill/>
        </p:spPr>
        <p:txBody>
          <a:bodyPr wrap="none" rtlCol="0">
            <a:spAutoFit/>
          </a:bodyPr>
          <a:lstStyle/>
          <a:p>
            <a:r>
              <a:rPr lang="en-US" sz="2800" i="1" dirty="0">
                <a:solidFill>
                  <a:schemeClr val="bg1"/>
                </a:solidFill>
              </a:rPr>
              <a:t>Bryan Cafferky and Angela H. Chen</a:t>
            </a:r>
          </a:p>
        </p:txBody>
      </p:sp>
      <p:pic>
        <p:nvPicPr>
          <p:cNvPr id="3" name="Picture 2">
            <a:extLst>
              <a:ext uri="{FF2B5EF4-FFF2-40B4-BE49-F238E27FC236}">
                <a16:creationId xmlns:a16="http://schemas.microsoft.com/office/drawing/2014/main" id="{9533A20B-1092-4DEB-95D2-A1BC7C7C40B2}"/>
              </a:ext>
            </a:extLst>
          </p:cNvPr>
          <p:cNvPicPr>
            <a:picLocks noChangeAspect="1"/>
          </p:cNvPicPr>
          <p:nvPr/>
        </p:nvPicPr>
        <p:blipFill>
          <a:blip r:embed="rId3"/>
          <a:stretch>
            <a:fillRect/>
          </a:stretch>
        </p:blipFill>
        <p:spPr>
          <a:xfrm>
            <a:off x="9500682" y="6109642"/>
            <a:ext cx="2550364" cy="545757"/>
          </a:xfrm>
          <a:prstGeom prst="rect">
            <a:avLst/>
          </a:prstGeom>
        </p:spPr>
      </p:pic>
      <p:pic>
        <p:nvPicPr>
          <p:cNvPr id="1026" name="Picture 2" descr="Image result for microsoft machine learning">
            <a:extLst>
              <a:ext uri="{FF2B5EF4-FFF2-40B4-BE49-F238E27FC236}">
                <a16:creationId xmlns:a16="http://schemas.microsoft.com/office/drawing/2014/main" id="{DA8553FF-5795-4523-A29B-1215419BE9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9280" y="1348619"/>
            <a:ext cx="6663669" cy="37483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5338C95-534B-4A31-BD67-29772131C6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4177" y="1425686"/>
            <a:ext cx="1408543" cy="1055048"/>
          </a:xfrm>
          <a:prstGeom prst="rect">
            <a:avLst/>
          </a:prstGeom>
        </p:spPr>
      </p:pic>
    </p:spTree>
    <p:extLst>
      <p:ext uri="{BB962C8B-B14F-4D97-AF65-F5344CB8AC3E}">
        <p14:creationId xmlns:p14="http://schemas.microsoft.com/office/powerpoint/2010/main" val="974772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B51678-205F-4D9B-B8A6-BA2D2227E38B}"/>
              </a:ext>
            </a:extLst>
          </p:cNvPr>
          <p:cNvSpPr/>
          <p:nvPr/>
        </p:nvSpPr>
        <p:spPr>
          <a:xfrm>
            <a:off x="0" y="-14623"/>
            <a:ext cx="12192000" cy="9912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62807"/>
            <a:ext cx="10498666" cy="681037"/>
          </a:xfrm>
        </p:spPr>
        <p:txBody>
          <a:bodyPr>
            <a:normAutofit fontScale="90000"/>
          </a:bodyPr>
          <a:lstStyle/>
          <a:p>
            <a:pPr algn="l"/>
            <a:r>
              <a:rPr lang="en-US" sz="5300" i="1" dirty="0"/>
              <a:t>Linear Regression – Scatter Plot</a:t>
            </a:r>
          </a:p>
        </p:txBody>
      </p:sp>
      <p:sp>
        <p:nvSpPr>
          <p:cNvPr id="5" name="TextBox 4"/>
          <p:cNvSpPr txBox="1"/>
          <p:nvPr/>
        </p:nvSpPr>
        <p:spPr>
          <a:xfrm>
            <a:off x="907471" y="5303692"/>
            <a:ext cx="10844262" cy="954107"/>
          </a:xfrm>
          <a:prstGeom prst="rect">
            <a:avLst/>
          </a:prstGeom>
          <a:noFill/>
        </p:spPr>
        <p:txBody>
          <a:bodyPr wrap="square" rtlCol="0">
            <a:spAutoFit/>
          </a:bodyPr>
          <a:lstStyle/>
          <a:p>
            <a:pPr>
              <a:spcAft>
                <a:spcPts val="1200"/>
              </a:spcAft>
            </a:pPr>
            <a:r>
              <a:rPr lang="en-US" sz="2800" dirty="0">
                <a:solidFill>
                  <a:schemeClr val="bg1"/>
                </a:solidFill>
              </a:rPr>
              <a:t>A consistent trend exists between the two variables, i.e. the values cluster around a line.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5183" y="1554308"/>
            <a:ext cx="3830926" cy="3482660"/>
          </a:xfrm>
          <a:prstGeom prst="rect">
            <a:avLst/>
          </a:prstGeom>
          <a:solidFill>
            <a:schemeClr val="bg1"/>
          </a:solidFill>
        </p:spPr>
      </p:pic>
      <p:sp>
        <p:nvSpPr>
          <p:cNvPr id="6" name="Callout: Line 5">
            <a:extLst>
              <a:ext uri="{FF2B5EF4-FFF2-40B4-BE49-F238E27FC236}">
                <a16:creationId xmlns:a16="http://schemas.microsoft.com/office/drawing/2014/main" id="{EF10EA99-1670-4C86-9A8A-2BE9D878311B}"/>
              </a:ext>
            </a:extLst>
          </p:cNvPr>
          <p:cNvSpPr/>
          <p:nvPr/>
        </p:nvSpPr>
        <p:spPr>
          <a:xfrm>
            <a:off x="7757776" y="2410082"/>
            <a:ext cx="1786466" cy="609600"/>
          </a:xfrm>
          <a:prstGeom prst="borderCallout1">
            <a:avLst>
              <a:gd name="adj1" fmla="val 18750"/>
              <a:gd name="adj2" fmla="val -8333"/>
              <a:gd name="adj3" fmla="val 66667"/>
              <a:gd name="adj4" fmla="val -45442"/>
            </a:avLst>
          </a:prstGeom>
          <a:solidFill>
            <a:srgbClr val="7030A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Correlation</a:t>
            </a:r>
          </a:p>
        </p:txBody>
      </p:sp>
    </p:spTree>
    <p:extLst>
      <p:ext uri="{BB962C8B-B14F-4D97-AF65-F5344CB8AC3E}">
        <p14:creationId xmlns:p14="http://schemas.microsoft.com/office/powerpoint/2010/main" val="1970889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504308F-4C6E-4CD2-A076-765DBA6B60BA}"/>
              </a:ext>
            </a:extLst>
          </p:cNvPr>
          <p:cNvSpPr/>
          <p:nvPr/>
        </p:nvSpPr>
        <p:spPr>
          <a:xfrm>
            <a:off x="0" y="-14623"/>
            <a:ext cx="12192000" cy="9912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557" y="191030"/>
            <a:ext cx="11780310" cy="681037"/>
          </a:xfrm>
        </p:spPr>
        <p:txBody>
          <a:bodyPr>
            <a:noAutofit/>
          </a:bodyPr>
          <a:lstStyle/>
          <a:p>
            <a:pPr algn="l"/>
            <a:r>
              <a:rPr lang="en-US" sz="4800" i="1" dirty="0"/>
              <a:t>Linear Regression Plot with Line</a:t>
            </a:r>
          </a:p>
        </p:txBody>
      </p:sp>
      <p:sp>
        <p:nvSpPr>
          <p:cNvPr id="5" name="TextBox 4"/>
          <p:cNvSpPr txBox="1"/>
          <p:nvPr/>
        </p:nvSpPr>
        <p:spPr>
          <a:xfrm>
            <a:off x="1212272" y="5364018"/>
            <a:ext cx="10844262" cy="954107"/>
          </a:xfrm>
          <a:prstGeom prst="rect">
            <a:avLst/>
          </a:prstGeom>
          <a:noFill/>
        </p:spPr>
        <p:txBody>
          <a:bodyPr wrap="square" rtlCol="0">
            <a:spAutoFit/>
          </a:bodyPr>
          <a:lstStyle/>
          <a:p>
            <a:pPr>
              <a:spcAft>
                <a:spcPts val="1200"/>
              </a:spcAft>
            </a:pPr>
            <a:r>
              <a:rPr lang="en-US" sz="2800" dirty="0">
                <a:solidFill>
                  <a:schemeClr val="bg1"/>
                </a:solidFill>
              </a:rPr>
              <a:t>A consistent relationship exists between the predictor variable and the result (what is being predicted), i.e. a line.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3805" y="1599012"/>
            <a:ext cx="4922522" cy="3305123"/>
          </a:xfrm>
          <a:prstGeom prst="rect">
            <a:avLst/>
          </a:prstGeom>
          <a:solidFill>
            <a:schemeClr val="bg1"/>
          </a:solidFill>
        </p:spPr>
      </p:pic>
      <p:sp>
        <p:nvSpPr>
          <p:cNvPr id="6" name="Callout: Line 5">
            <a:extLst>
              <a:ext uri="{FF2B5EF4-FFF2-40B4-BE49-F238E27FC236}">
                <a16:creationId xmlns:a16="http://schemas.microsoft.com/office/drawing/2014/main" id="{7CC861C2-BB89-4229-AA66-C5CC738CF24F}"/>
              </a:ext>
            </a:extLst>
          </p:cNvPr>
          <p:cNvSpPr/>
          <p:nvPr/>
        </p:nvSpPr>
        <p:spPr>
          <a:xfrm>
            <a:off x="8314962" y="2819400"/>
            <a:ext cx="1786466" cy="609600"/>
          </a:xfrm>
          <a:prstGeom prst="borderCallout1">
            <a:avLst>
              <a:gd name="adj1" fmla="val 18750"/>
              <a:gd name="adj2" fmla="val -8333"/>
              <a:gd name="adj3" fmla="val 58334"/>
              <a:gd name="adj4" fmla="val -85252"/>
            </a:avLst>
          </a:prstGeom>
          <a:solidFill>
            <a:srgbClr val="7030A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Correlation</a:t>
            </a:r>
          </a:p>
        </p:txBody>
      </p:sp>
    </p:spTree>
    <p:extLst>
      <p:ext uri="{BB962C8B-B14F-4D97-AF65-F5344CB8AC3E}">
        <p14:creationId xmlns:p14="http://schemas.microsoft.com/office/powerpoint/2010/main" val="12054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557" y="191030"/>
            <a:ext cx="11780310" cy="681037"/>
          </a:xfrm>
        </p:spPr>
        <p:txBody>
          <a:bodyPr>
            <a:noAutofit/>
          </a:bodyPr>
          <a:lstStyle/>
          <a:p>
            <a:pPr algn="l"/>
            <a:r>
              <a:rPr lang="en-US" sz="4800" i="1" dirty="0"/>
              <a:t>Linear Regression Plot with Line</a:t>
            </a:r>
          </a:p>
        </p:txBody>
      </p:sp>
      <p:sp>
        <p:nvSpPr>
          <p:cNvPr id="5" name="TextBox 4"/>
          <p:cNvSpPr txBox="1"/>
          <p:nvPr/>
        </p:nvSpPr>
        <p:spPr>
          <a:xfrm>
            <a:off x="301624" y="6143750"/>
            <a:ext cx="11780310" cy="523220"/>
          </a:xfrm>
          <a:prstGeom prst="rect">
            <a:avLst/>
          </a:prstGeom>
          <a:noFill/>
        </p:spPr>
        <p:txBody>
          <a:bodyPr wrap="square" rtlCol="0">
            <a:spAutoFit/>
          </a:bodyPr>
          <a:lstStyle/>
          <a:p>
            <a:pPr>
              <a:spcAft>
                <a:spcPts val="1200"/>
              </a:spcAft>
            </a:pPr>
            <a:r>
              <a:rPr lang="en-US" sz="2800" dirty="0">
                <a:solidFill>
                  <a:schemeClr val="bg1"/>
                </a:solidFill>
              </a:rPr>
              <a:t>No consistent relationship exists between the predictor variable and the result</a:t>
            </a:r>
          </a:p>
        </p:txBody>
      </p:sp>
      <p:pic>
        <p:nvPicPr>
          <p:cNvPr id="3074" name="Picture 2" descr="Image result for scatterplot no correlation">
            <a:extLst>
              <a:ext uri="{FF2B5EF4-FFF2-40B4-BE49-F238E27FC236}">
                <a16:creationId xmlns:a16="http://schemas.microsoft.com/office/drawing/2014/main" id="{BB520DEE-81DA-4939-8492-8DCD333330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733" y="1411288"/>
            <a:ext cx="6777492" cy="4312179"/>
          </a:xfrm>
          <a:prstGeom prst="rect">
            <a:avLst/>
          </a:prstGeom>
          <a:noFill/>
          <a:extLst>
            <a:ext uri="{909E8E84-426E-40DD-AFC4-6F175D3DCCD1}">
              <a14:hiddenFill xmlns:a14="http://schemas.microsoft.com/office/drawing/2010/main">
                <a:solidFill>
                  <a:srgbClr val="FFFFFF"/>
                </a:solidFill>
              </a14:hiddenFill>
            </a:ext>
          </a:extLst>
        </p:spPr>
      </p:pic>
      <p:sp>
        <p:nvSpPr>
          <p:cNvPr id="6" name="Callout: Line 5">
            <a:extLst>
              <a:ext uri="{FF2B5EF4-FFF2-40B4-BE49-F238E27FC236}">
                <a16:creationId xmlns:a16="http://schemas.microsoft.com/office/drawing/2014/main" id="{7CC861C2-BB89-4229-AA66-C5CC738CF24F}"/>
              </a:ext>
            </a:extLst>
          </p:cNvPr>
          <p:cNvSpPr/>
          <p:nvPr/>
        </p:nvSpPr>
        <p:spPr>
          <a:xfrm>
            <a:off x="8975362" y="2294467"/>
            <a:ext cx="1786466" cy="609600"/>
          </a:xfrm>
          <a:prstGeom prst="borderCallout1">
            <a:avLst>
              <a:gd name="adj1" fmla="val 18750"/>
              <a:gd name="adj2" fmla="val -8333"/>
              <a:gd name="adj3" fmla="val 58334"/>
              <a:gd name="adj4" fmla="val -85252"/>
            </a:avLst>
          </a:prstGeom>
          <a:solidFill>
            <a:srgbClr val="7030A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Correlation</a:t>
            </a:r>
          </a:p>
        </p:txBody>
      </p:sp>
    </p:spTree>
    <p:extLst>
      <p:ext uri="{BB962C8B-B14F-4D97-AF65-F5344CB8AC3E}">
        <p14:creationId xmlns:p14="http://schemas.microsoft.com/office/powerpoint/2010/main" val="4058642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83681"/>
            <a:ext cx="11463634" cy="681037"/>
          </a:xfrm>
        </p:spPr>
        <p:txBody>
          <a:bodyPr>
            <a:noAutofit/>
          </a:bodyPr>
          <a:lstStyle/>
          <a:p>
            <a:pPr algn="l"/>
            <a:r>
              <a:rPr lang="en-US" sz="3600" i="1" dirty="0"/>
              <a:t>Linear Regression (Demo)</a:t>
            </a:r>
          </a:p>
        </p:txBody>
      </p:sp>
      <p:sp>
        <p:nvSpPr>
          <p:cNvPr id="5" name="TextBox 4"/>
          <p:cNvSpPr txBox="1"/>
          <p:nvPr/>
        </p:nvSpPr>
        <p:spPr>
          <a:xfrm>
            <a:off x="1026005" y="2400685"/>
            <a:ext cx="10844262" cy="1815882"/>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800" dirty="0">
                <a:solidFill>
                  <a:schemeClr val="bg1"/>
                </a:solidFill>
              </a:rPr>
              <a:t>R/Python Script demonstrating linear modeling.</a:t>
            </a:r>
          </a:p>
          <a:p>
            <a:pPr marL="742950" lvl="1" indent="-285750">
              <a:spcAft>
                <a:spcPts val="1200"/>
              </a:spcAft>
              <a:buFont typeface="Arial" panose="020B0604020202020204" pitchFamily="34" charset="0"/>
              <a:buChar char="•"/>
            </a:pPr>
            <a:r>
              <a:rPr lang="en-US" dirty="0">
                <a:solidFill>
                  <a:schemeClr val="bg1"/>
                </a:solidFill>
              </a:rPr>
              <a:t>1) Does a scatter plot.</a:t>
            </a:r>
          </a:p>
          <a:p>
            <a:pPr marL="742950" lvl="1" indent="-285750">
              <a:spcAft>
                <a:spcPts val="1200"/>
              </a:spcAft>
              <a:buFont typeface="Arial" panose="020B0604020202020204" pitchFamily="34" charset="0"/>
              <a:buChar char="•"/>
            </a:pPr>
            <a:r>
              <a:rPr lang="en-US" dirty="0">
                <a:solidFill>
                  <a:schemeClr val="bg1"/>
                </a:solidFill>
              </a:rPr>
              <a:t>2) Plots the linear regression line over the scatter plot.</a:t>
            </a:r>
          </a:p>
          <a:p>
            <a:pPr marL="742950" lvl="1" indent="-285750">
              <a:spcAft>
                <a:spcPts val="1200"/>
              </a:spcAft>
              <a:buFont typeface="Arial" panose="020B0604020202020204" pitchFamily="34" charset="0"/>
              <a:buChar char="•"/>
            </a:pPr>
            <a:r>
              <a:rPr lang="en-US" dirty="0">
                <a:solidFill>
                  <a:schemeClr val="bg1"/>
                </a:solidFill>
              </a:rPr>
              <a:t>3) Shows the residuals, i.e. distance from the line of each point.</a:t>
            </a:r>
          </a:p>
        </p:txBody>
      </p:sp>
    </p:spTree>
    <p:extLst>
      <p:ext uri="{BB962C8B-B14F-4D97-AF65-F5344CB8AC3E}">
        <p14:creationId xmlns:p14="http://schemas.microsoft.com/office/powerpoint/2010/main" val="1947629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99291" y="152400"/>
            <a:ext cx="7005109" cy="681037"/>
          </a:xfrm>
        </p:spPr>
        <p:txBody>
          <a:bodyPr>
            <a:noAutofit/>
          </a:bodyPr>
          <a:lstStyle/>
          <a:p>
            <a:r>
              <a:rPr lang="en-US" sz="3600" i="1" dirty="0"/>
              <a:t>Linear Regression (Demo)</a:t>
            </a:r>
          </a:p>
        </p:txBody>
      </p:sp>
      <p:pic>
        <p:nvPicPr>
          <p:cNvPr id="3" name="Picture 2"/>
          <p:cNvPicPr>
            <a:picLocks noChangeAspect="1"/>
          </p:cNvPicPr>
          <p:nvPr/>
        </p:nvPicPr>
        <p:blipFill>
          <a:blip r:embed="rId2"/>
          <a:stretch>
            <a:fillRect/>
          </a:stretch>
        </p:blipFill>
        <p:spPr>
          <a:xfrm>
            <a:off x="1873779" y="1534583"/>
            <a:ext cx="3446679" cy="3012018"/>
          </a:xfrm>
          <a:prstGeom prst="rect">
            <a:avLst/>
          </a:prstGeom>
        </p:spPr>
      </p:pic>
      <p:pic>
        <p:nvPicPr>
          <p:cNvPr id="6" name="Picture 5"/>
          <p:cNvPicPr>
            <a:picLocks noChangeAspect="1"/>
          </p:cNvPicPr>
          <p:nvPr/>
        </p:nvPicPr>
        <p:blipFill>
          <a:blip r:embed="rId3"/>
          <a:stretch>
            <a:fillRect/>
          </a:stretch>
        </p:blipFill>
        <p:spPr>
          <a:xfrm>
            <a:off x="6700307" y="1548869"/>
            <a:ext cx="3764491" cy="3018197"/>
          </a:xfrm>
          <a:prstGeom prst="rect">
            <a:avLst/>
          </a:prstGeom>
        </p:spPr>
      </p:pic>
    </p:spTree>
    <p:extLst>
      <p:ext uri="{BB962C8B-B14F-4D97-AF65-F5344CB8AC3E}">
        <p14:creationId xmlns:p14="http://schemas.microsoft.com/office/powerpoint/2010/main" val="1480168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407443" y="0"/>
            <a:ext cx="7005637" cy="681038"/>
          </a:xfrm>
        </p:spPr>
        <p:txBody>
          <a:bodyPr>
            <a:noAutofit/>
          </a:bodyPr>
          <a:lstStyle/>
          <a:p>
            <a:r>
              <a:rPr lang="en-US" sz="3600" i="1" dirty="0">
                <a:solidFill>
                  <a:schemeClr val="bg1"/>
                </a:solidFill>
              </a:rPr>
              <a:t>Linear Regression (Demo)</a:t>
            </a:r>
          </a:p>
        </p:txBody>
      </p:sp>
      <p:pic>
        <p:nvPicPr>
          <p:cNvPr id="4" name="Picture 3">
            <a:extLst>
              <a:ext uri="{FF2B5EF4-FFF2-40B4-BE49-F238E27FC236}">
                <a16:creationId xmlns:a16="http://schemas.microsoft.com/office/drawing/2014/main" id="{EB3A85A9-9F0F-4033-9A73-3B546748AD7A}"/>
              </a:ext>
            </a:extLst>
          </p:cNvPr>
          <p:cNvPicPr>
            <a:picLocks noChangeAspect="1"/>
          </p:cNvPicPr>
          <p:nvPr/>
        </p:nvPicPr>
        <p:blipFill>
          <a:blip r:embed="rId2"/>
          <a:stretch>
            <a:fillRect/>
          </a:stretch>
        </p:blipFill>
        <p:spPr>
          <a:xfrm>
            <a:off x="3704068" y="4926398"/>
            <a:ext cx="4158385" cy="1883497"/>
          </a:xfrm>
          <a:prstGeom prst="rect">
            <a:avLst/>
          </a:prstGeom>
        </p:spPr>
      </p:pic>
      <p:pic>
        <p:nvPicPr>
          <p:cNvPr id="5" name="Picture 4">
            <a:extLst>
              <a:ext uri="{FF2B5EF4-FFF2-40B4-BE49-F238E27FC236}">
                <a16:creationId xmlns:a16="http://schemas.microsoft.com/office/drawing/2014/main" id="{F27B6C56-4282-4604-82A7-A6997B37F5F9}"/>
              </a:ext>
            </a:extLst>
          </p:cNvPr>
          <p:cNvPicPr>
            <a:picLocks noChangeAspect="1"/>
          </p:cNvPicPr>
          <p:nvPr/>
        </p:nvPicPr>
        <p:blipFill>
          <a:blip r:embed="rId3"/>
          <a:stretch>
            <a:fillRect/>
          </a:stretch>
        </p:blipFill>
        <p:spPr>
          <a:xfrm>
            <a:off x="2143338" y="747569"/>
            <a:ext cx="7131152" cy="4112298"/>
          </a:xfrm>
          <a:prstGeom prst="rect">
            <a:avLst/>
          </a:prstGeom>
        </p:spPr>
      </p:pic>
      <p:sp>
        <p:nvSpPr>
          <p:cNvPr id="9" name="TextBox 8">
            <a:extLst>
              <a:ext uri="{FF2B5EF4-FFF2-40B4-BE49-F238E27FC236}">
                <a16:creationId xmlns:a16="http://schemas.microsoft.com/office/drawing/2014/main" id="{56894A3C-6133-46C4-812C-F4005AB853D3}"/>
              </a:ext>
            </a:extLst>
          </p:cNvPr>
          <p:cNvSpPr txBox="1"/>
          <p:nvPr/>
        </p:nvSpPr>
        <p:spPr>
          <a:xfrm>
            <a:off x="5935133" y="3059668"/>
            <a:ext cx="3003899" cy="369332"/>
          </a:xfrm>
          <a:prstGeom prst="rect">
            <a:avLst/>
          </a:prstGeom>
          <a:noFill/>
        </p:spPr>
        <p:txBody>
          <a:bodyPr wrap="none" rtlCol="0">
            <a:spAutoFit/>
          </a:bodyPr>
          <a:lstStyle/>
          <a:p>
            <a:r>
              <a:rPr lang="en-US" dirty="0"/>
              <a:t>Residual Sum of Squares (RSS)</a:t>
            </a:r>
          </a:p>
        </p:txBody>
      </p:sp>
      <p:cxnSp>
        <p:nvCxnSpPr>
          <p:cNvPr id="12" name="Straight Arrow Connector 11">
            <a:extLst>
              <a:ext uri="{FF2B5EF4-FFF2-40B4-BE49-F238E27FC236}">
                <a16:creationId xmlns:a16="http://schemas.microsoft.com/office/drawing/2014/main" id="{4B9A7A74-114C-4417-BB66-D157BAE50C09}"/>
              </a:ext>
            </a:extLst>
          </p:cNvPr>
          <p:cNvCxnSpPr/>
          <p:nvPr/>
        </p:nvCxnSpPr>
        <p:spPr>
          <a:xfrm flipV="1">
            <a:off x="6451600" y="2633133"/>
            <a:ext cx="508000" cy="426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CC092CB-655A-4318-A6EB-AAF593EC57FA}"/>
              </a:ext>
            </a:extLst>
          </p:cNvPr>
          <p:cNvCxnSpPr>
            <a:stCxn id="9" idx="1"/>
          </p:cNvCxnSpPr>
          <p:nvPr/>
        </p:nvCxnSpPr>
        <p:spPr>
          <a:xfrm flipH="1">
            <a:off x="5486400" y="3244334"/>
            <a:ext cx="4487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252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1732" y="235844"/>
            <a:ext cx="11684000" cy="681037"/>
          </a:xfrm>
        </p:spPr>
        <p:txBody>
          <a:bodyPr>
            <a:noAutofit/>
          </a:bodyPr>
          <a:lstStyle/>
          <a:p>
            <a:r>
              <a:rPr lang="en-US" sz="4800" dirty="0"/>
              <a:t>Non </a:t>
            </a:r>
            <a:r>
              <a:rPr lang="en-US" sz="4800" i="1" dirty="0"/>
              <a:t>Linear Regression – Scatter Plot</a:t>
            </a:r>
          </a:p>
        </p:txBody>
      </p:sp>
      <p:sp>
        <p:nvSpPr>
          <p:cNvPr id="5" name="TextBox 4"/>
          <p:cNvSpPr txBox="1"/>
          <p:nvPr/>
        </p:nvSpPr>
        <p:spPr>
          <a:xfrm>
            <a:off x="763538" y="5668049"/>
            <a:ext cx="10844262" cy="954107"/>
          </a:xfrm>
          <a:prstGeom prst="rect">
            <a:avLst/>
          </a:prstGeom>
          <a:noFill/>
        </p:spPr>
        <p:txBody>
          <a:bodyPr wrap="square" rtlCol="0">
            <a:spAutoFit/>
          </a:bodyPr>
          <a:lstStyle/>
          <a:p>
            <a:pPr algn="ctr">
              <a:spcAft>
                <a:spcPts val="1200"/>
              </a:spcAft>
            </a:pPr>
            <a:r>
              <a:rPr lang="en-US" sz="2800" dirty="0">
                <a:solidFill>
                  <a:schemeClr val="bg1"/>
                </a:solidFill>
              </a:rPr>
              <a:t>No consistent (straight line) trend exists between the two variables, i.e. the values cluster around a line.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0" y="1604818"/>
            <a:ext cx="3853873" cy="3853873"/>
          </a:xfrm>
          <a:prstGeom prst="rect">
            <a:avLst/>
          </a:prstGeom>
        </p:spPr>
      </p:pic>
    </p:spTree>
    <p:extLst>
      <p:ext uri="{BB962C8B-B14F-4D97-AF65-F5344CB8AC3E}">
        <p14:creationId xmlns:p14="http://schemas.microsoft.com/office/powerpoint/2010/main" val="618695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23478" y="166399"/>
            <a:ext cx="10013855" cy="681037"/>
          </a:xfrm>
        </p:spPr>
        <p:txBody>
          <a:bodyPr>
            <a:normAutofit fontScale="90000"/>
          </a:bodyPr>
          <a:lstStyle/>
          <a:p>
            <a:r>
              <a:rPr lang="en-US" i="1" dirty="0"/>
              <a:t>Confounders</a:t>
            </a:r>
          </a:p>
        </p:txBody>
      </p:sp>
      <p:sp>
        <p:nvSpPr>
          <p:cNvPr id="5" name="TextBox 4"/>
          <p:cNvSpPr txBox="1"/>
          <p:nvPr/>
        </p:nvSpPr>
        <p:spPr>
          <a:xfrm>
            <a:off x="345591" y="2026613"/>
            <a:ext cx="11473876" cy="2554545"/>
          </a:xfrm>
          <a:prstGeom prst="rect">
            <a:avLst/>
          </a:prstGeom>
          <a:noFill/>
        </p:spPr>
        <p:txBody>
          <a:bodyPr wrap="square" rtlCol="0">
            <a:spAutoFit/>
          </a:bodyPr>
          <a:lstStyle/>
          <a:p>
            <a:pPr>
              <a:spcAft>
                <a:spcPts val="1200"/>
              </a:spcAft>
            </a:pPr>
            <a:r>
              <a:rPr lang="en-US" sz="2800" dirty="0">
                <a:solidFill>
                  <a:schemeClr val="bg1"/>
                </a:solidFill>
              </a:rPr>
              <a:t>When something other than the predictor variable has an effect on the result, i.e. has a relationship to the result. </a:t>
            </a:r>
          </a:p>
          <a:p>
            <a:pPr>
              <a:spcAft>
                <a:spcPts val="1200"/>
              </a:spcAft>
            </a:pPr>
            <a:r>
              <a:rPr lang="en-US" sz="2800" i="1" dirty="0">
                <a:solidFill>
                  <a:srgbClr val="FFFF00"/>
                </a:solidFill>
              </a:rPr>
              <a:t>Study linking coffee drinking to cancer.  Smokers tend to drink more coffee.</a:t>
            </a:r>
          </a:p>
          <a:p>
            <a:pPr>
              <a:spcAft>
                <a:spcPts val="1200"/>
              </a:spcAft>
            </a:pPr>
            <a:r>
              <a:rPr lang="en-US" sz="2800" i="1" dirty="0">
                <a:solidFill>
                  <a:srgbClr val="FFFF00"/>
                </a:solidFill>
              </a:rPr>
              <a:t>Organic foods and cardiac health.  People who buy organic foods may exercise more. </a:t>
            </a:r>
          </a:p>
        </p:txBody>
      </p:sp>
      <p:pic>
        <p:nvPicPr>
          <p:cNvPr id="4098" name="Picture 2" descr="Image result for coffee">
            <a:extLst>
              <a:ext uri="{FF2B5EF4-FFF2-40B4-BE49-F238E27FC236}">
                <a16:creationId xmlns:a16="http://schemas.microsoft.com/office/drawing/2014/main" id="{466C368F-61F5-4332-A25A-FB5E9BDC0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577" y="4988011"/>
            <a:ext cx="2744932" cy="154464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cigarettes">
            <a:extLst>
              <a:ext uri="{FF2B5EF4-FFF2-40B4-BE49-F238E27FC236}">
                <a16:creationId xmlns:a16="http://schemas.microsoft.com/office/drawing/2014/main" id="{20A37451-67E3-4736-B35B-9B841D12BC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0319" y="4988011"/>
            <a:ext cx="2695722" cy="1544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650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1024" y="251065"/>
            <a:ext cx="11861800" cy="681037"/>
          </a:xfrm>
        </p:spPr>
        <p:txBody>
          <a:bodyPr>
            <a:normAutofit fontScale="90000"/>
          </a:bodyPr>
          <a:lstStyle/>
          <a:p>
            <a:r>
              <a:rPr lang="en-US" i="1" dirty="0"/>
              <a:t>Confusing Cause with relationship</a:t>
            </a:r>
          </a:p>
        </p:txBody>
      </p:sp>
      <p:sp>
        <p:nvSpPr>
          <p:cNvPr id="5" name="TextBox 4"/>
          <p:cNvSpPr txBox="1"/>
          <p:nvPr/>
        </p:nvSpPr>
        <p:spPr>
          <a:xfrm>
            <a:off x="1670145" y="2255213"/>
            <a:ext cx="7999462" cy="1969770"/>
          </a:xfrm>
          <a:prstGeom prst="rect">
            <a:avLst/>
          </a:prstGeom>
          <a:noFill/>
        </p:spPr>
        <p:txBody>
          <a:bodyPr wrap="square" rtlCol="0">
            <a:spAutoFit/>
          </a:bodyPr>
          <a:lstStyle/>
          <a:p>
            <a:pPr>
              <a:spcAft>
                <a:spcPts val="1200"/>
              </a:spcAft>
            </a:pPr>
            <a:r>
              <a:rPr lang="en-US" sz="2800" dirty="0">
                <a:solidFill>
                  <a:schemeClr val="bg1"/>
                </a:solidFill>
              </a:rPr>
              <a:t>People who drive Toyota’s tend to be taller.  Therefore, if I buy a Toyota, I will get taller.  Hmmm…</a:t>
            </a:r>
          </a:p>
          <a:p>
            <a:pPr>
              <a:spcAft>
                <a:spcPts val="1200"/>
              </a:spcAft>
            </a:pPr>
            <a:r>
              <a:rPr lang="en-US" sz="2800" dirty="0">
                <a:solidFill>
                  <a:schemeClr val="bg1"/>
                </a:solidFill>
              </a:rPr>
              <a:t>Smoking to Cancer does seem to be a causal relationship.  The word here is caution</a:t>
            </a:r>
            <a:r>
              <a:rPr lang="en-US" sz="2800" dirty="0"/>
              <a:t>! </a:t>
            </a:r>
          </a:p>
        </p:txBody>
      </p:sp>
    </p:spTree>
    <p:extLst>
      <p:ext uri="{BB962C8B-B14F-4D97-AF65-F5344CB8AC3E}">
        <p14:creationId xmlns:p14="http://schemas.microsoft.com/office/powerpoint/2010/main" val="189284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7644" y="170247"/>
            <a:ext cx="8791575" cy="681037"/>
          </a:xfrm>
        </p:spPr>
        <p:txBody>
          <a:bodyPr>
            <a:normAutofit/>
          </a:bodyPr>
          <a:lstStyle/>
          <a:p>
            <a:pPr algn="l"/>
            <a:r>
              <a:rPr lang="en-US" sz="4000" dirty="0"/>
              <a:t>Review: </a:t>
            </a:r>
          </a:p>
        </p:txBody>
      </p:sp>
      <p:sp>
        <p:nvSpPr>
          <p:cNvPr id="5" name="TextBox 4"/>
          <p:cNvSpPr txBox="1"/>
          <p:nvPr/>
        </p:nvSpPr>
        <p:spPr>
          <a:xfrm>
            <a:off x="313266" y="1676399"/>
            <a:ext cx="9521004" cy="3816429"/>
          </a:xfrm>
          <a:prstGeom prst="rect">
            <a:avLst/>
          </a:prstGeom>
          <a:noFill/>
        </p:spPr>
        <p:txBody>
          <a:bodyPr wrap="none" rtlCol="0">
            <a:spAutoFit/>
          </a:bodyPr>
          <a:lstStyle/>
          <a:p>
            <a:pPr>
              <a:spcAft>
                <a:spcPts val="1200"/>
              </a:spcAft>
            </a:pPr>
            <a:r>
              <a:rPr lang="en-US" sz="3200" dirty="0">
                <a:solidFill>
                  <a:schemeClr val="bg1"/>
                </a:solidFill>
              </a:rPr>
              <a:t>The NULL Hypothesis.</a:t>
            </a:r>
          </a:p>
          <a:p>
            <a:pPr>
              <a:spcAft>
                <a:spcPts val="1200"/>
              </a:spcAft>
            </a:pPr>
            <a:r>
              <a:rPr lang="en-US" sz="3200" dirty="0">
                <a:solidFill>
                  <a:schemeClr val="bg1"/>
                </a:solidFill>
              </a:rPr>
              <a:t>The P Value.</a:t>
            </a:r>
          </a:p>
          <a:p>
            <a:pPr>
              <a:spcAft>
                <a:spcPts val="1200"/>
              </a:spcAft>
            </a:pPr>
            <a:r>
              <a:rPr lang="en-US" sz="3200" dirty="0">
                <a:solidFill>
                  <a:schemeClr val="bg1"/>
                </a:solidFill>
              </a:rPr>
              <a:t>What is Linear Regression?  </a:t>
            </a:r>
          </a:p>
          <a:p>
            <a:pPr>
              <a:spcAft>
                <a:spcPts val="1200"/>
              </a:spcAft>
            </a:pPr>
            <a:r>
              <a:rPr lang="en-US" sz="3200" dirty="0">
                <a:solidFill>
                  <a:schemeClr val="bg1"/>
                </a:solidFill>
              </a:rPr>
              <a:t>Non Linear Regression and the Correlation Coefficient.</a:t>
            </a:r>
          </a:p>
          <a:p>
            <a:pPr>
              <a:spcAft>
                <a:spcPts val="1200"/>
              </a:spcAft>
            </a:pPr>
            <a:r>
              <a:rPr lang="en-US" sz="3200" dirty="0">
                <a:solidFill>
                  <a:schemeClr val="bg1"/>
                </a:solidFill>
              </a:rPr>
              <a:t>The problem of Confounders.</a:t>
            </a:r>
          </a:p>
          <a:p>
            <a:pPr>
              <a:spcAft>
                <a:spcPts val="1200"/>
              </a:spcAft>
            </a:pPr>
            <a:r>
              <a:rPr lang="en-US" sz="3200" dirty="0">
                <a:solidFill>
                  <a:schemeClr val="bg1"/>
                </a:solidFill>
              </a:rPr>
              <a:t>Confusing a Relationship with a Cause.</a:t>
            </a:r>
          </a:p>
        </p:txBody>
      </p:sp>
    </p:spTree>
    <p:extLst>
      <p:ext uri="{BB962C8B-B14F-4D97-AF65-F5344CB8AC3E}">
        <p14:creationId xmlns:p14="http://schemas.microsoft.com/office/powerpoint/2010/main" val="3682598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7640"/>
            <a:ext cx="8825657" cy="644697"/>
          </a:xfrm>
        </p:spPr>
        <p:txBody>
          <a:bodyPr/>
          <a:lstStyle/>
          <a:p>
            <a:r>
              <a:rPr lang="en-US" sz="3200" dirty="0"/>
              <a:t>About Bryan Cafferky…</a:t>
            </a:r>
          </a:p>
        </p:txBody>
      </p:sp>
      <p:sp>
        <p:nvSpPr>
          <p:cNvPr id="6" name="Rectangle 5"/>
          <p:cNvSpPr/>
          <p:nvPr/>
        </p:nvSpPr>
        <p:spPr>
          <a:xfrm>
            <a:off x="127521" y="5746012"/>
            <a:ext cx="4853820" cy="984885"/>
          </a:xfrm>
          <a:prstGeom prst="rect">
            <a:avLst/>
          </a:prstGeom>
        </p:spPr>
        <p:txBody>
          <a:bodyPr wrap="square">
            <a:spAutoFit/>
          </a:bodyPr>
          <a:lstStyle/>
          <a:p>
            <a:pPr>
              <a:spcAft>
                <a:spcPts val="600"/>
              </a:spcAft>
            </a:pPr>
            <a:r>
              <a:rPr lang="en-US" sz="1600" dirty="0">
                <a:solidFill>
                  <a:schemeClr val="accent1">
                    <a:lumMod val="60000"/>
                    <a:lumOff val="40000"/>
                  </a:schemeClr>
                </a:solidFill>
              </a:rPr>
              <a:t>Bryan.Cafferky@micrsoft.com</a:t>
            </a:r>
          </a:p>
          <a:p>
            <a:pPr>
              <a:spcAft>
                <a:spcPts val="600"/>
              </a:spcAft>
            </a:pPr>
            <a:r>
              <a:rPr lang="en-US" sz="1600" u="sng" dirty="0">
                <a:solidFill>
                  <a:schemeClr val="accent4">
                    <a:lumMod val="20000"/>
                    <a:lumOff val="80000"/>
                  </a:schemeClr>
                </a:solidFill>
                <a:hlinkClick r:id="rId3"/>
              </a:rPr>
              <a:t>https://www.linkedin.com/in/bryancafferky</a:t>
            </a:r>
            <a:endParaRPr lang="en-US" sz="1600" u="sng" dirty="0">
              <a:solidFill>
                <a:schemeClr val="accent4">
                  <a:lumMod val="20000"/>
                  <a:lumOff val="80000"/>
                </a:schemeClr>
              </a:solidFill>
            </a:endParaRPr>
          </a:p>
          <a:p>
            <a:pPr>
              <a:spcAft>
                <a:spcPts val="600"/>
              </a:spcAft>
            </a:pPr>
            <a:r>
              <a:rPr lang="en-US" sz="1600" dirty="0">
                <a:solidFill>
                  <a:schemeClr val="accent4">
                    <a:lumMod val="20000"/>
                    <a:lumOff val="80000"/>
                  </a:schemeClr>
                </a:solidFill>
              </a:rPr>
              <a:t>@BryanCafferky – follow me!</a:t>
            </a:r>
          </a:p>
        </p:txBody>
      </p:sp>
      <p:sp>
        <p:nvSpPr>
          <p:cNvPr id="4" name="TextBox 3"/>
          <p:cNvSpPr txBox="1"/>
          <p:nvPr/>
        </p:nvSpPr>
        <p:spPr>
          <a:xfrm>
            <a:off x="401337" y="1099975"/>
            <a:ext cx="9250994" cy="3785652"/>
          </a:xfrm>
          <a:prstGeom prst="rect">
            <a:avLst/>
          </a:prstGeom>
          <a:noFill/>
        </p:spPr>
        <p:txBody>
          <a:bodyPr wrap="none" rtlCol="0">
            <a:spAutoFit/>
          </a:bodyPr>
          <a:lstStyle/>
          <a:p>
            <a:pPr marL="285750" indent="-285750">
              <a:buFont typeface="Arial" panose="020B0604020202020204" pitchFamily="34" charset="0"/>
              <a:buChar char="•"/>
            </a:pPr>
            <a:r>
              <a:rPr lang="en-US" sz="2000" dirty="0">
                <a:solidFill>
                  <a:schemeClr val="bg1"/>
                </a:solidFill>
                <a:latin typeface="Arial Narrow" panose="020B0606020202030204" pitchFamily="34" charset="0"/>
              </a:rPr>
              <a:t>Data Solutions Enabler (TSP) </a:t>
            </a:r>
          </a:p>
          <a:p>
            <a:endParaRPr lang="en-US" sz="2000" dirty="0">
              <a:solidFill>
                <a:schemeClr val="bg1"/>
              </a:solidFill>
              <a:latin typeface="Arial Narrow" panose="020B0606020202030204" pitchFamily="34" charset="0"/>
            </a:endParaRPr>
          </a:p>
          <a:p>
            <a:pPr marL="285750" indent="-285750">
              <a:buFont typeface="Arial" panose="020B0604020202020204" pitchFamily="34" charset="0"/>
              <a:buChar char="•"/>
            </a:pPr>
            <a:r>
              <a:rPr lang="en-US" sz="2000" dirty="0">
                <a:solidFill>
                  <a:schemeClr val="bg1"/>
                </a:solidFill>
                <a:latin typeface="Arial Narrow" panose="020B0606020202030204" pitchFamily="34" charset="0"/>
              </a:rPr>
              <a:t>Past Microsoft MVP</a:t>
            </a:r>
          </a:p>
          <a:p>
            <a:pPr marL="285750" indent="-285750">
              <a:buFont typeface="Arial" panose="020B0604020202020204" pitchFamily="34" charset="0"/>
              <a:buChar char="•"/>
            </a:pPr>
            <a:endParaRPr lang="en-US" sz="2000" dirty="0">
              <a:solidFill>
                <a:schemeClr val="bg1"/>
              </a:solidFill>
              <a:latin typeface="Arial Narrow" panose="020B0606020202030204" pitchFamily="34" charset="0"/>
            </a:endParaRPr>
          </a:p>
          <a:p>
            <a:pPr marL="285750" indent="-285750">
              <a:buFont typeface="Arial" panose="020B0604020202020204" pitchFamily="34" charset="0"/>
              <a:buChar char="•"/>
            </a:pPr>
            <a:r>
              <a:rPr lang="en-US" sz="2000" dirty="0">
                <a:solidFill>
                  <a:schemeClr val="bg1"/>
                </a:solidFill>
                <a:latin typeface="Arial Narrow" panose="020B0606020202030204" pitchFamily="34" charset="0"/>
              </a:rPr>
              <a:t>Decades of Data Platform Development</a:t>
            </a:r>
          </a:p>
          <a:p>
            <a:pPr marL="285750" indent="-285750">
              <a:buFont typeface="Arial" panose="020B0604020202020204" pitchFamily="34" charset="0"/>
              <a:buChar char="•"/>
            </a:pPr>
            <a:endParaRPr lang="en-US" sz="2000" dirty="0">
              <a:solidFill>
                <a:schemeClr val="bg1"/>
              </a:solidFill>
              <a:latin typeface="Arial Narrow" panose="020B0606020202030204" pitchFamily="34" charset="0"/>
            </a:endParaRPr>
          </a:p>
          <a:p>
            <a:pPr marL="285750" indent="-285750">
              <a:buFont typeface="Arial" panose="020B0604020202020204" pitchFamily="34" charset="0"/>
              <a:buChar char="•"/>
            </a:pPr>
            <a:r>
              <a:rPr lang="en-US" sz="2000" dirty="0">
                <a:solidFill>
                  <a:schemeClr val="bg1"/>
                </a:solidFill>
                <a:latin typeface="Arial Narrow" panose="020B0606020202030204" pitchFamily="34" charset="0"/>
              </a:rPr>
              <a:t>Author of Pro PowerShell for Database Developers</a:t>
            </a:r>
          </a:p>
          <a:p>
            <a:endParaRPr lang="en-US" sz="2000" dirty="0">
              <a:solidFill>
                <a:schemeClr val="bg1"/>
              </a:solidFill>
              <a:latin typeface="Arial Narrow" panose="020B0606020202030204" pitchFamily="34" charset="0"/>
            </a:endParaRPr>
          </a:p>
          <a:p>
            <a:pPr marL="285750" indent="-285750">
              <a:buFont typeface="Arial" panose="020B0604020202020204" pitchFamily="34" charset="0"/>
              <a:buChar char="•"/>
            </a:pPr>
            <a:r>
              <a:rPr lang="en-US" sz="2000" dirty="0">
                <a:solidFill>
                  <a:schemeClr val="bg1"/>
                </a:solidFill>
                <a:latin typeface="Arial Narrow" panose="020B0606020202030204" pitchFamily="34" charset="0"/>
              </a:rPr>
              <a:t>Founded and lead PASS Chapter The RI Microsoft BI User Group and The SNE R User Group</a:t>
            </a:r>
          </a:p>
          <a:p>
            <a:pPr marL="285750" indent="-285750">
              <a:buFont typeface="Arial" panose="020B0604020202020204" pitchFamily="34" charset="0"/>
              <a:buChar char="•"/>
            </a:pPr>
            <a:endParaRPr lang="en-US" sz="2000" dirty="0">
              <a:solidFill>
                <a:schemeClr val="bg1"/>
              </a:solidFill>
              <a:latin typeface="Arial Narrow" panose="020B0606020202030204" pitchFamily="34" charset="0"/>
            </a:endParaRPr>
          </a:p>
          <a:p>
            <a:pPr marL="285750" indent="-285750">
              <a:buFont typeface="Arial" panose="020B0604020202020204" pitchFamily="34" charset="0"/>
              <a:buChar char="•"/>
            </a:pPr>
            <a:r>
              <a:rPr lang="en-US" sz="2000" dirty="0">
                <a:solidFill>
                  <a:schemeClr val="bg1"/>
                </a:solidFill>
                <a:latin typeface="Arial Narrow" panose="020B0606020202030204" pitchFamily="34" charset="0"/>
              </a:rPr>
              <a:t>Frequent presenter at technical conferences and user groups</a:t>
            </a:r>
          </a:p>
          <a:p>
            <a:endParaRPr lang="en-US" sz="2000" dirty="0">
              <a:solidFill>
                <a:schemeClr val="bg1"/>
              </a:solidFill>
              <a:latin typeface="Arial Narrow" panose="020B0606020202030204" pitchFamily="34"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8536" y="4629340"/>
            <a:ext cx="1792855" cy="1547405"/>
          </a:xfrm>
          <a:prstGeom prst="rect">
            <a:avLst/>
          </a:prstGeom>
        </p:spPr>
      </p:pic>
      <p:pic>
        <p:nvPicPr>
          <p:cNvPr id="10" name="Picture 9" descr="A picture containing clipart&#10;&#10;Description generated with high confidence">
            <a:extLst>
              <a:ext uri="{FF2B5EF4-FFF2-40B4-BE49-F238E27FC236}">
                <a16:creationId xmlns:a16="http://schemas.microsoft.com/office/drawing/2014/main" id="{CB46BA7D-8195-430D-B1B2-59EA4330DBB9}"/>
              </a:ext>
            </a:extLst>
          </p:cNvPr>
          <p:cNvPicPr>
            <a:picLocks noChangeAspect="1"/>
          </p:cNvPicPr>
          <p:nvPr/>
        </p:nvPicPr>
        <p:blipFill>
          <a:blip r:embed="rId5"/>
          <a:stretch>
            <a:fillRect/>
          </a:stretch>
        </p:blipFill>
        <p:spPr>
          <a:xfrm>
            <a:off x="5045548" y="6176745"/>
            <a:ext cx="434476" cy="434476"/>
          </a:xfrm>
          <a:prstGeom prst="rect">
            <a:avLst/>
          </a:prstGeom>
        </p:spPr>
      </p:pic>
      <p:sp>
        <p:nvSpPr>
          <p:cNvPr id="12" name="Rectangle 11">
            <a:extLst>
              <a:ext uri="{FF2B5EF4-FFF2-40B4-BE49-F238E27FC236}">
                <a16:creationId xmlns:a16="http://schemas.microsoft.com/office/drawing/2014/main" id="{02997701-9E60-43F9-8590-E626932BF970}"/>
              </a:ext>
            </a:extLst>
          </p:cNvPr>
          <p:cNvSpPr/>
          <p:nvPr/>
        </p:nvSpPr>
        <p:spPr>
          <a:xfrm>
            <a:off x="5531480" y="6176745"/>
            <a:ext cx="3446777" cy="369332"/>
          </a:xfrm>
          <a:prstGeom prst="rect">
            <a:avLst/>
          </a:prstGeom>
        </p:spPr>
        <p:txBody>
          <a:bodyPr wrap="none">
            <a:spAutoFit/>
          </a:bodyPr>
          <a:lstStyle/>
          <a:p>
            <a:r>
              <a:rPr lang="en-US" dirty="0">
                <a:solidFill>
                  <a:schemeClr val="accent4">
                    <a:lumMod val="20000"/>
                    <a:lumOff val="80000"/>
                  </a:schemeClr>
                </a:solidFill>
              </a:rPr>
              <a:t>Subscribe to me on YouTube!</a:t>
            </a:r>
          </a:p>
        </p:txBody>
      </p:sp>
      <p:pic>
        <p:nvPicPr>
          <p:cNvPr id="5" name="Picture 4">
            <a:extLst>
              <a:ext uri="{FF2B5EF4-FFF2-40B4-BE49-F238E27FC236}">
                <a16:creationId xmlns:a16="http://schemas.microsoft.com/office/drawing/2014/main" id="{D9BC7EE8-6B82-4FC9-B46E-BBAA5D14507E}"/>
              </a:ext>
            </a:extLst>
          </p:cNvPr>
          <p:cNvPicPr>
            <a:picLocks noChangeAspect="1"/>
          </p:cNvPicPr>
          <p:nvPr/>
        </p:nvPicPr>
        <p:blipFill>
          <a:blip r:embed="rId6"/>
          <a:stretch>
            <a:fillRect/>
          </a:stretch>
        </p:blipFill>
        <p:spPr>
          <a:xfrm>
            <a:off x="9959796" y="6238455"/>
            <a:ext cx="2030336" cy="434475"/>
          </a:xfrm>
          <a:prstGeom prst="rect">
            <a:avLst/>
          </a:prstGeom>
        </p:spPr>
      </p:pic>
    </p:spTree>
    <p:extLst>
      <p:ext uri="{BB962C8B-B14F-4D97-AF65-F5344CB8AC3E}">
        <p14:creationId xmlns:p14="http://schemas.microsoft.com/office/powerpoint/2010/main" val="1004504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2A6562-A401-4533-ACF2-80F22798A9A3}"/>
              </a:ext>
            </a:extLst>
          </p:cNvPr>
          <p:cNvSpPr/>
          <p:nvPr/>
        </p:nvSpPr>
        <p:spPr>
          <a:xfrm>
            <a:off x="4783666" y="169333"/>
            <a:ext cx="2316660" cy="1015663"/>
          </a:xfrm>
          <a:prstGeom prst="rect">
            <a:avLst/>
          </a:prstGeom>
        </p:spPr>
        <p:txBody>
          <a:bodyPr wrap="none">
            <a:spAutoFit/>
          </a:bodyPr>
          <a:lstStyle/>
          <a:p>
            <a:pPr fontAlgn="base"/>
            <a:r>
              <a:rPr lang="en-US" sz="6000" b="1" dirty="0">
                <a:solidFill>
                  <a:schemeClr val="bg1"/>
                </a:solidFill>
                <a:latin typeface="Arial Rounded MT Bold" panose="020F0704030504030204" pitchFamily="34" charset="0"/>
              </a:rPr>
              <a:t>Q &amp; A</a:t>
            </a:r>
          </a:p>
        </p:txBody>
      </p:sp>
      <p:pic>
        <p:nvPicPr>
          <p:cNvPr id="3" name="Picture 2">
            <a:extLst>
              <a:ext uri="{FF2B5EF4-FFF2-40B4-BE49-F238E27FC236}">
                <a16:creationId xmlns:a16="http://schemas.microsoft.com/office/drawing/2014/main" id="{6208488B-F38B-4D40-8E25-9C5013F0AFF9}"/>
              </a:ext>
            </a:extLst>
          </p:cNvPr>
          <p:cNvPicPr>
            <a:picLocks noChangeAspect="1"/>
          </p:cNvPicPr>
          <p:nvPr/>
        </p:nvPicPr>
        <p:blipFill>
          <a:blip r:embed="rId3"/>
          <a:stretch>
            <a:fillRect/>
          </a:stretch>
        </p:blipFill>
        <p:spPr>
          <a:xfrm>
            <a:off x="2762250" y="1571266"/>
            <a:ext cx="6667500" cy="4819650"/>
          </a:xfrm>
          <a:prstGeom prst="rect">
            <a:avLst/>
          </a:prstGeom>
        </p:spPr>
      </p:pic>
    </p:spTree>
    <p:extLst>
      <p:ext uri="{BB962C8B-B14F-4D97-AF65-F5344CB8AC3E}">
        <p14:creationId xmlns:p14="http://schemas.microsoft.com/office/powerpoint/2010/main" val="687960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9267" y="5947305"/>
            <a:ext cx="9144000" cy="910695"/>
          </a:xfrm>
        </p:spPr>
        <p:txBody>
          <a:bodyPr>
            <a:normAutofit/>
          </a:bodyPr>
          <a:lstStyle/>
          <a:p>
            <a:r>
              <a:rPr lang="en-US" altLang="zh-TW" sz="3600" dirty="0"/>
              <a:t>Angela H. Chen</a:t>
            </a:r>
            <a:endParaRPr lang="en-US" sz="3600" dirty="0"/>
          </a:p>
        </p:txBody>
      </p:sp>
      <p:sp>
        <p:nvSpPr>
          <p:cNvPr id="4" name="Rectangle 3">
            <a:extLst>
              <a:ext uri="{FF2B5EF4-FFF2-40B4-BE49-F238E27FC236}">
                <a16:creationId xmlns:a16="http://schemas.microsoft.com/office/drawing/2014/main" id="{0EF32C0F-E15C-4191-AB29-41B9A2D983DE}"/>
              </a:ext>
            </a:extLst>
          </p:cNvPr>
          <p:cNvSpPr/>
          <p:nvPr/>
        </p:nvSpPr>
        <p:spPr>
          <a:xfrm>
            <a:off x="0" y="0"/>
            <a:ext cx="12192000" cy="1030288"/>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56267" y="92869"/>
            <a:ext cx="9144000" cy="1874837"/>
          </a:xfrm>
        </p:spPr>
        <p:txBody>
          <a:bodyPr/>
          <a:lstStyle/>
          <a:p>
            <a:r>
              <a:rPr lang="en-US" dirty="0">
                <a:solidFill>
                  <a:srgbClr val="FFFF00"/>
                </a:solidFill>
              </a:rPr>
              <a:t>Linear Models for Regression</a:t>
            </a:r>
          </a:p>
        </p:txBody>
      </p:sp>
    </p:spTree>
    <p:extLst>
      <p:ext uri="{BB962C8B-B14F-4D97-AF65-F5344CB8AC3E}">
        <p14:creationId xmlns:p14="http://schemas.microsoft.com/office/powerpoint/2010/main" val="3698592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7640"/>
            <a:ext cx="8825657" cy="644697"/>
          </a:xfrm>
        </p:spPr>
        <p:txBody>
          <a:bodyPr/>
          <a:lstStyle/>
          <a:p>
            <a:r>
              <a:rPr lang="en-US" sz="3200" dirty="0"/>
              <a:t>About Angela H. Chen</a:t>
            </a:r>
          </a:p>
        </p:txBody>
      </p:sp>
      <p:sp>
        <p:nvSpPr>
          <p:cNvPr id="4" name="TextBox 3"/>
          <p:cNvSpPr txBox="1"/>
          <p:nvPr/>
        </p:nvSpPr>
        <p:spPr>
          <a:xfrm>
            <a:off x="47842" y="1201467"/>
            <a:ext cx="12144158" cy="3754874"/>
          </a:xfrm>
          <a:prstGeom prst="rect">
            <a:avLst/>
          </a:prstGeom>
          <a:noFill/>
        </p:spPr>
        <p:txBody>
          <a:bodyPr wrap="none" rtlCol="0">
            <a:spAutoFit/>
          </a:bodyPr>
          <a:lstStyle/>
          <a:p>
            <a:pPr marL="285750" indent="-285750">
              <a:buFont typeface="Arial" panose="020B0604020202020204" pitchFamily="34" charset="0"/>
              <a:buChar char="•"/>
            </a:pPr>
            <a:r>
              <a:rPr lang="en-US" sz="2200" dirty="0">
                <a:solidFill>
                  <a:schemeClr val="bg1"/>
                </a:solidFill>
                <a:latin typeface="Arial Narrow" panose="020B0606020202030204" pitchFamily="34" charset="0"/>
              </a:rPr>
              <a:t>Research Fellow at </a:t>
            </a:r>
            <a:r>
              <a:rPr lang="en-US" sz="2200" dirty="0">
                <a:solidFill>
                  <a:schemeClr val="bg1"/>
                </a:solidFill>
              </a:rPr>
              <a:t>National Center for Supercomputing Applications</a:t>
            </a:r>
            <a:endParaRPr lang="en-US" sz="2200" dirty="0">
              <a:solidFill>
                <a:schemeClr val="bg1"/>
              </a:solidFill>
              <a:latin typeface="Arial Narrow" panose="020B0606020202030204" pitchFamily="34" charset="0"/>
            </a:endParaRPr>
          </a:p>
          <a:p>
            <a:endParaRPr lang="en-US" sz="2200" dirty="0">
              <a:solidFill>
                <a:schemeClr val="bg1"/>
              </a:solidFill>
              <a:latin typeface="Arial Narrow" panose="020B0606020202030204" pitchFamily="34" charset="0"/>
            </a:endParaRPr>
          </a:p>
          <a:p>
            <a:pPr marL="285750" indent="-285750">
              <a:buFont typeface="Arial" panose="020B0604020202020204" pitchFamily="34" charset="0"/>
              <a:buChar char="•"/>
            </a:pPr>
            <a:r>
              <a:rPr lang="en-US" sz="2200" dirty="0">
                <a:solidFill>
                  <a:schemeClr val="bg1"/>
                </a:solidFill>
                <a:latin typeface="Arial Narrow" panose="020B0606020202030204" pitchFamily="34" charset="0"/>
              </a:rPr>
              <a:t>Masters of Science in Statistics</a:t>
            </a:r>
          </a:p>
          <a:p>
            <a:pPr marL="285750" indent="-285750">
              <a:buFont typeface="Arial" panose="020B0604020202020204" pitchFamily="34" charset="0"/>
              <a:buChar char="•"/>
            </a:pPr>
            <a:endParaRPr lang="en-US" sz="2200" dirty="0">
              <a:solidFill>
                <a:schemeClr val="bg1"/>
              </a:solidFill>
              <a:latin typeface="Arial Narrow" panose="020B0606020202030204" pitchFamily="34" charset="0"/>
            </a:endParaRPr>
          </a:p>
          <a:p>
            <a:pPr marL="285750" indent="-285750">
              <a:buFont typeface="Arial" panose="020B0604020202020204" pitchFamily="34" charset="0"/>
              <a:buChar char="•"/>
            </a:pPr>
            <a:r>
              <a:rPr lang="en-US" sz="2200" dirty="0">
                <a:solidFill>
                  <a:schemeClr val="bg1"/>
                </a:solidFill>
              </a:rPr>
              <a:t>Developed Machine Learning Models to Study Complex Genetic-interaction (epistasis) Effects on Traits</a:t>
            </a:r>
          </a:p>
          <a:p>
            <a:pPr marL="285750" indent="-285750">
              <a:buFont typeface="Arial" panose="020B0604020202020204" pitchFamily="34" charset="0"/>
              <a:buChar char="•"/>
            </a:pPr>
            <a:endParaRPr lang="en-US" sz="2200" dirty="0">
              <a:solidFill>
                <a:schemeClr val="bg1"/>
              </a:solidFill>
              <a:latin typeface="Arial Narrow" panose="020B0606020202030204" pitchFamily="34" charset="0"/>
            </a:endParaRPr>
          </a:p>
          <a:p>
            <a:pPr marL="285750" indent="-285750">
              <a:buFont typeface="Arial" panose="020B0604020202020204" pitchFamily="34" charset="0"/>
              <a:buChar char="•"/>
            </a:pPr>
            <a:r>
              <a:rPr lang="en-US" sz="2200" dirty="0">
                <a:solidFill>
                  <a:schemeClr val="bg1"/>
                </a:solidFill>
              </a:rPr>
              <a:t>Worked with Software Engineers to Build Stand-Alone Software for the Bioinformatics Community</a:t>
            </a:r>
          </a:p>
          <a:p>
            <a:pPr marL="285750" indent="-285750">
              <a:buFont typeface="Arial" panose="020B0604020202020204" pitchFamily="34" charset="0"/>
              <a:buChar char="•"/>
            </a:pPr>
            <a:endParaRPr lang="en-US" sz="2200" dirty="0">
              <a:solidFill>
                <a:schemeClr val="bg1"/>
              </a:solidFill>
              <a:latin typeface="Arial Narrow" panose="020B0606020202030204" pitchFamily="34" charset="0"/>
            </a:endParaRPr>
          </a:p>
          <a:p>
            <a:pPr marL="285750" indent="-285750">
              <a:buFont typeface="Arial" panose="020B0604020202020204" pitchFamily="34" charset="0"/>
              <a:buChar char="•"/>
            </a:pPr>
            <a:r>
              <a:rPr lang="en-US" sz="2200" dirty="0">
                <a:solidFill>
                  <a:schemeClr val="bg1"/>
                </a:solidFill>
                <a:latin typeface="Arial Narrow" panose="020B0606020202030204" pitchFamily="34" charset="0"/>
              </a:rPr>
              <a:t>Experience in R and Java Programming</a:t>
            </a:r>
          </a:p>
          <a:p>
            <a:pPr marL="285750" indent="-285750">
              <a:buFont typeface="Arial" panose="020B0604020202020204" pitchFamily="34" charset="0"/>
              <a:buChar char="•"/>
            </a:pPr>
            <a:endParaRPr lang="en-US" sz="2000" dirty="0">
              <a:solidFill>
                <a:schemeClr val="bg1"/>
              </a:solidFill>
              <a:latin typeface="Arial Narrow" panose="020B0606020202030204" pitchFamily="34" charset="0"/>
            </a:endParaRPr>
          </a:p>
          <a:p>
            <a:endParaRPr lang="en-US" sz="2000" dirty="0">
              <a:solidFill>
                <a:schemeClr val="bg1"/>
              </a:solidFill>
              <a:latin typeface="Arial Narrow" panose="020B0606020202030204" pitchFamily="34" charset="0"/>
            </a:endParaRPr>
          </a:p>
        </p:txBody>
      </p:sp>
      <p:pic>
        <p:nvPicPr>
          <p:cNvPr id="2050" name="Picture 2" descr="Angela H. Chen">
            <a:extLst>
              <a:ext uri="{FF2B5EF4-FFF2-40B4-BE49-F238E27FC236}">
                <a16:creationId xmlns:a16="http://schemas.microsoft.com/office/drawing/2014/main" id="{6CC85864-3631-4955-88DB-7374D72C9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2126" y="3868363"/>
            <a:ext cx="1776605" cy="17766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ational Center for Supercomputing Applications Logo">
            <a:extLst>
              <a:ext uri="{FF2B5EF4-FFF2-40B4-BE49-F238E27FC236}">
                <a16:creationId xmlns:a16="http://schemas.microsoft.com/office/drawing/2014/main" id="{7C62FBFD-B3AF-4993-A280-26D760B1E1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4788" y="5758025"/>
            <a:ext cx="1072271" cy="107227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EE892F7-5F5D-4FA1-8CC7-01DF3BA053F6}"/>
              </a:ext>
            </a:extLst>
          </p:cNvPr>
          <p:cNvSpPr txBox="1"/>
          <p:nvPr/>
        </p:nvSpPr>
        <p:spPr>
          <a:xfrm>
            <a:off x="258415" y="5010895"/>
            <a:ext cx="4856262" cy="1477328"/>
          </a:xfrm>
          <a:prstGeom prst="rect">
            <a:avLst/>
          </a:prstGeom>
          <a:noFill/>
        </p:spPr>
        <p:txBody>
          <a:bodyPr wrap="square" rtlCol="0">
            <a:spAutoFit/>
          </a:bodyPr>
          <a:lstStyle/>
          <a:p>
            <a:endParaRPr lang="en-US" dirty="0">
              <a:hlinkClick r:id="rId5"/>
            </a:endParaRPr>
          </a:p>
          <a:p>
            <a:r>
              <a:rPr lang="en-US" dirty="0">
                <a:solidFill>
                  <a:schemeClr val="bg1"/>
                </a:solidFill>
                <a:hlinkClick r:id="rId5"/>
              </a:rPr>
              <a:t>angela@angelahsiaohanchen.com</a:t>
            </a:r>
            <a:endParaRPr lang="en-US" dirty="0">
              <a:solidFill>
                <a:schemeClr val="bg1"/>
              </a:solidFill>
            </a:endParaRPr>
          </a:p>
          <a:p>
            <a:endParaRPr lang="en-US" dirty="0"/>
          </a:p>
          <a:p>
            <a:r>
              <a:rPr lang="en-US" dirty="0">
                <a:hlinkClick r:id="rId6"/>
              </a:rPr>
              <a:t>https://www.linkedin.com/in/angelahhchen/</a:t>
            </a:r>
            <a:endParaRPr lang="en-US" dirty="0"/>
          </a:p>
          <a:p>
            <a:endParaRPr lang="en-US" dirty="0"/>
          </a:p>
        </p:txBody>
      </p:sp>
    </p:spTree>
    <p:extLst>
      <p:ext uri="{BB962C8B-B14F-4D97-AF65-F5344CB8AC3E}">
        <p14:creationId xmlns:p14="http://schemas.microsoft.com/office/powerpoint/2010/main" val="581371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this lecture </a:t>
            </a:r>
          </a:p>
        </p:txBody>
      </p:sp>
      <p:sp>
        <p:nvSpPr>
          <p:cNvPr id="3" name="Content Placeholder 2"/>
          <p:cNvSpPr>
            <a:spLocks noGrp="1"/>
          </p:cNvSpPr>
          <p:nvPr>
            <p:ph idx="1"/>
          </p:nvPr>
        </p:nvSpPr>
        <p:spPr>
          <a:xfrm>
            <a:off x="133525" y="1397786"/>
            <a:ext cx="11923008" cy="4351338"/>
          </a:xfrm>
        </p:spPr>
        <p:txBody>
          <a:bodyPr>
            <a:normAutofit/>
          </a:bodyPr>
          <a:lstStyle/>
          <a:p>
            <a:r>
              <a:rPr lang="en-US" altLang="zh-TW" dirty="0"/>
              <a:t>Intuition for linear regression</a:t>
            </a:r>
            <a:r>
              <a:rPr lang="en-US" dirty="0"/>
              <a:t> models in ML 	</a:t>
            </a:r>
          </a:p>
          <a:p>
            <a:endParaRPr lang="en-US" altLang="zh-TW" dirty="0"/>
          </a:p>
          <a:p>
            <a:r>
              <a:rPr lang="en-US" altLang="zh-TW" dirty="0"/>
              <a:t>Implementation in R  </a:t>
            </a:r>
            <a:r>
              <a:rPr lang="en-US" dirty="0"/>
              <a:t> </a:t>
            </a:r>
          </a:p>
          <a:p>
            <a:endParaRPr lang="en-US" dirty="0"/>
          </a:p>
          <a:p>
            <a:r>
              <a:rPr lang="en-US" i="1" dirty="0"/>
              <a:t>“Essentially, all models are wrong, but some are useful. ” </a:t>
            </a:r>
            <a:r>
              <a:rPr lang="mr-IN" i="1" dirty="0"/>
              <a:t>–</a:t>
            </a:r>
            <a:r>
              <a:rPr lang="en-US" i="1" dirty="0"/>
              <a:t> George Box</a:t>
            </a:r>
          </a:p>
        </p:txBody>
      </p:sp>
    </p:spTree>
    <p:extLst>
      <p:ext uri="{BB962C8B-B14F-4D97-AF65-F5344CB8AC3E}">
        <p14:creationId xmlns:p14="http://schemas.microsoft.com/office/powerpoint/2010/main" val="3474955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iterative process of ML</a:t>
            </a:r>
          </a:p>
        </p:txBody>
      </p:sp>
      <p:sp>
        <p:nvSpPr>
          <p:cNvPr id="3" name="Content Placeholder 2"/>
          <p:cNvSpPr>
            <a:spLocks noGrp="1"/>
          </p:cNvSpPr>
          <p:nvPr>
            <p:ph idx="1"/>
          </p:nvPr>
        </p:nvSpPr>
        <p:spPr/>
        <p:txBody>
          <a:bodyPr/>
          <a:lstStyle/>
          <a:p>
            <a:endParaRPr lang="en-US" altLang="zh-TW" dirty="0"/>
          </a:p>
          <a:p>
            <a:endParaRPr lang="en-US" altLang="zh-TW" dirty="0"/>
          </a:p>
          <a:p>
            <a:endParaRPr lang="en-US" altLang="zh-TW" dirty="0"/>
          </a:p>
          <a:p>
            <a:endParaRPr lang="en-US" altLang="zh-TW" dirty="0"/>
          </a:p>
        </p:txBody>
      </p:sp>
      <p:grpSp>
        <p:nvGrpSpPr>
          <p:cNvPr id="7" name="Group 6"/>
          <p:cNvGrpSpPr/>
          <p:nvPr/>
        </p:nvGrpSpPr>
        <p:grpSpPr>
          <a:xfrm>
            <a:off x="1757324" y="1733818"/>
            <a:ext cx="2426394" cy="1099554"/>
            <a:chOff x="1586156" y="1735344"/>
            <a:chExt cx="3525855" cy="936676"/>
          </a:xfrm>
        </p:grpSpPr>
        <p:sp>
          <p:nvSpPr>
            <p:cNvPr id="4" name="Rectangle 3"/>
            <p:cNvSpPr/>
            <p:nvPr/>
          </p:nvSpPr>
          <p:spPr>
            <a:xfrm>
              <a:off x="1586156" y="1735344"/>
              <a:ext cx="3525855" cy="9366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1586156" y="1805304"/>
              <a:ext cx="3525855" cy="760337"/>
            </a:xfrm>
            <a:prstGeom prst="rect">
              <a:avLst/>
            </a:prstGeom>
            <a:noFill/>
          </p:spPr>
          <p:txBody>
            <a:bodyPr wrap="square" rtlCol="0">
              <a:spAutoFit/>
            </a:bodyPr>
            <a:lstStyle/>
            <a:p>
              <a:pPr algn="ctr"/>
              <a:r>
                <a:rPr lang="en-US" altLang="zh-TW" sz="2600" dirty="0"/>
                <a:t>Training Data</a:t>
              </a:r>
            </a:p>
            <a:p>
              <a:pPr algn="ctr"/>
              <a:endParaRPr lang="en-US" sz="2600" dirty="0"/>
            </a:p>
          </p:txBody>
        </p:sp>
      </p:grpSp>
      <p:grpSp>
        <p:nvGrpSpPr>
          <p:cNvPr id="9" name="Group 8"/>
          <p:cNvGrpSpPr/>
          <p:nvPr/>
        </p:nvGrpSpPr>
        <p:grpSpPr>
          <a:xfrm>
            <a:off x="5792777" y="1666921"/>
            <a:ext cx="4952463" cy="1099554"/>
            <a:chOff x="1476054" y="1744122"/>
            <a:chExt cx="5023094" cy="936676"/>
          </a:xfrm>
        </p:grpSpPr>
        <p:sp>
          <p:nvSpPr>
            <p:cNvPr id="10" name="Rectangle 9"/>
            <p:cNvSpPr/>
            <p:nvPr/>
          </p:nvSpPr>
          <p:spPr>
            <a:xfrm>
              <a:off x="1971444" y="1744122"/>
              <a:ext cx="4185551" cy="9366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p:cNvSpPr txBox="1"/>
            <p:nvPr/>
          </p:nvSpPr>
          <p:spPr>
            <a:xfrm>
              <a:off x="1476054" y="1807412"/>
              <a:ext cx="5023094" cy="419497"/>
            </a:xfrm>
            <a:prstGeom prst="rect">
              <a:avLst/>
            </a:prstGeom>
            <a:noFill/>
          </p:spPr>
          <p:txBody>
            <a:bodyPr wrap="square" rtlCol="0">
              <a:spAutoFit/>
            </a:bodyPr>
            <a:lstStyle/>
            <a:p>
              <a:pPr algn="ctr"/>
              <a:r>
                <a:rPr lang="en-US" sz="2600" dirty="0"/>
                <a:t>ML Model </a:t>
              </a:r>
            </a:p>
          </p:txBody>
        </p:sp>
      </p:grpSp>
      <p:sp>
        <p:nvSpPr>
          <p:cNvPr id="12" name="Right Arrow 11"/>
          <p:cNvSpPr/>
          <p:nvPr/>
        </p:nvSpPr>
        <p:spPr>
          <a:xfrm>
            <a:off x="4405345" y="2012129"/>
            <a:ext cx="1478584" cy="568736"/>
          </a:xfrm>
          <a:prstGeom prst="rightArrow">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 name="Group 12"/>
          <p:cNvGrpSpPr/>
          <p:nvPr/>
        </p:nvGrpSpPr>
        <p:grpSpPr>
          <a:xfrm>
            <a:off x="4069740" y="5451958"/>
            <a:ext cx="2724837" cy="1099554"/>
            <a:chOff x="1971445" y="1744122"/>
            <a:chExt cx="3525855" cy="936676"/>
          </a:xfrm>
        </p:grpSpPr>
        <p:sp>
          <p:nvSpPr>
            <p:cNvPr id="14" name="Rectangle 13"/>
            <p:cNvSpPr/>
            <p:nvPr/>
          </p:nvSpPr>
          <p:spPr>
            <a:xfrm>
              <a:off x="1971445" y="1744122"/>
              <a:ext cx="3525855" cy="9366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TextBox 14"/>
            <p:cNvSpPr txBox="1"/>
            <p:nvPr/>
          </p:nvSpPr>
          <p:spPr>
            <a:xfrm>
              <a:off x="1971445" y="1811238"/>
              <a:ext cx="3525855" cy="419497"/>
            </a:xfrm>
            <a:prstGeom prst="rect">
              <a:avLst/>
            </a:prstGeom>
            <a:noFill/>
          </p:spPr>
          <p:txBody>
            <a:bodyPr wrap="square" rtlCol="0">
              <a:spAutoFit/>
            </a:bodyPr>
            <a:lstStyle/>
            <a:p>
              <a:pPr algn="ctr"/>
              <a:r>
                <a:rPr lang="en-US" sz="2600" dirty="0"/>
                <a:t>Quality Metric</a:t>
              </a:r>
            </a:p>
          </p:txBody>
        </p:sp>
      </p:grpSp>
      <p:sp>
        <p:nvSpPr>
          <p:cNvPr id="17" name="Down Arrow 16"/>
          <p:cNvSpPr/>
          <p:nvPr/>
        </p:nvSpPr>
        <p:spPr>
          <a:xfrm rot="13593854" flipH="1">
            <a:off x="7296914" y="2805545"/>
            <a:ext cx="587644" cy="694367"/>
          </a:xfrm>
          <a:prstGeom prst="downArrow">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5144637" y="3195590"/>
            <a:ext cx="2029064" cy="154957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600" dirty="0"/>
              <a:t>ML Algorithm</a:t>
            </a:r>
          </a:p>
          <a:p>
            <a:pPr algn="ctr"/>
            <a:endParaRPr lang="en-US" sz="2600" dirty="0"/>
          </a:p>
          <a:p>
            <a:pPr algn="ctr"/>
            <a:endParaRPr lang="en-US" sz="2600" dirty="0"/>
          </a:p>
        </p:txBody>
      </p:sp>
      <p:sp>
        <p:nvSpPr>
          <p:cNvPr id="22" name="Down Arrow 21"/>
          <p:cNvSpPr/>
          <p:nvPr/>
        </p:nvSpPr>
        <p:spPr>
          <a:xfrm rot="13593854" flipH="1">
            <a:off x="5304935" y="4719562"/>
            <a:ext cx="587644" cy="694367"/>
          </a:xfrm>
          <a:prstGeom prst="downArrow">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Down Arrow 24"/>
          <p:cNvSpPr/>
          <p:nvPr/>
        </p:nvSpPr>
        <p:spPr>
          <a:xfrm flipH="1">
            <a:off x="3482095" y="3062883"/>
            <a:ext cx="587644" cy="2167202"/>
          </a:xfrm>
          <a:prstGeom prst="downArrow">
            <a:avLst/>
          </a:prstGeom>
          <a:solidFill>
            <a:srgbClr val="00B0F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Down Arrow 27"/>
          <p:cNvSpPr/>
          <p:nvPr/>
        </p:nvSpPr>
        <p:spPr>
          <a:xfrm rot="2416117" flipH="1">
            <a:off x="7777107" y="2736241"/>
            <a:ext cx="684535" cy="2989728"/>
          </a:xfrm>
          <a:prstGeom prst="downArrow">
            <a:avLst/>
          </a:prstGeom>
          <a:solidFill>
            <a:srgbClr val="00B0F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5517452" y="6488668"/>
            <a:ext cx="5183967" cy="369332"/>
          </a:xfrm>
          <a:prstGeom prst="rect">
            <a:avLst/>
          </a:prstGeom>
          <a:noFill/>
        </p:spPr>
        <p:txBody>
          <a:bodyPr wrap="square" rtlCol="0">
            <a:spAutoFit/>
          </a:bodyPr>
          <a:lstStyle/>
          <a:p>
            <a:r>
              <a:rPr lang="en-US" dirty="0"/>
              <a:t>                    </a:t>
            </a:r>
            <a:r>
              <a:rPr lang="en-US" sz="1600" i="1" dirty="0"/>
              <a:t>Angela Chen, Linear Model for Regression      </a:t>
            </a:r>
            <a:r>
              <a:rPr lang="en-US" dirty="0"/>
              <a:t>1 </a:t>
            </a:r>
          </a:p>
        </p:txBody>
      </p:sp>
    </p:spTree>
    <p:extLst>
      <p:ext uri="{BB962C8B-B14F-4D97-AF65-F5344CB8AC3E}">
        <p14:creationId xmlns:p14="http://schemas.microsoft.com/office/powerpoint/2010/main" val="2947386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iterative process of ML</a:t>
            </a:r>
          </a:p>
        </p:txBody>
      </p:sp>
      <p:sp>
        <p:nvSpPr>
          <p:cNvPr id="3" name="Content Placeholder 2"/>
          <p:cNvSpPr>
            <a:spLocks noGrp="1"/>
          </p:cNvSpPr>
          <p:nvPr>
            <p:ph idx="1"/>
          </p:nvPr>
        </p:nvSpPr>
        <p:spPr>
          <a:xfrm>
            <a:off x="133525" y="1397786"/>
            <a:ext cx="10515600" cy="3978547"/>
          </a:xfrm>
        </p:spPr>
        <p:txBody>
          <a:bodyPr/>
          <a:lstStyle/>
          <a:p>
            <a:endParaRPr lang="en-US" altLang="zh-TW" dirty="0"/>
          </a:p>
          <a:p>
            <a:endParaRPr lang="en-US" altLang="zh-TW" dirty="0"/>
          </a:p>
          <a:p>
            <a:endParaRPr lang="en-US" altLang="zh-TW" dirty="0"/>
          </a:p>
          <a:p>
            <a:endParaRPr lang="en-US" altLang="zh-TW" dirty="0"/>
          </a:p>
        </p:txBody>
      </p:sp>
      <p:grpSp>
        <p:nvGrpSpPr>
          <p:cNvPr id="7" name="Group 6"/>
          <p:cNvGrpSpPr/>
          <p:nvPr/>
        </p:nvGrpSpPr>
        <p:grpSpPr>
          <a:xfrm>
            <a:off x="3102164" y="1481667"/>
            <a:ext cx="3294693" cy="1099554"/>
            <a:chOff x="956719" y="1735344"/>
            <a:chExt cx="4787602" cy="936676"/>
          </a:xfrm>
        </p:grpSpPr>
        <p:sp>
          <p:nvSpPr>
            <p:cNvPr id="4" name="Rectangle 3"/>
            <p:cNvSpPr/>
            <p:nvPr/>
          </p:nvSpPr>
          <p:spPr>
            <a:xfrm>
              <a:off x="1586156" y="1735344"/>
              <a:ext cx="3525855" cy="9366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956719" y="1815659"/>
              <a:ext cx="4787602" cy="760337"/>
            </a:xfrm>
            <a:prstGeom prst="rect">
              <a:avLst/>
            </a:prstGeom>
            <a:noFill/>
          </p:spPr>
          <p:txBody>
            <a:bodyPr wrap="square" rtlCol="0">
              <a:spAutoFit/>
            </a:bodyPr>
            <a:lstStyle/>
            <a:p>
              <a:pPr algn="ctr"/>
              <a:r>
                <a:rPr lang="en-US" altLang="zh-TW" sz="2600" dirty="0"/>
                <a:t>Training Data</a:t>
              </a:r>
            </a:p>
            <a:p>
              <a:pPr algn="ctr"/>
              <a:r>
                <a:rPr lang="en-US" sz="2600" dirty="0">
                  <a:solidFill>
                    <a:srgbClr val="FF0000"/>
                  </a:solidFill>
                </a:rPr>
                <a:t>subset of X and Y</a:t>
              </a:r>
            </a:p>
          </p:txBody>
        </p:sp>
      </p:grpSp>
      <p:sp>
        <p:nvSpPr>
          <p:cNvPr id="12" name="Right Arrow 11"/>
          <p:cNvSpPr/>
          <p:nvPr/>
        </p:nvSpPr>
        <p:spPr>
          <a:xfrm>
            <a:off x="6183345" y="1759978"/>
            <a:ext cx="1478584" cy="568736"/>
          </a:xfrm>
          <a:prstGeom prst="rightArrow">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6620668" y="1509046"/>
            <a:ext cx="966766" cy="369332"/>
          </a:xfrm>
          <a:prstGeom prst="rect">
            <a:avLst/>
          </a:prstGeom>
          <a:noFill/>
        </p:spPr>
        <p:txBody>
          <a:bodyPr wrap="square" rtlCol="0">
            <a:spAutoFit/>
          </a:bodyPr>
          <a:lstStyle/>
          <a:p>
            <a:r>
              <a:rPr lang="en-US" dirty="0"/>
              <a:t>X</a:t>
            </a:r>
            <a:r>
              <a:rPr lang="en-US" baseline="-25000" dirty="0"/>
              <a:t>i.</a:t>
            </a:r>
            <a:endParaRPr lang="en-US" dirty="0"/>
          </a:p>
        </p:txBody>
      </p:sp>
      <p:grpSp>
        <p:nvGrpSpPr>
          <p:cNvPr id="24" name="Group 23"/>
          <p:cNvGrpSpPr/>
          <p:nvPr/>
        </p:nvGrpSpPr>
        <p:grpSpPr>
          <a:xfrm>
            <a:off x="5260095" y="2810732"/>
            <a:ext cx="1554410" cy="2167202"/>
            <a:chOff x="1958095" y="3062883"/>
            <a:chExt cx="1554410" cy="2167202"/>
          </a:xfrm>
          <a:solidFill>
            <a:srgbClr val="00B0F0"/>
          </a:solidFill>
        </p:grpSpPr>
        <p:sp>
          <p:nvSpPr>
            <p:cNvPr id="25" name="Down Arrow 24"/>
            <p:cNvSpPr/>
            <p:nvPr/>
          </p:nvSpPr>
          <p:spPr>
            <a:xfrm flipH="1">
              <a:off x="1958095" y="3062883"/>
              <a:ext cx="587644" cy="2167202"/>
            </a:xfrm>
            <a:prstGeom prst="downArrow">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2545739" y="3873792"/>
              <a:ext cx="966766" cy="369332"/>
            </a:xfrm>
            <a:prstGeom prst="rect">
              <a:avLst/>
            </a:prstGeom>
            <a:grpFill/>
          </p:spPr>
          <p:txBody>
            <a:bodyPr wrap="square" rtlCol="0">
              <a:spAutoFit/>
            </a:bodyPr>
            <a:lstStyle/>
            <a:p>
              <a:r>
                <a:rPr lang="en-US" dirty="0">
                  <a:solidFill>
                    <a:schemeClr val="bg1"/>
                  </a:solidFill>
                </a:rPr>
                <a:t>Y</a:t>
              </a:r>
              <a:r>
                <a:rPr lang="en-US" baseline="-25000" dirty="0">
                  <a:solidFill>
                    <a:schemeClr val="bg1"/>
                  </a:solidFill>
                </a:rPr>
                <a:t>i</a:t>
              </a:r>
              <a:endParaRPr lang="en-US" dirty="0">
                <a:solidFill>
                  <a:schemeClr val="bg1"/>
                </a:solidFill>
              </a:endParaRPr>
            </a:p>
          </p:txBody>
        </p:sp>
      </p:grpSp>
      <p:sp>
        <p:nvSpPr>
          <p:cNvPr id="30" name="TextBox 29"/>
          <p:cNvSpPr txBox="1"/>
          <p:nvPr/>
        </p:nvSpPr>
        <p:spPr>
          <a:xfrm>
            <a:off x="5517452" y="6488668"/>
            <a:ext cx="5183967" cy="369332"/>
          </a:xfrm>
          <a:prstGeom prst="rect">
            <a:avLst/>
          </a:prstGeom>
          <a:noFill/>
        </p:spPr>
        <p:txBody>
          <a:bodyPr wrap="square" rtlCol="0">
            <a:spAutoFit/>
          </a:bodyPr>
          <a:lstStyle/>
          <a:p>
            <a:r>
              <a:rPr lang="en-US" dirty="0"/>
              <a:t>                    </a:t>
            </a:r>
            <a:r>
              <a:rPr lang="en-US" sz="1600" i="1" dirty="0"/>
              <a:t>Angela Chen, Linear Model for Regression      </a:t>
            </a:r>
            <a:r>
              <a:rPr lang="en-US" dirty="0"/>
              <a:t>2 </a:t>
            </a:r>
          </a:p>
        </p:txBody>
      </p:sp>
      <p:grpSp>
        <p:nvGrpSpPr>
          <p:cNvPr id="31" name="Group 30"/>
          <p:cNvGrpSpPr/>
          <p:nvPr/>
        </p:nvGrpSpPr>
        <p:grpSpPr>
          <a:xfrm>
            <a:off x="3744769" y="2755948"/>
            <a:ext cx="1390000" cy="2215991"/>
            <a:chOff x="442769" y="3008098"/>
            <a:chExt cx="1390000" cy="2215991"/>
          </a:xfrm>
        </p:grpSpPr>
        <p:grpSp>
          <p:nvGrpSpPr>
            <p:cNvPr id="32" name="Group 31"/>
            <p:cNvGrpSpPr/>
            <p:nvPr/>
          </p:nvGrpSpPr>
          <p:grpSpPr>
            <a:xfrm>
              <a:off x="442769" y="3377430"/>
              <a:ext cx="1120189" cy="1846659"/>
              <a:chOff x="442769" y="3260446"/>
              <a:chExt cx="1120189" cy="1846659"/>
            </a:xfrm>
          </p:grpSpPr>
          <p:sp>
            <p:nvSpPr>
              <p:cNvPr id="34" name="Rectangle 33"/>
              <p:cNvSpPr/>
              <p:nvPr/>
            </p:nvSpPr>
            <p:spPr>
              <a:xfrm>
                <a:off x="457200" y="3277158"/>
                <a:ext cx="1105758" cy="1568513"/>
              </a:xfrm>
              <a:prstGeom prst="rect">
                <a:avLst/>
              </a:prstGeom>
              <a:solidFill>
                <a:srgbClr val="FF66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5" name="Rectangle 34"/>
              <p:cNvSpPr/>
              <p:nvPr/>
            </p:nvSpPr>
            <p:spPr>
              <a:xfrm>
                <a:off x="457200" y="4275691"/>
                <a:ext cx="1105758" cy="5699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6" name="TextBox 35"/>
              <p:cNvSpPr txBox="1"/>
              <p:nvPr/>
            </p:nvSpPr>
            <p:spPr>
              <a:xfrm>
                <a:off x="442769" y="3260446"/>
                <a:ext cx="603378" cy="1846659"/>
              </a:xfrm>
              <a:prstGeom prst="rect">
                <a:avLst/>
              </a:prstGeom>
              <a:noFill/>
            </p:spPr>
            <p:txBody>
              <a:bodyPr wrap="square" rtlCol="0">
                <a:spAutoFit/>
              </a:bodyPr>
              <a:lstStyle/>
              <a:p>
                <a:r>
                  <a:rPr lang="en-US" dirty="0"/>
                  <a:t>Y</a:t>
                </a:r>
                <a:r>
                  <a:rPr lang="en-US" baseline="-25000" dirty="0"/>
                  <a:t>1</a:t>
                </a:r>
              </a:p>
              <a:p>
                <a:r>
                  <a:rPr lang="en-US" dirty="0"/>
                  <a:t>Y</a:t>
                </a:r>
                <a:r>
                  <a:rPr lang="en-US" baseline="-25000" dirty="0"/>
                  <a:t>2</a:t>
                </a:r>
              </a:p>
              <a:p>
                <a:r>
                  <a:rPr lang="en-US" baseline="-25000" dirty="0"/>
                  <a:t>.</a:t>
                </a:r>
              </a:p>
              <a:p>
                <a:r>
                  <a:rPr lang="en-US" baseline="-25000" dirty="0"/>
                  <a:t>.</a:t>
                </a:r>
              </a:p>
              <a:p>
                <a:r>
                  <a:rPr lang="en-US" baseline="-25000" dirty="0"/>
                  <a:t>.</a:t>
                </a:r>
                <a:endParaRPr lang="en-US" dirty="0"/>
              </a:p>
              <a:p>
                <a:r>
                  <a:rPr lang="en-US" dirty="0"/>
                  <a:t>Y</a:t>
                </a:r>
                <a:r>
                  <a:rPr lang="en-US" baseline="-25000" dirty="0"/>
                  <a:t>i</a:t>
                </a:r>
                <a:endParaRPr lang="en-US" dirty="0"/>
              </a:p>
              <a:p>
                <a:endParaRPr lang="en-US" dirty="0"/>
              </a:p>
            </p:txBody>
          </p:sp>
        </p:grpSp>
        <p:sp>
          <p:nvSpPr>
            <p:cNvPr id="33" name="TextBox 32"/>
            <p:cNvSpPr txBox="1"/>
            <p:nvPr/>
          </p:nvSpPr>
          <p:spPr>
            <a:xfrm>
              <a:off x="457200" y="3008098"/>
              <a:ext cx="1375569" cy="369332"/>
            </a:xfrm>
            <a:prstGeom prst="rect">
              <a:avLst/>
            </a:prstGeom>
            <a:noFill/>
          </p:spPr>
          <p:txBody>
            <a:bodyPr wrap="square" rtlCol="0">
              <a:spAutoFit/>
            </a:bodyPr>
            <a:lstStyle/>
            <a:p>
              <a:r>
                <a:rPr lang="en-US" dirty="0">
                  <a:solidFill>
                    <a:schemeClr val="bg1"/>
                  </a:solidFill>
                </a:rPr>
                <a:t>     X</a:t>
              </a:r>
              <a:r>
                <a:rPr lang="en-US" baseline="-25000" dirty="0">
                  <a:solidFill>
                    <a:schemeClr val="bg1"/>
                  </a:solidFill>
                </a:rPr>
                <a:t>1</a:t>
              </a:r>
              <a:r>
                <a:rPr lang="en-US" dirty="0">
                  <a:solidFill>
                    <a:schemeClr val="bg1"/>
                  </a:solidFill>
                </a:rPr>
                <a:t>  ... </a:t>
              </a:r>
              <a:r>
                <a:rPr lang="en-US" dirty="0" err="1">
                  <a:solidFill>
                    <a:schemeClr val="bg1"/>
                  </a:solidFill>
                </a:rPr>
                <a:t>X</a:t>
              </a:r>
              <a:r>
                <a:rPr lang="en-US" baseline="-25000" dirty="0" err="1">
                  <a:solidFill>
                    <a:schemeClr val="bg1"/>
                  </a:solidFill>
                </a:rPr>
                <a:t>j</a:t>
              </a:r>
              <a:endParaRPr lang="en-US" dirty="0">
                <a:solidFill>
                  <a:schemeClr val="bg1"/>
                </a:solidFill>
              </a:endParaRPr>
            </a:p>
          </p:txBody>
        </p:sp>
      </p:grpSp>
      <p:grpSp>
        <p:nvGrpSpPr>
          <p:cNvPr id="37" name="Group 36"/>
          <p:cNvGrpSpPr/>
          <p:nvPr/>
        </p:nvGrpSpPr>
        <p:grpSpPr>
          <a:xfrm>
            <a:off x="4025340" y="5560363"/>
            <a:ext cx="3562094" cy="1471130"/>
            <a:chOff x="233324" y="5463064"/>
            <a:chExt cx="3562094" cy="1471130"/>
          </a:xfrm>
        </p:grpSpPr>
        <p:sp>
          <p:nvSpPr>
            <p:cNvPr id="38" name="TextBox 37"/>
            <p:cNvSpPr txBox="1"/>
            <p:nvPr/>
          </p:nvSpPr>
          <p:spPr>
            <a:xfrm>
              <a:off x="233324" y="5463064"/>
              <a:ext cx="2088540" cy="369332"/>
            </a:xfrm>
            <a:prstGeom prst="rect">
              <a:avLst/>
            </a:prstGeom>
            <a:noFill/>
          </p:spPr>
          <p:txBody>
            <a:bodyPr wrap="square" rtlCol="0">
              <a:spAutoFit/>
            </a:bodyPr>
            <a:lstStyle/>
            <a:p>
              <a:r>
                <a:rPr lang="en-US" dirty="0">
                  <a:solidFill>
                    <a:schemeClr val="bg1"/>
                  </a:solidFill>
                </a:rPr>
                <a:t>Y</a:t>
              </a:r>
              <a:r>
                <a:rPr lang="en-US" baseline="-25000" dirty="0">
                  <a:solidFill>
                    <a:schemeClr val="bg1"/>
                  </a:solidFill>
                </a:rPr>
                <a:t>i</a:t>
              </a:r>
              <a:r>
                <a:rPr lang="en-US" dirty="0">
                  <a:solidFill>
                    <a:schemeClr val="bg1"/>
                  </a:solidFill>
                </a:rPr>
                <a:t> =</a:t>
              </a:r>
              <a:r>
                <a:rPr lang="en-US" baseline="30000" dirty="0">
                  <a:solidFill>
                    <a:schemeClr val="bg1"/>
                  </a:solidFill>
                </a:rPr>
                <a:t> </a:t>
              </a:r>
              <a:r>
                <a:rPr lang="en-US" dirty="0" err="1">
                  <a:solidFill>
                    <a:schemeClr val="bg1"/>
                  </a:solidFill>
                </a:rPr>
                <a:t>i</a:t>
              </a:r>
              <a:r>
                <a:rPr lang="en-US" baseline="30000" dirty="0" err="1">
                  <a:solidFill>
                    <a:schemeClr val="bg1"/>
                  </a:solidFill>
                </a:rPr>
                <a:t>th</a:t>
              </a:r>
              <a:r>
                <a:rPr lang="en-US" dirty="0">
                  <a:solidFill>
                    <a:schemeClr val="bg1"/>
                  </a:solidFill>
                </a:rPr>
                <a:t> observation</a:t>
              </a:r>
            </a:p>
          </p:txBody>
        </p:sp>
        <p:sp>
          <p:nvSpPr>
            <p:cNvPr id="39" name="TextBox 38"/>
            <p:cNvSpPr txBox="1"/>
            <p:nvPr/>
          </p:nvSpPr>
          <p:spPr>
            <a:xfrm>
              <a:off x="233324" y="5733865"/>
              <a:ext cx="3562094" cy="1200329"/>
            </a:xfrm>
            <a:prstGeom prst="rect">
              <a:avLst/>
            </a:prstGeom>
            <a:noFill/>
          </p:spPr>
          <p:txBody>
            <a:bodyPr wrap="square" rtlCol="0">
              <a:spAutoFit/>
            </a:bodyPr>
            <a:lstStyle/>
            <a:p>
              <a:r>
                <a:rPr lang="en-US" dirty="0" err="1">
                  <a:solidFill>
                    <a:schemeClr val="bg1"/>
                  </a:solidFill>
                </a:rPr>
                <a:t>X</a:t>
              </a:r>
              <a:r>
                <a:rPr lang="en-US" baseline="-25000" dirty="0" err="1">
                  <a:solidFill>
                    <a:schemeClr val="bg1"/>
                  </a:solidFill>
                </a:rPr>
                <a:t>j</a:t>
              </a:r>
              <a:r>
                <a:rPr lang="en-US" dirty="0">
                  <a:solidFill>
                    <a:schemeClr val="bg1"/>
                  </a:solidFill>
                </a:rPr>
                <a:t> =</a:t>
              </a:r>
              <a:r>
                <a:rPr lang="en-US" baseline="30000" dirty="0">
                  <a:solidFill>
                    <a:schemeClr val="bg1"/>
                  </a:solidFill>
                </a:rPr>
                <a:t> </a:t>
              </a:r>
              <a:r>
                <a:rPr lang="en-US" dirty="0" err="1">
                  <a:solidFill>
                    <a:schemeClr val="bg1"/>
                  </a:solidFill>
                </a:rPr>
                <a:t>j</a:t>
              </a:r>
              <a:r>
                <a:rPr lang="en-US" baseline="30000" dirty="0" err="1">
                  <a:solidFill>
                    <a:schemeClr val="bg1"/>
                  </a:solidFill>
                </a:rPr>
                <a:t>th</a:t>
              </a:r>
              <a:r>
                <a:rPr lang="en-US" dirty="0">
                  <a:solidFill>
                    <a:schemeClr val="bg1"/>
                  </a:solidFill>
                </a:rPr>
                <a:t> feature</a:t>
              </a:r>
            </a:p>
            <a:p>
              <a:r>
                <a:rPr lang="en-US" dirty="0" err="1">
                  <a:solidFill>
                    <a:schemeClr val="bg1"/>
                  </a:solidFill>
                </a:rPr>
                <a:t>X</a:t>
              </a:r>
              <a:r>
                <a:rPr lang="en-US" baseline="-25000" dirty="0" err="1">
                  <a:solidFill>
                    <a:schemeClr val="bg1"/>
                  </a:solidFill>
                </a:rPr>
                <a:t>ij</a:t>
              </a:r>
              <a:r>
                <a:rPr lang="en-US" dirty="0">
                  <a:solidFill>
                    <a:schemeClr val="bg1"/>
                  </a:solidFill>
                </a:rPr>
                <a:t> =</a:t>
              </a:r>
              <a:r>
                <a:rPr lang="en-US" baseline="30000" dirty="0">
                  <a:solidFill>
                    <a:schemeClr val="bg1"/>
                  </a:solidFill>
                </a:rPr>
                <a:t> </a:t>
              </a:r>
              <a:r>
                <a:rPr lang="en-US" dirty="0" err="1">
                  <a:solidFill>
                    <a:schemeClr val="bg1"/>
                  </a:solidFill>
                </a:rPr>
                <a:t>j</a:t>
              </a:r>
              <a:r>
                <a:rPr lang="en-US" baseline="30000" dirty="0" err="1">
                  <a:solidFill>
                    <a:schemeClr val="bg1"/>
                  </a:solidFill>
                </a:rPr>
                <a:t>th</a:t>
              </a:r>
              <a:r>
                <a:rPr lang="en-US" dirty="0">
                  <a:solidFill>
                    <a:schemeClr val="bg1"/>
                  </a:solidFill>
                </a:rPr>
                <a:t> feature of </a:t>
              </a:r>
              <a:r>
                <a:rPr lang="en-US" dirty="0" err="1">
                  <a:solidFill>
                    <a:schemeClr val="bg1"/>
                  </a:solidFill>
                </a:rPr>
                <a:t>i</a:t>
              </a:r>
              <a:r>
                <a:rPr lang="en-US" baseline="30000" dirty="0" err="1">
                  <a:solidFill>
                    <a:schemeClr val="bg1"/>
                  </a:solidFill>
                </a:rPr>
                <a:t>th</a:t>
              </a:r>
              <a:r>
                <a:rPr lang="en-US" dirty="0">
                  <a:solidFill>
                    <a:schemeClr val="bg1"/>
                  </a:solidFill>
                </a:rPr>
                <a:t> observation</a:t>
              </a:r>
            </a:p>
            <a:p>
              <a:endParaRPr lang="en-US" dirty="0">
                <a:solidFill>
                  <a:schemeClr val="bg1"/>
                </a:solidFill>
              </a:endParaRPr>
            </a:p>
            <a:p>
              <a:endParaRPr lang="en-US" dirty="0"/>
            </a:p>
          </p:txBody>
        </p:sp>
      </p:grpSp>
      <p:sp>
        <p:nvSpPr>
          <p:cNvPr id="40" name="Rectangle 39"/>
          <p:cNvSpPr/>
          <p:nvPr/>
        </p:nvSpPr>
        <p:spPr>
          <a:xfrm>
            <a:off x="3759201" y="3141992"/>
            <a:ext cx="301689" cy="1568513"/>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TextBox 41"/>
          <p:cNvSpPr txBox="1"/>
          <p:nvPr/>
        </p:nvSpPr>
        <p:spPr>
          <a:xfrm>
            <a:off x="3759201" y="3393685"/>
            <a:ext cx="1375569" cy="369332"/>
          </a:xfrm>
          <a:prstGeom prst="rect">
            <a:avLst/>
          </a:prstGeom>
          <a:noFill/>
        </p:spPr>
        <p:txBody>
          <a:bodyPr wrap="square" rtlCol="0">
            <a:spAutoFit/>
          </a:bodyPr>
          <a:lstStyle/>
          <a:p>
            <a:r>
              <a:rPr lang="en-US" dirty="0"/>
              <a:t>     X</a:t>
            </a:r>
            <a:r>
              <a:rPr lang="en-US" baseline="-25000" dirty="0"/>
              <a:t>21</a:t>
            </a:r>
            <a:r>
              <a:rPr lang="en-US" dirty="0"/>
              <a:t> .. X</a:t>
            </a:r>
            <a:r>
              <a:rPr lang="en-US" baseline="-25000" dirty="0"/>
              <a:t>2j</a:t>
            </a:r>
          </a:p>
        </p:txBody>
      </p:sp>
    </p:spTree>
    <p:extLst>
      <p:ext uri="{BB962C8B-B14F-4D97-AF65-F5344CB8AC3E}">
        <p14:creationId xmlns:p14="http://schemas.microsoft.com/office/powerpoint/2010/main" val="3195331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5792777" y="1666921"/>
            <a:ext cx="4952463" cy="1099554"/>
            <a:chOff x="1476054" y="1744122"/>
            <a:chExt cx="5023094" cy="936676"/>
          </a:xfrm>
        </p:grpSpPr>
        <p:sp>
          <p:nvSpPr>
            <p:cNvPr id="10" name="Rectangle 9"/>
            <p:cNvSpPr/>
            <p:nvPr/>
          </p:nvSpPr>
          <p:spPr>
            <a:xfrm>
              <a:off x="1971444" y="1744122"/>
              <a:ext cx="4185551" cy="9366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p:cNvSpPr txBox="1"/>
            <p:nvPr/>
          </p:nvSpPr>
          <p:spPr>
            <a:xfrm>
              <a:off x="1476054" y="1807412"/>
              <a:ext cx="5023094" cy="419497"/>
            </a:xfrm>
            <a:prstGeom prst="rect">
              <a:avLst/>
            </a:prstGeom>
            <a:noFill/>
          </p:spPr>
          <p:txBody>
            <a:bodyPr wrap="square" rtlCol="0">
              <a:spAutoFit/>
            </a:bodyPr>
            <a:lstStyle/>
            <a:p>
              <a:pPr algn="ctr"/>
              <a:r>
                <a:rPr lang="en-US" sz="2600" dirty="0"/>
                <a:t>ML Model </a:t>
              </a:r>
            </a:p>
          </p:txBody>
        </p:sp>
      </p:grpSp>
      <p:sp>
        <p:nvSpPr>
          <p:cNvPr id="16" name="Oval Callout 15"/>
          <p:cNvSpPr/>
          <p:nvPr/>
        </p:nvSpPr>
        <p:spPr>
          <a:xfrm>
            <a:off x="5680200" y="2708496"/>
            <a:ext cx="2568762" cy="1165297"/>
          </a:xfrm>
          <a:prstGeom prst="wedgeEllipseCallout">
            <a:avLst>
              <a:gd name="adj1" fmla="val 37862"/>
              <a:gd name="adj2" fmla="val -54489"/>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The iterative process of ML</a:t>
            </a:r>
          </a:p>
        </p:txBody>
      </p:sp>
      <p:sp>
        <p:nvSpPr>
          <p:cNvPr id="3" name="Content Placeholder 2"/>
          <p:cNvSpPr>
            <a:spLocks noGrp="1"/>
          </p:cNvSpPr>
          <p:nvPr>
            <p:ph idx="1"/>
          </p:nvPr>
        </p:nvSpPr>
        <p:spPr/>
        <p:txBody>
          <a:bodyPr/>
          <a:lstStyle/>
          <a:p>
            <a:endParaRPr lang="en-US" altLang="zh-TW" dirty="0"/>
          </a:p>
          <a:p>
            <a:endParaRPr lang="en-US" altLang="zh-TW" dirty="0"/>
          </a:p>
          <a:p>
            <a:endParaRPr lang="en-US" altLang="zh-TW" dirty="0"/>
          </a:p>
          <a:p>
            <a:endParaRPr lang="en-US" altLang="zh-TW" dirty="0"/>
          </a:p>
        </p:txBody>
      </p:sp>
      <p:grpSp>
        <p:nvGrpSpPr>
          <p:cNvPr id="7" name="Group 6"/>
          <p:cNvGrpSpPr/>
          <p:nvPr/>
        </p:nvGrpSpPr>
        <p:grpSpPr>
          <a:xfrm>
            <a:off x="1757324" y="1733818"/>
            <a:ext cx="2426394" cy="1099554"/>
            <a:chOff x="1586156" y="1735344"/>
            <a:chExt cx="3525855" cy="936676"/>
          </a:xfrm>
        </p:grpSpPr>
        <p:sp>
          <p:nvSpPr>
            <p:cNvPr id="4" name="Rectangle 3"/>
            <p:cNvSpPr/>
            <p:nvPr/>
          </p:nvSpPr>
          <p:spPr>
            <a:xfrm>
              <a:off x="1586156" y="1735344"/>
              <a:ext cx="3525855" cy="9366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1586156" y="1805304"/>
              <a:ext cx="3525855" cy="760337"/>
            </a:xfrm>
            <a:prstGeom prst="rect">
              <a:avLst/>
            </a:prstGeom>
            <a:noFill/>
          </p:spPr>
          <p:txBody>
            <a:bodyPr wrap="square" rtlCol="0">
              <a:spAutoFit/>
            </a:bodyPr>
            <a:lstStyle/>
            <a:p>
              <a:pPr algn="ctr"/>
              <a:r>
                <a:rPr lang="en-US" altLang="zh-TW" sz="2600" dirty="0"/>
                <a:t>Training Data</a:t>
              </a:r>
            </a:p>
            <a:p>
              <a:pPr algn="ctr"/>
              <a:endParaRPr lang="en-US" sz="2600" dirty="0"/>
            </a:p>
          </p:txBody>
        </p:sp>
      </p:grpSp>
      <p:sp>
        <p:nvSpPr>
          <p:cNvPr id="12" name="Right Arrow 11"/>
          <p:cNvSpPr/>
          <p:nvPr/>
        </p:nvSpPr>
        <p:spPr>
          <a:xfrm>
            <a:off x="4405345" y="2012129"/>
            <a:ext cx="1478584" cy="568736"/>
          </a:xfrm>
          <a:prstGeom prst="rightArrow">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4" name="Group 23"/>
          <p:cNvGrpSpPr/>
          <p:nvPr/>
        </p:nvGrpSpPr>
        <p:grpSpPr>
          <a:xfrm>
            <a:off x="3482095" y="3062883"/>
            <a:ext cx="1554410" cy="2167202"/>
            <a:chOff x="1958095" y="3062883"/>
            <a:chExt cx="1554410" cy="2167202"/>
          </a:xfrm>
          <a:solidFill>
            <a:srgbClr val="00B0F0"/>
          </a:solidFill>
        </p:grpSpPr>
        <p:sp>
          <p:nvSpPr>
            <p:cNvPr id="25" name="Down Arrow 24"/>
            <p:cNvSpPr/>
            <p:nvPr/>
          </p:nvSpPr>
          <p:spPr>
            <a:xfrm flipH="1">
              <a:off x="1958095" y="3062883"/>
              <a:ext cx="587644" cy="2167202"/>
            </a:xfrm>
            <a:prstGeom prst="downArrow">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2545739" y="3873792"/>
              <a:ext cx="966766" cy="369332"/>
            </a:xfrm>
            <a:prstGeom prst="rect">
              <a:avLst/>
            </a:prstGeom>
            <a:grpFill/>
          </p:spPr>
          <p:txBody>
            <a:bodyPr wrap="square" rtlCol="0">
              <a:spAutoFit/>
            </a:bodyPr>
            <a:lstStyle/>
            <a:p>
              <a:r>
                <a:rPr lang="en-US" dirty="0"/>
                <a:t>Y</a:t>
              </a:r>
              <a:r>
                <a:rPr lang="en-US" baseline="-25000" dirty="0"/>
                <a:t>i</a:t>
              </a:r>
              <a:endParaRPr lang="en-US" dirty="0"/>
            </a:p>
          </p:txBody>
        </p:sp>
      </p:grpSp>
      <p:grpSp>
        <p:nvGrpSpPr>
          <p:cNvPr id="27" name="Group 26"/>
          <p:cNvGrpSpPr/>
          <p:nvPr/>
        </p:nvGrpSpPr>
        <p:grpSpPr>
          <a:xfrm>
            <a:off x="7777106" y="2736241"/>
            <a:ext cx="1052422" cy="2989728"/>
            <a:chOff x="6253106" y="2736241"/>
            <a:chExt cx="1052422" cy="2989728"/>
          </a:xfrm>
          <a:solidFill>
            <a:srgbClr val="00B0F0"/>
          </a:solidFill>
        </p:grpSpPr>
        <p:sp>
          <p:nvSpPr>
            <p:cNvPr id="28" name="Down Arrow 27"/>
            <p:cNvSpPr/>
            <p:nvPr/>
          </p:nvSpPr>
          <p:spPr>
            <a:xfrm rot="2416117" flipH="1">
              <a:off x="6253106" y="2736241"/>
              <a:ext cx="684535" cy="2989728"/>
            </a:xfrm>
            <a:prstGeom prst="downArrow">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rot="18594138">
              <a:off x="6365795" y="4285298"/>
              <a:ext cx="1510134" cy="369332"/>
            </a:xfrm>
            <a:prstGeom prst="rect">
              <a:avLst/>
            </a:prstGeom>
            <a:grpFill/>
          </p:spPr>
          <p:txBody>
            <a:bodyPr wrap="square" rtlCol="0">
              <a:spAutoFit/>
            </a:bodyPr>
            <a:lstStyle/>
            <a:p>
              <a:pPr algn="ctr"/>
              <a:r>
                <a:rPr lang="en-US" b="1" dirty="0"/>
                <a:t>Y</a:t>
              </a:r>
              <a:r>
                <a:rPr lang="en-US" b="1" baseline="-25000" dirty="0"/>
                <a:t>i</a:t>
              </a:r>
              <a:endParaRPr lang="en-US" b="1" dirty="0"/>
            </a:p>
          </p:txBody>
        </p:sp>
      </p:grpSp>
      <p:sp>
        <p:nvSpPr>
          <p:cNvPr id="30" name="TextBox 29"/>
          <p:cNvSpPr txBox="1"/>
          <p:nvPr/>
        </p:nvSpPr>
        <p:spPr>
          <a:xfrm>
            <a:off x="5517452" y="6488668"/>
            <a:ext cx="5183967" cy="369332"/>
          </a:xfrm>
          <a:prstGeom prst="rect">
            <a:avLst/>
          </a:prstGeom>
          <a:noFill/>
        </p:spPr>
        <p:txBody>
          <a:bodyPr wrap="square" rtlCol="0">
            <a:spAutoFit/>
          </a:bodyPr>
          <a:lstStyle/>
          <a:p>
            <a:r>
              <a:rPr lang="en-US" dirty="0">
                <a:solidFill>
                  <a:schemeClr val="bg1"/>
                </a:solidFill>
              </a:rPr>
              <a:t>                    </a:t>
            </a:r>
            <a:r>
              <a:rPr lang="en-US" sz="1600" i="1" dirty="0">
                <a:solidFill>
                  <a:schemeClr val="bg1"/>
                </a:solidFill>
              </a:rPr>
              <a:t>Angela Chen, Linear Model for Regression      </a:t>
            </a:r>
            <a:r>
              <a:rPr lang="en-US" dirty="0">
                <a:solidFill>
                  <a:schemeClr val="bg1"/>
                </a:solidFill>
              </a:rPr>
              <a:t>3 </a:t>
            </a:r>
          </a:p>
        </p:txBody>
      </p:sp>
      <p:sp>
        <p:nvSpPr>
          <p:cNvPr id="31" name="TextBox 30"/>
          <p:cNvSpPr txBox="1"/>
          <p:nvPr/>
        </p:nvSpPr>
        <p:spPr>
          <a:xfrm>
            <a:off x="6269448" y="2233659"/>
            <a:ext cx="4066294" cy="369332"/>
          </a:xfrm>
          <a:prstGeom prst="rect">
            <a:avLst/>
          </a:prstGeom>
          <a:noFill/>
        </p:spPr>
        <p:txBody>
          <a:bodyPr wrap="square" rtlCol="0">
            <a:spAutoFit/>
          </a:bodyPr>
          <a:lstStyle/>
          <a:p>
            <a:pPr algn="ctr"/>
            <a:r>
              <a:rPr lang="en-US" b="1" dirty="0"/>
              <a:t>Y</a:t>
            </a:r>
            <a:r>
              <a:rPr lang="en-US" baseline="-25000" dirty="0"/>
              <a:t>i</a:t>
            </a:r>
            <a:r>
              <a:rPr lang="en-US" dirty="0"/>
              <a:t> = </a:t>
            </a:r>
            <a:r>
              <a:rPr lang="en-US" b="1" dirty="0"/>
              <a:t>a</a:t>
            </a:r>
            <a:r>
              <a:rPr lang="en-US" dirty="0"/>
              <a:t> + </a:t>
            </a:r>
            <a:r>
              <a:rPr lang="en-US" b="1" dirty="0">
                <a:solidFill>
                  <a:srgbClr val="000000"/>
                </a:solidFill>
              </a:rPr>
              <a:t>b</a:t>
            </a:r>
            <a:r>
              <a:rPr lang="en-US" dirty="0">
                <a:solidFill>
                  <a:srgbClr val="000000"/>
                </a:solidFill>
              </a:rPr>
              <a:t> * </a:t>
            </a:r>
            <a:r>
              <a:rPr lang="en-US" dirty="0"/>
              <a:t>X</a:t>
            </a:r>
            <a:r>
              <a:rPr lang="en-US" baseline="-25000" dirty="0"/>
              <a:t>i1</a:t>
            </a:r>
            <a:endParaRPr lang="en-US" dirty="0"/>
          </a:p>
        </p:txBody>
      </p:sp>
      <p:sp>
        <p:nvSpPr>
          <p:cNvPr id="8" name="TextBox 7"/>
          <p:cNvSpPr txBox="1"/>
          <p:nvPr/>
        </p:nvSpPr>
        <p:spPr>
          <a:xfrm>
            <a:off x="5883928" y="2833373"/>
            <a:ext cx="2365034" cy="1754327"/>
          </a:xfrm>
          <a:prstGeom prst="rect">
            <a:avLst/>
          </a:prstGeom>
          <a:noFill/>
        </p:spPr>
        <p:txBody>
          <a:bodyPr wrap="square" rtlCol="0">
            <a:spAutoFit/>
          </a:bodyPr>
          <a:lstStyle/>
          <a:p>
            <a:pPr algn="ctr"/>
            <a:r>
              <a:rPr lang="en-US" dirty="0"/>
              <a:t>Initialize </a:t>
            </a:r>
          </a:p>
          <a:p>
            <a:pPr algn="ctr"/>
            <a:r>
              <a:rPr lang="en-US" dirty="0"/>
              <a:t>parameter estimation for </a:t>
            </a:r>
            <a:r>
              <a:rPr lang="en-US" dirty="0">
                <a:solidFill>
                  <a:srgbClr val="FF0000"/>
                </a:solidFill>
              </a:rPr>
              <a:t>a</a:t>
            </a:r>
            <a:r>
              <a:rPr lang="en-US" dirty="0"/>
              <a:t> and </a:t>
            </a:r>
            <a:r>
              <a:rPr lang="en-US" dirty="0">
                <a:solidFill>
                  <a:srgbClr val="FF0000"/>
                </a:solidFill>
              </a:rPr>
              <a:t>b</a:t>
            </a:r>
          </a:p>
          <a:p>
            <a:endParaRPr lang="en-US" dirty="0">
              <a:solidFill>
                <a:srgbClr val="FF0000"/>
              </a:solidFill>
            </a:endParaRPr>
          </a:p>
          <a:p>
            <a:endParaRPr lang="en-US" dirty="0">
              <a:solidFill>
                <a:srgbClr val="FF0000"/>
              </a:solidFill>
            </a:endParaRPr>
          </a:p>
          <a:p>
            <a:endParaRPr lang="en-US" dirty="0"/>
          </a:p>
        </p:txBody>
      </p:sp>
      <p:sp>
        <p:nvSpPr>
          <p:cNvPr id="32" name="TextBox 31"/>
          <p:cNvSpPr txBox="1"/>
          <p:nvPr/>
        </p:nvSpPr>
        <p:spPr>
          <a:xfrm>
            <a:off x="4842668" y="1761197"/>
            <a:ext cx="966766" cy="369332"/>
          </a:xfrm>
          <a:prstGeom prst="rect">
            <a:avLst/>
          </a:prstGeom>
          <a:noFill/>
        </p:spPr>
        <p:txBody>
          <a:bodyPr wrap="square" rtlCol="0">
            <a:spAutoFit/>
          </a:bodyPr>
          <a:lstStyle/>
          <a:p>
            <a:r>
              <a:rPr lang="en-US" dirty="0"/>
              <a:t>X</a:t>
            </a:r>
            <a:r>
              <a:rPr lang="en-US" baseline="-25000" dirty="0"/>
              <a:t>i.</a:t>
            </a:r>
            <a:endParaRPr lang="en-US" dirty="0"/>
          </a:p>
        </p:txBody>
      </p:sp>
    </p:spTree>
    <p:extLst>
      <p:ext uri="{BB962C8B-B14F-4D97-AF65-F5344CB8AC3E}">
        <p14:creationId xmlns:p14="http://schemas.microsoft.com/office/powerpoint/2010/main" val="3052238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iterative process of ML</a:t>
            </a:r>
          </a:p>
        </p:txBody>
      </p:sp>
      <p:sp>
        <p:nvSpPr>
          <p:cNvPr id="3" name="Content Placeholder 2"/>
          <p:cNvSpPr>
            <a:spLocks noGrp="1"/>
          </p:cNvSpPr>
          <p:nvPr>
            <p:ph idx="1"/>
          </p:nvPr>
        </p:nvSpPr>
        <p:spPr/>
        <p:txBody>
          <a:bodyPr/>
          <a:lstStyle/>
          <a:p>
            <a:endParaRPr lang="en-US" altLang="zh-TW" dirty="0"/>
          </a:p>
          <a:p>
            <a:endParaRPr lang="en-US" altLang="zh-TW" dirty="0"/>
          </a:p>
          <a:p>
            <a:endParaRPr lang="en-US" altLang="zh-TW" dirty="0"/>
          </a:p>
          <a:p>
            <a:endParaRPr lang="en-US" altLang="zh-TW" dirty="0"/>
          </a:p>
        </p:txBody>
      </p:sp>
      <p:grpSp>
        <p:nvGrpSpPr>
          <p:cNvPr id="7" name="Group 6"/>
          <p:cNvGrpSpPr/>
          <p:nvPr/>
        </p:nvGrpSpPr>
        <p:grpSpPr>
          <a:xfrm>
            <a:off x="1757324" y="1733818"/>
            <a:ext cx="2426394" cy="1099554"/>
            <a:chOff x="1586156" y="1735344"/>
            <a:chExt cx="3525855" cy="936676"/>
          </a:xfrm>
        </p:grpSpPr>
        <p:sp>
          <p:nvSpPr>
            <p:cNvPr id="4" name="Rectangle 3"/>
            <p:cNvSpPr/>
            <p:nvPr/>
          </p:nvSpPr>
          <p:spPr>
            <a:xfrm>
              <a:off x="1586156" y="1735344"/>
              <a:ext cx="3525855" cy="9366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1586156" y="1805304"/>
              <a:ext cx="3525855" cy="760337"/>
            </a:xfrm>
            <a:prstGeom prst="rect">
              <a:avLst/>
            </a:prstGeom>
            <a:noFill/>
          </p:spPr>
          <p:txBody>
            <a:bodyPr wrap="square" rtlCol="0">
              <a:spAutoFit/>
            </a:bodyPr>
            <a:lstStyle/>
            <a:p>
              <a:pPr algn="ctr"/>
              <a:r>
                <a:rPr lang="en-US" altLang="zh-TW" sz="2600" dirty="0"/>
                <a:t>Training Data</a:t>
              </a:r>
            </a:p>
            <a:p>
              <a:pPr algn="ctr"/>
              <a:endParaRPr lang="en-US" sz="2600" dirty="0"/>
            </a:p>
          </p:txBody>
        </p:sp>
      </p:grpSp>
      <p:grpSp>
        <p:nvGrpSpPr>
          <p:cNvPr id="9" name="Group 8"/>
          <p:cNvGrpSpPr/>
          <p:nvPr/>
        </p:nvGrpSpPr>
        <p:grpSpPr>
          <a:xfrm>
            <a:off x="5792777" y="1666921"/>
            <a:ext cx="4952463" cy="1099554"/>
            <a:chOff x="1476054" y="1744122"/>
            <a:chExt cx="5023094" cy="936676"/>
          </a:xfrm>
        </p:grpSpPr>
        <p:sp>
          <p:nvSpPr>
            <p:cNvPr id="10" name="Rectangle 9"/>
            <p:cNvSpPr/>
            <p:nvPr/>
          </p:nvSpPr>
          <p:spPr>
            <a:xfrm>
              <a:off x="1971444" y="1744122"/>
              <a:ext cx="4185551" cy="9366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p:cNvSpPr txBox="1"/>
            <p:nvPr/>
          </p:nvSpPr>
          <p:spPr>
            <a:xfrm>
              <a:off x="1476054" y="1807412"/>
              <a:ext cx="5023094" cy="419497"/>
            </a:xfrm>
            <a:prstGeom prst="rect">
              <a:avLst/>
            </a:prstGeom>
            <a:noFill/>
          </p:spPr>
          <p:txBody>
            <a:bodyPr wrap="square" rtlCol="0">
              <a:spAutoFit/>
            </a:bodyPr>
            <a:lstStyle/>
            <a:p>
              <a:pPr algn="ctr"/>
              <a:r>
                <a:rPr lang="en-US" sz="2600" dirty="0"/>
                <a:t>ML Model </a:t>
              </a:r>
            </a:p>
          </p:txBody>
        </p:sp>
      </p:grpSp>
      <p:sp>
        <p:nvSpPr>
          <p:cNvPr id="12" name="Right Arrow 11"/>
          <p:cNvSpPr/>
          <p:nvPr/>
        </p:nvSpPr>
        <p:spPr>
          <a:xfrm>
            <a:off x="4405345" y="2012129"/>
            <a:ext cx="1478584" cy="568736"/>
          </a:xfrm>
          <a:prstGeom prst="rightArrow">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 name="Group 12"/>
          <p:cNvGrpSpPr/>
          <p:nvPr/>
        </p:nvGrpSpPr>
        <p:grpSpPr>
          <a:xfrm>
            <a:off x="4069740" y="5451959"/>
            <a:ext cx="2724837" cy="1099554"/>
            <a:chOff x="1971445" y="1744122"/>
            <a:chExt cx="3525855" cy="936676"/>
          </a:xfrm>
        </p:grpSpPr>
        <p:sp>
          <p:nvSpPr>
            <p:cNvPr id="14" name="Rectangle 13"/>
            <p:cNvSpPr/>
            <p:nvPr/>
          </p:nvSpPr>
          <p:spPr>
            <a:xfrm>
              <a:off x="1971445" y="1744122"/>
              <a:ext cx="3525855" cy="9366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TextBox 14"/>
            <p:cNvSpPr txBox="1"/>
            <p:nvPr/>
          </p:nvSpPr>
          <p:spPr>
            <a:xfrm>
              <a:off x="1971445" y="1811238"/>
              <a:ext cx="3525855" cy="760337"/>
            </a:xfrm>
            <a:prstGeom prst="rect">
              <a:avLst/>
            </a:prstGeom>
            <a:noFill/>
          </p:spPr>
          <p:txBody>
            <a:bodyPr wrap="square" rtlCol="0">
              <a:spAutoFit/>
            </a:bodyPr>
            <a:lstStyle/>
            <a:p>
              <a:pPr algn="ctr"/>
              <a:r>
                <a:rPr lang="en-US" sz="2600" dirty="0"/>
                <a:t>Quality Metric</a:t>
              </a:r>
            </a:p>
            <a:p>
              <a:pPr algn="ctr"/>
              <a:r>
                <a:rPr lang="en-US" sz="2600" dirty="0"/>
                <a:t>e.g. sum(Y</a:t>
              </a:r>
              <a:r>
                <a:rPr lang="en-US" sz="2600" baseline="-25000" dirty="0"/>
                <a:t>i</a:t>
              </a:r>
              <a:r>
                <a:rPr lang="en-US" sz="2600" dirty="0"/>
                <a:t>- </a:t>
              </a:r>
              <a:r>
                <a:rPr lang="en-US" sz="2600" b="1" dirty="0"/>
                <a:t>Y</a:t>
              </a:r>
              <a:r>
                <a:rPr lang="en-US" sz="2600" baseline="-25000" dirty="0"/>
                <a:t>i</a:t>
              </a:r>
              <a:r>
                <a:rPr lang="en-US" sz="2600" dirty="0"/>
                <a:t>)</a:t>
              </a:r>
              <a:r>
                <a:rPr lang="en-US" sz="2600" baseline="30000" dirty="0"/>
                <a:t>2</a:t>
              </a:r>
              <a:endParaRPr lang="en-US" sz="2600" dirty="0"/>
            </a:p>
          </p:txBody>
        </p:sp>
      </p:grpSp>
      <p:grpSp>
        <p:nvGrpSpPr>
          <p:cNvPr id="24" name="Group 23"/>
          <p:cNvGrpSpPr/>
          <p:nvPr/>
        </p:nvGrpSpPr>
        <p:grpSpPr>
          <a:xfrm>
            <a:off x="3482095" y="3062883"/>
            <a:ext cx="1554410" cy="2167202"/>
            <a:chOff x="1958095" y="3062883"/>
            <a:chExt cx="1554410" cy="2167202"/>
          </a:xfrm>
          <a:solidFill>
            <a:srgbClr val="00B0F0"/>
          </a:solidFill>
        </p:grpSpPr>
        <p:sp>
          <p:nvSpPr>
            <p:cNvPr id="25" name="Down Arrow 24"/>
            <p:cNvSpPr/>
            <p:nvPr/>
          </p:nvSpPr>
          <p:spPr>
            <a:xfrm flipH="1">
              <a:off x="1958095" y="3062883"/>
              <a:ext cx="587644" cy="2167202"/>
            </a:xfrm>
            <a:prstGeom prst="downArrow">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2545739" y="3873792"/>
              <a:ext cx="966766" cy="369332"/>
            </a:xfrm>
            <a:prstGeom prst="rect">
              <a:avLst/>
            </a:prstGeom>
            <a:grpFill/>
          </p:spPr>
          <p:txBody>
            <a:bodyPr wrap="square" rtlCol="0">
              <a:spAutoFit/>
            </a:bodyPr>
            <a:lstStyle/>
            <a:p>
              <a:r>
                <a:rPr lang="en-US" dirty="0"/>
                <a:t>Y</a:t>
              </a:r>
              <a:r>
                <a:rPr lang="en-US" baseline="-25000" dirty="0"/>
                <a:t>i</a:t>
              </a:r>
              <a:endParaRPr lang="en-US" dirty="0"/>
            </a:p>
          </p:txBody>
        </p:sp>
      </p:grpSp>
      <p:grpSp>
        <p:nvGrpSpPr>
          <p:cNvPr id="27" name="Group 26"/>
          <p:cNvGrpSpPr/>
          <p:nvPr/>
        </p:nvGrpSpPr>
        <p:grpSpPr>
          <a:xfrm>
            <a:off x="7777106" y="2736241"/>
            <a:ext cx="1052422" cy="2989728"/>
            <a:chOff x="6253106" y="2736241"/>
            <a:chExt cx="1052422" cy="2989728"/>
          </a:xfrm>
          <a:solidFill>
            <a:srgbClr val="00B0F0"/>
          </a:solidFill>
        </p:grpSpPr>
        <p:sp>
          <p:nvSpPr>
            <p:cNvPr id="28" name="Down Arrow 27"/>
            <p:cNvSpPr/>
            <p:nvPr/>
          </p:nvSpPr>
          <p:spPr>
            <a:xfrm rot="2416117" flipH="1">
              <a:off x="6253106" y="2736241"/>
              <a:ext cx="684535" cy="2989728"/>
            </a:xfrm>
            <a:prstGeom prst="downArrow">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rot="18594138">
              <a:off x="6365795" y="4285298"/>
              <a:ext cx="1510134" cy="369332"/>
            </a:xfrm>
            <a:prstGeom prst="rect">
              <a:avLst/>
            </a:prstGeom>
            <a:grpFill/>
          </p:spPr>
          <p:txBody>
            <a:bodyPr wrap="square" rtlCol="0">
              <a:spAutoFit/>
            </a:bodyPr>
            <a:lstStyle/>
            <a:p>
              <a:pPr algn="ctr"/>
              <a:r>
                <a:rPr lang="en-US" b="1" dirty="0"/>
                <a:t>Y</a:t>
              </a:r>
              <a:r>
                <a:rPr lang="en-US" b="1" baseline="-25000" dirty="0"/>
                <a:t>i</a:t>
              </a:r>
              <a:endParaRPr lang="en-US" b="1" dirty="0"/>
            </a:p>
          </p:txBody>
        </p:sp>
      </p:grpSp>
      <p:sp>
        <p:nvSpPr>
          <p:cNvPr id="30" name="TextBox 29"/>
          <p:cNvSpPr txBox="1"/>
          <p:nvPr/>
        </p:nvSpPr>
        <p:spPr>
          <a:xfrm>
            <a:off x="6891977" y="6475944"/>
            <a:ext cx="5183967" cy="369332"/>
          </a:xfrm>
          <a:prstGeom prst="rect">
            <a:avLst/>
          </a:prstGeom>
          <a:noFill/>
        </p:spPr>
        <p:txBody>
          <a:bodyPr wrap="square" rtlCol="0">
            <a:spAutoFit/>
          </a:bodyPr>
          <a:lstStyle/>
          <a:p>
            <a:r>
              <a:rPr lang="en-US" dirty="0"/>
              <a:t>                    </a:t>
            </a:r>
            <a:r>
              <a:rPr lang="en-US" sz="1600" i="1" dirty="0">
                <a:solidFill>
                  <a:schemeClr val="bg1"/>
                </a:solidFill>
              </a:rPr>
              <a:t>Angela Chen, Linear Model for Regression      </a:t>
            </a:r>
            <a:r>
              <a:rPr lang="en-US" dirty="0">
                <a:solidFill>
                  <a:schemeClr val="bg1"/>
                </a:solidFill>
              </a:rPr>
              <a:t>4 </a:t>
            </a:r>
          </a:p>
        </p:txBody>
      </p:sp>
      <p:sp>
        <p:nvSpPr>
          <p:cNvPr id="32" name="TextBox 31"/>
          <p:cNvSpPr txBox="1"/>
          <p:nvPr/>
        </p:nvSpPr>
        <p:spPr>
          <a:xfrm>
            <a:off x="4842668" y="1761197"/>
            <a:ext cx="966766" cy="369332"/>
          </a:xfrm>
          <a:prstGeom prst="rect">
            <a:avLst/>
          </a:prstGeom>
          <a:noFill/>
        </p:spPr>
        <p:txBody>
          <a:bodyPr wrap="square" rtlCol="0">
            <a:spAutoFit/>
          </a:bodyPr>
          <a:lstStyle/>
          <a:p>
            <a:r>
              <a:rPr lang="en-US" dirty="0"/>
              <a:t>X</a:t>
            </a:r>
            <a:r>
              <a:rPr lang="en-US" baseline="-25000" dirty="0"/>
              <a:t>i.</a:t>
            </a:r>
            <a:endParaRPr lang="en-US" dirty="0"/>
          </a:p>
        </p:txBody>
      </p:sp>
      <p:grpSp>
        <p:nvGrpSpPr>
          <p:cNvPr id="34" name="Group 33"/>
          <p:cNvGrpSpPr/>
          <p:nvPr/>
        </p:nvGrpSpPr>
        <p:grpSpPr>
          <a:xfrm>
            <a:off x="7331072" y="5250833"/>
            <a:ext cx="2182938" cy="1281355"/>
            <a:chOff x="3188858" y="4145998"/>
            <a:chExt cx="2182938" cy="1281355"/>
          </a:xfrm>
        </p:grpSpPr>
        <p:sp>
          <p:nvSpPr>
            <p:cNvPr id="35" name="Oval Callout 34"/>
            <p:cNvSpPr/>
            <p:nvPr/>
          </p:nvSpPr>
          <p:spPr>
            <a:xfrm>
              <a:off x="3188858" y="4145998"/>
              <a:ext cx="2182938" cy="1281355"/>
            </a:xfrm>
            <a:prstGeom prst="wedgeEllipseCallout">
              <a:avLst>
                <a:gd name="adj1" fmla="val -70021"/>
                <a:gd name="adj2" fmla="val 20475"/>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324898" y="4306755"/>
              <a:ext cx="2046898" cy="923330"/>
            </a:xfrm>
            <a:prstGeom prst="rect">
              <a:avLst/>
            </a:prstGeom>
            <a:noFill/>
          </p:spPr>
          <p:txBody>
            <a:bodyPr wrap="square" rtlCol="0">
              <a:spAutoFit/>
            </a:bodyPr>
            <a:lstStyle/>
            <a:p>
              <a:r>
                <a:rPr lang="en-US" dirty="0">
                  <a:solidFill>
                    <a:schemeClr val="bg1"/>
                  </a:solidFill>
                </a:rPr>
                <a:t>Also called cost function. </a:t>
              </a:r>
              <a:r>
                <a:rPr lang="en-US" dirty="0">
                  <a:solidFill>
                    <a:srgbClr val="FF0000"/>
                  </a:solidFill>
                </a:rPr>
                <a:t>Goal is to minimize the cost.</a:t>
              </a:r>
            </a:p>
          </p:txBody>
        </p:sp>
      </p:grpSp>
      <p:pic>
        <p:nvPicPr>
          <p:cNvPr id="17" name="Picture 16"/>
          <p:cNvPicPr>
            <a:picLocks noChangeAspect="1"/>
          </p:cNvPicPr>
          <p:nvPr/>
        </p:nvPicPr>
        <p:blipFill rotWithShape="1">
          <a:blip r:embed="rId3"/>
          <a:srcRect l="2804" t="14569" r="6852" b="4391"/>
          <a:stretch/>
        </p:blipFill>
        <p:spPr>
          <a:xfrm>
            <a:off x="4342459" y="3192017"/>
            <a:ext cx="2790136" cy="2219573"/>
          </a:xfrm>
          <a:prstGeom prst="rect">
            <a:avLst/>
          </a:prstGeom>
        </p:spPr>
      </p:pic>
      <p:sp>
        <p:nvSpPr>
          <p:cNvPr id="37" name="TextBox 36"/>
          <p:cNvSpPr txBox="1"/>
          <p:nvPr/>
        </p:nvSpPr>
        <p:spPr>
          <a:xfrm>
            <a:off x="6269448" y="2233659"/>
            <a:ext cx="4066294" cy="369332"/>
          </a:xfrm>
          <a:prstGeom prst="rect">
            <a:avLst/>
          </a:prstGeom>
          <a:noFill/>
        </p:spPr>
        <p:txBody>
          <a:bodyPr wrap="square" rtlCol="0">
            <a:spAutoFit/>
          </a:bodyPr>
          <a:lstStyle/>
          <a:p>
            <a:pPr algn="ctr"/>
            <a:r>
              <a:rPr lang="en-US" b="1" dirty="0"/>
              <a:t>Y</a:t>
            </a:r>
            <a:r>
              <a:rPr lang="en-US" baseline="-25000" dirty="0"/>
              <a:t>i</a:t>
            </a:r>
            <a:r>
              <a:rPr lang="en-US" dirty="0"/>
              <a:t> = </a:t>
            </a:r>
            <a:r>
              <a:rPr lang="en-US" b="1" dirty="0"/>
              <a:t>a</a:t>
            </a:r>
            <a:r>
              <a:rPr lang="en-US" dirty="0"/>
              <a:t> + </a:t>
            </a:r>
            <a:r>
              <a:rPr lang="en-US" b="1" dirty="0">
                <a:solidFill>
                  <a:srgbClr val="000000"/>
                </a:solidFill>
              </a:rPr>
              <a:t>b</a:t>
            </a:r>
            <a:r>
              <a:rPr lang="en-US" dirty="0">
                <a:solidFill>
                  <a:srgbClr val="000000"/>
                </a:solidFill>
              </a:rPr>
              <a:t> * </a:t>
            </a:r>
            <a:r>
              <a:rPr lang="en-US" dirty="0"/>
              <a:t>X</a:t>
            </a:r>
            <a:r>
              <a:rPr lang="en-US" baseline="-25000" dirty="0"/>
              <a:t>i1</a:t>
            </a:r>
            <a:endParaRPr lang="en-US" dirty="0"/>
          </a:p>
        </p:txBody>
      </p:sp>
    </p:spTree>
    <p:extLst>
      <p:ext uri="{BB962C8B-B14F-4D97-AF65-F5344CB8AC3E}">
        <p14:creationId xmlns:p14="http://schemas.microsoft.com/office/powerpoint/2010/main" val="3435605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iterative process of ML</a:t>
            </a:r>
          </a:p>
        </p:txBody>
      </p:sp>
      <p:sp>
        <p:nvSpPr>
          <p:cNvPr id="3" name="Content Placeholder 2"/>
          <p:cNvSpPr>
            <a:spLocks noGrp="1"/>
          </p:cNvSpPr>
          <p:nvPr>
            <p:ph idx="1"/>
          </p:nvPr>
        </p:nvSpPr>
        <p:spPr/>
        <p:txBody>
          <a:bodyPr/>
          <a:lstStyle/>
          <a:p>
            <a:endParaRPr lang="en-US" altLang="zh-TW" dirty="0"/>
          </a:p>
          <a:p>
            <a:endParaRPr lang="en-US" altLang="zh-TW" dirty="0"/>
          </a:p>
          <a:p>
            <a:endParaRPr lang="en-US" altLang="zh-TW" dirty="0"/>
          </a:p>
          <a:p>
            <a:endParaRPr lang="en-US" altLang="zh-TW" dirty="0"/>
          </a:p>
        </p:txBody>
      </p:sp>
      <p:grpSp>
        <p:nvGrpSpPr>
          <p:cNvPr id="7" name="Group 6"/>
          <p:cNvGrpSpPr/>
          <p:nvPr/>
        </p:nvGrpSpPr>
        <p:grpSpPr>
          <a:xfrm>
            <a:off x="1757324" y="1733818"/>
            <a:ext cx="2426394" cy="1099554"/>
            <a:chOff x="1586156" y="1735344"/>
            <a:chExt cx="3525855" cy="936676"/>
          </a:xfrm>
        </p:grpSpPr>
        <p:sp>
          <p:nvSpPr>
            <p:cNvPr id="4" name="Rectangle 3"/>
            <p:cNvSpPr/>
            <p:nvPr/>
          </p:nvSpPr>
          <p:spPr>
            <a:xfrm>
              <a:off x="1586156" y="1735344"/>
              <a:ext cx="3525855" cy="9366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1586156" y="1805304"/>
              <a:ext cx="3525855" cy="760337"/>
            </a:xfrm>
            <a:prstGeom prst="rect">
              <a:avLst/>
            </a:prstGeom>
            <a:noFill/>
          </p:spPr>
          <p:txBody>
            <a:bodyPr wrap="square" rtlCol="0">
              <a:spAutoFit/>
            </a:bodyPr>
            <a:lstStyle/>
            <a:p>
              <a:pPr algn="ctr"/>
              <a:r>
                <a:rPr lang="en-US" altLang="zh-TW" sz="2600" dirty="0"/>
                <a:t>Training Data</a:t>
              </a:r>
            </a:p>
            <a:p>
              <a:pPr algn="ctr"/>
              <a:endParaRPr lang="en-US" sz="2600" dirty="0"/>
            </a:p>
          </p:txBody>
        </p:sp>
      </p:grpSp>
      <p:grpSp>
        <p:nvGrpSpPr>
          <p:cNvPr id="9" name="Group 8"/>
          <p:cNvGrpSpPr/>
          <p:nvPr/>
        </p:nvGrpSpPr>
        <p:grpSpPr>
          <a:xfrm>
            <a:off x="5792777" y="1666921"/>
            <a:ext cx="4952463" cy="1099554"/>
            <a:chOff x="1476054" y="1744122"/>
            <a:chExt cx="5023094" cy="936676"/>
          </a:xfrm>
        </p:grpSpPr>
        <p:sp>
          <p:nvSpPr>
            <p:cNvPr id="10" name="Rectangle 9"/>
            <p:cNvSpPr/>
            <p:nvPr/>
          </p:nvSpPr>
          <p:spPr>
            <a:xfrm>
              <a:off x="1971444" y="1744122"/>
              <a:ext cx="4185551" cy="9366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p:cNvSpPr txBox="1"/>
            <p:nvPr/>
          </p:nvSpPr>
          <p:spPr>
            <a:xfrm>
              <a:off x="1476054" y="1807412"/>
              <a:ext cx="5023094" cy="419497"/>
            </a:xfrm>
            <a:prstGeom prst="rect">
              <a:avLst/>
            </a:prstGeom>
            <a:noFill/>
          </p:spPr>
          <p:txBody>
            <a:bodyPr wrap="square" rtlCol="0">
              <a:spAutoFit/>
            </a:bodyPr>
            <a:lstStyle/>
            <a:p>
              <a:pPr algn="ctr"/>
              <a:r>
                <a:rPr lang="en-US" sz="2600" dirty="0"/>
                <a:t>ML Model </a:t>
              </a:r>
            </a:p>
          </p:txBody>
        </p:sp>
      </p:grpSp>
      <p:sp>
        <p:nvSpPr>
          <p:cNvPr id="12" name="Right Arrow 11"/>
          <p:cNvSpPr/>
          <p:nvPr/>
        </p:nvSpPr>
        <p:spPr>
          <a:xfrm>
            <a:off x="4405345" y="2012129"/>
            <a:ext cx="1478584" cy="568736"/>
          </a:xfrm>
          <a:prstGeom prst="rightArrow">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 name="Group 12"/>
          <p:cNvGrpSpPr/>
          <p:nvPr/>
        </p:nvGrpSpPr>
        <p:grpSpPr>
          <a:xfrm>
            <a:off x="4069740" y="5451960"/>
            <a:ext cx="2724837" cy="1371449"/>
            <a:chOff x="1971445" y="1744122"/>
            <a:chExt cx="3525855" cy="1168295"/>
          </a:xfrm>
        </p:grpSpPr>
        <p:sp>
          <p:nvSpPr>
            <p:cNvPr id="14" name="Rectangle 13"/>
            <p:cNvSpPr/>
            <p:nvPr/>
          </p:nvSpPr>
          <p:spPr>
            <a:xfrm>
              <a:off x="1971445" y="1744122"/>
              <a:ext cx="3525855" cy="9366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TextBox 14"/>
            <p:cNvSpPr txBox="1"/>
            <p:nvPr/>
          </p:nvSpPr>
          <p:spPr>
            <a:xfrm>
              <a:off x="1971445" y="1811238"/>
              <a:ext cx="3525855" cy="1101179"/>
            </a:xfrm>
            <a:prstGeom prst="rect">
              <a:avLst/>
            </a:prstGeom>
            <a:noFill/>
          </p:spPr>
          <p:txBody>
            <a:bodyPr wrap="square" rtlCol="0">
              <a:spAutoFit/>
            </a:bodyPr>
            <a:lstStyle/>
            <a:p>
              <a:pPr algn="ctr"/>
              <a:r>
                <a:rPr lang="en-US" sz="2600" dirty="0"/>
                <a:t>Quality Metric</a:t>
              </a:r>
            </a:p>
            <a:p>
              <a:pPr algn="ctr"/>
              <a:r>
                <a:rPr lang="en-US" sz="2600" dirty="0"/>
                <a:t>e.g. sum(Y</a:t>
              </a:r>
              <a:r>
                <a:rPr lang="en-US" sz="2600" baseline="-25000" dirty="0"/>
                <a:t>i</a:t>
              </a:r>
              <a:r>
                <a:rPr lang="en-US" sz="2600" dirty="0"/>
                <a:t>- </a:t>
              </a:r>
              <a:r>
                <a:rPr lang="en-US" sz="2600" b="1" dirty="0"/>
                <a:t>Y</a:t>
              </a:r>
              <a:r>
                <a:rPr lang="en-US" sz="2600" baseline="-25000" dirty="0"/>
                <a:t>i</a:t>
              </a:r>
              <a:r>
                <a:rPr lang="en-US" sz="2600" dirty="0"/>
                <a:t>)</a:t>
              </a:r>
              <a:r>
                <a:rPr lang="en-US" sz="2600" baseline="30000" dirty="0"/>
                <a:t>2</a:t>
              </a:r>
              <a:endParaRPr lang="en-US" sz="2600" dirty="0"/>
            </a:p>
            <a:p>
              <a:pPr algn="ctr"/>
              <a:endParaRPr lang="en-US" sz="2600" dirty="0"/>
            </a:p>
          </p:txBody>
        </p:sp>
      </p:grpSp>
      <p:grpSp>
        <p:nvGrpSpPr>
          <p:cNvPr id="24" name="Group 23"/>
          <p:cNvGrpSpPr/>
          <p:nvPr/>
        </p:nvGrpSpPr>
        <p:grpSpPr>
          <a:xfrm>
            <a:off x="3482095" y="3062883"/>
            <a:ext cx="1554410" cy="2167202"/>
            <a:chOff x="1958095" y="3062883"/>
            <a:chExt cx="1554410" cy="2167202"/>
          </a:xfrm>
        </p:grpSpPr>
        <p:sp>
          <p:nvSpPr>
            <p:cNvPr id="25" name="Down Arrow 24"/>
            <p:cNvSpPr/>
            <p:nvPr/>
          </p:nvSpPr>
          <p:spPr>
            <a:xfrm flipH="1">
              <a:off x="1958095" y="3062883"/>
              <a:ext cx="587644" cy="2167202"/>
            </a:xfrm>
            <a:prstGeom prst="downArrow">
              <a:avLst/>
            </a:prstGeom>
            <a:solidFill>
              <a:srgbClr val="00B0F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TextBox 25"/>
            <p:cNvSpPr txBox="1"/>
            <p:nvPr/>
          </p:nvSpPr>
          <p:spPr>
            <a:xfrm>
              <a:off x="2545739" y="3873792"/>
              <a:ext cx="966766" cy="369332"/>
            </a:xfrm>
            <a:prstGeom prst="rect">
              <a:avLst/>
            </a:prstGeom>
            <a:solidFill>
              <a:srgbClr val="00B0F0"/>
            </a:solidFill>
          </p:spPr>
          <p:txBody>
            <a:bodyPr wrap="square" rtlCol="0">
              <a:spAutoFit/>
            </a:bodyPr>
            <a:lstStyle/>
            <a:p>
              <a:r>
                <a:rPr lang="en-US" dirty="0"/>
                <a:t>Y</a:t>
              </a:r>
              <a:r>
                <a:rPr lang="en-US" baseline="-25000" dirty="0"/>
                <a:t>i</a:t>
              </a:r>
              <a:endParaRPr lang="en-US" dirty="0"/>
            </a:p>
          </p:txBody>
        </p:sp>
      </p:grpSp>
      <p:grpSp>
        <p:nvGrpSpPr>
          <p:cNvPr id="27" name="Group 26"/>
          <p:cNvGrpSpPr/>
          <p:nvPr/>
        </p:nvGrpSpPr>
        <p:grpSpPr>
          <a:xfrm>
            <a:off x="7777106" y="2736241"/>
            <a:ext cx="1052422" cy="2989728"/>
            <a:chOff x="6253106" y="2736241"/>
            <a:chExt cx="1052422" cy="2989728"/>
          </a:xfrm>
        </p:grpSpPr>
        <p:sp>
          <p:nvSpPr>
            <p:cNvPr id="28" name="Down Arrow 27"/>
            <p:cNvSpPr/>
            <p:nvPr/>
          </p:nvSpPr>
          <p:spPr>
            <a:xfrm rot="2416117" flipH="1">
              <a:off x="6253106" y="2736241"/>
              <a:ext cx="684535" cy="2989728"/>
            </a:xfrm>
            <a:prstGeom prst="downArrow">
              <a:avLst/>
            </a:prstGeom>
            <a:solidFill>
              <a:srgbClr val="00B0F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TextBox 28"/>
            <p:cNvSpPr txBox="1"/>
            <p:nvPr/>
          </p:nvSpPr>
          <p:spPr>
            <a:xfrm rot="18594138">
              <a:off x="6365795" y="4308712"/>
              <a:ext cx="1510134" cy="369332"/>
            </a:xfrm>
            <a:prstGeom prst="rect">
              <a:avLst/>
            </a:prstGeom>
            <a:solidFill>
              <a:srgbClr val="00B0F0"/>
            </a:solidFill>
          </p:spPr>
          <p:txBody>
            <a:bodyPr wrap="square" rtlCol="0">
              <a:spAutoFit/>
            </a:bodyPr>
            <a:lstStyle/>
            <a:p>
              <a:pPr algn="ctr"/>
              <a:r>
                <a:rPr lang="en-US" b="1" dirty="0"/>
                <a:t>Y</a:t>
              </a:r>
              <a:r>
                <a:rPr lang="en-US" b="1" baseline="-25000" dirty="0"/>
                <a:t>i</a:t>
              </a:r>
              <a:endParaRPr lang="en-US" b="1" dirty="0"/>
            </a:p>
          </p:txBody>
        </p:sp>
      </p:grpSp>
      <p:sp>
        <p:nvSpPr>
          <p:cNvPr id="30" name="TextBox 29"/>
          <p:cNvSpPr txBox="1"/>
          <p:nvPr/>
        </p:nvSpPr>
        <p:spPr>
          <a:xfrm>
            <a:off x="5517452" y="6488668"/>
            <a:ext cx="5183967" cy="369332"/>
          </a:xfrm>
          <a:prstGeom prst="rect">
            <a:avLst/>
          </a:prstGeom>
          <a:noFill/>
        </p:spPr>
        <p:txBody>
          <a:bodyPr wrap="square" rtlCol="0">
            <a:spAutoFit/>
          </a:bodyPr>
          <a:lstStyle/>
          <a:p>
            <a:r>
              <a:rPr lang="en-US" dirty="0"/>
              <a:t>                    </a:t>
            </a:r>
            <a:r>
              <a:rPr lang="en-US" sz="1600" i="1" dirty="0"/>
              <a:t>Angela Chen, Linear Model for Regression      </a:t>
            </a:r>
            <a:r>
              <a:rPr lang="en-US" dirty="0"/>
              <a:t>5 </a:t>
            </a:r>
          </a:p>
        </p:txBody>
      </p:sp>
      <p:sp>
        <p:nvSpPr>
          <p:cNvPr id="32" name="TextBox 31"/>
          <p:cNvSpPr txBox="1"/>
          <p:nvPr/>
        </p:nvSpPr>
        <p:spPr>
          <a:xfrm>
            <a:off x="4842668" y="1761197"/>
            <a:ext cx="966766" cy="369332"/>
          </a:xfrm>
          <a:prstGeom prst="rect">
            <a:avLst/>
          </a:prstGeom>
          <a:noFill/>
        </p:spPr>
        <p:txBody>
          <a:bodyPr wrap="square" rtlCol="0">
            <a:spAutoFit/>
          </a:bodyPr>
          <a:lstStyle/>
          <a:p>
            <a:r>
              <a:rPr lang="en-US" dirty="0"/>
              <a:t>X</a:t>
            </a:r>
            <a:r>
              <a:rPr lang="en-US" baseline="-25000" dirty="0"/>
              <a:t>i.</a:t>
            </a:r>
            <a:endParaRPr lang="en-US" dirty="0"/>
          </a:p>
        </p:txBody>
      </p:sp>
      <p:sp>
        <p:nvSpPr>
          <p:cNvPr id="19" name="Diamond 18"/>
          <p:cNvSpPr/>
          <p:nvPr/>
        </p:nvSpPr>
        <p:spPr>
          <a:xfrm>
            <a:off x="5517452" y="3274416"/>
            <a:ext cx="1702887" cy="1601764"/>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flipV="1">
            <a:off x="5406007" y="4761999"/>
            <a:ext cx="477923" cy="46808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7102550" y="3062883"/>
            <a:ext cx="477923" cy="46808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628301" y="3873792"/>
            <a:ext cx="1674025" cy="369332"/>
          </a:xfrm>
          <a:prstGeom prst="rect">
            <a:avLst/>
          </a:prstGeom>
          <a:noFill/>
        </p:spPr>
        <p:txBody>
          <a:bodyPr wrap="square" rtlCol="0">
            <a:spAutoFit/>
          </a:bodyPr>
          <a:lstStyle/>
          <a:p>
            <a:r>
              <a:rPr lang="en-US" dirty="0"/>
              <a:t>ML Algorithm</a:t>
            </a:r>
          </a:p>
        </p:txBody>
      </p:sp>
      <p:grpSp>
        <p:nvGrpSpPr>
          <p:cNvPr id="35" name="Group 34"/>
          <p:cNvGrpSpPr/>
          <p:nvPr/>
        </p:nvGrpSpPr>
        <p:grpSpPr>
          <a:xfrm>
            <a:off x="5883930" y="2618876"/>
            <a:ext cx="1508905" cy="1009032"/>
            <a:chOff x="3626342" y="4181800"/>
            <a:chExt cx="1837671" cy="1120592"/>
          </a:xfrm>
        </p:grpSpPr>
        <p:sp>
          <p:nvSpPr>
            <p:cNvPr id="36" name="Oval Callout 35"/>
            <p:cNvSpPr/>
            <p:nvPr/>
          </p:nvSpPr>
          <p:spPr>
            <a:xfrm>
              <a:off x="3626342" y="4181800"/>
              <a:ext cx="1728461" cy="1120592"/>
            </a:xfrm>
            <a:prstGeom prst="wedgeEllipseCallout">
              <a:avLst>
                <a:gd name="adj1" fmla="val -22559"/>
                <a:gd name="adj2" fmla="val 61197"/>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3626343" y="4241619"/>
              <a:ext cx="1837670" cy="1025415"/>
            </a:xfrm>
            <a:prstGeom prst="rect">
              <a:avLst/>
            </a:prstGeom>
            <a:noFill/>
          </p:spPr>
          <p:txBody>
            <a:bodyPr wrap="square" rtlCol="0">
              <a:spAutoFit/>
            </a:bodyPr>
            <a:lstStyle/>
            <a:p>
              <a:pPr algn="ctr"/>
              <a:r>
                <a:rPr lang="en-US" dirty="0">
                  <a:solidFill>
                    <a:srgbClr val="FF0000"/>
                  </a:solidFill>
                </a:rPr>
                <a:t>Estimate parameters</a:t>
              </a:r>
            </a:p>
            <a:p>
              <a:pPr algn="ctr"/>
              <a:r>
                <a:rPr lang="en-US" dirty="0">
                  <a:solidFill>
                    <a:srgbClr val="FF0000"/>
                  </a:solidFill>
                </a:rPr>
                <a:t>a and b </a:t>
              </a:r>
            </a:p>
          </p:txBody>
        </p:sp>
      </p:grpSp>
      <p:sp>
        <p:nvSpPr>
          <p:cNvPr id="38" name="TextBox 37"/>
          <p:cNvSpPr txBox="1"/>
          <p:nvPr/>
        </p:nvSpPr>
        <p:spPr>
          <a:xfrm>
            <a:off x="6269448" y="2233659"/>
            <a:ext cx="4066294" cy="369332"/>
          </a:xfrm>
          <a:prstGeom prst="rect">
            <a:avLst/>
          </a:prstGeom>
          <a:noFill/>
        </p:spPr>
        <p:txBody>
          <a:bodyPr wrap="square" rtlCol="0">
            <a:spAutoFit/>
          </a:bodyPr>
          <a:lstStyle/>
          <a:p>
            <a:pPr algn="ctr"/>
            <a:r>
              <a:rPr lang="en-US" b="1" dirty="0"/>
              <a:t>Y</a:t>
            </a:r>
            <a:r>
              <a:rPr lang="en-US" baseline="-25000" dirty="0"/>
              <a:t>i</a:t>
            </a:r>
            <a:r>
              <a:rPr lang="en-US" dirty="0"/>
              <a:t> = </a:t>
            </a:r>
            <a:r>
              <a:rPr lang="en-US" b="1" dirty="0"/>
              <a:t>a</a:t>
            </a:r>
            <a:r>
              <a:rPr lang="en-US" dirty="0"/>
              <a:t> + </a:t>
            </a:r>
            <a:r>
              <a:rPr lang="en-US" b="1" dirty="0">
                <a:solidFill>
                  <a:srgbClr val="000000"/>
                </a:solidFill>
              </a:rPr>
              <a:t>b</a:t>
            </a:r>
            <a:r>
              <a:rPr lang="en-US" dirty="0">
                <a:solidFill>
                  <a:srgbClr val="000000"/>
                </a:solidFill>
              </a:rPr>
              <a:t> * </a:t>
            </a:r>
            <a:r>
              <a:rPr lang="en-US" dirty="0"/>
              <a:t>X</a:t>
            </a:r>
            <a:r>
              <a:rPr lang="en-US" baseline="-25000" dirty="0"/>
              <a:t>i1</a:t>
            </a:r>
            <a:endParaRPr lang="en-US" dirty="0"/>
          </a:p>
        </p:txBody>
      </p:sp>
      <p:grpSp>
        <p:nvGrpSpPr>
          <p:cNvPr id="54" name="Group 53"/>
          <p:cNvGrpSpPr/>
          <p:nvPr/>
        </p:nvGrpSpPr>
        <p:grpSpPr>
          <a:xfrm>
            <a:off x="4058466" y="2886831"/>
            <a:ext cx="1609441" cy="1064914"/>
            <a:chOff x="2750488" y="2602991"/>
            <a:chExt cx="1609441" cy="1064914"/>
          </a:xfrm>
        </p:grpSpPr>
        <p:pic>
          <p:nvPicPr>
            <p:cNvPr id="55" name="Picture 54"/>
            <p:cNvPicPr>
              <a:picLocks noChangeAspect="1"/>
            </p:cNvPicPr>
            <p:nvPr/>
          </p:nvPicPr>
          <p:blipFill>
            <a:blip r:embed="rId3"/>
            <a:stretch>
              <a:fillRect/>
            </a:stretch>
          </p:blipFill>
          <p:spPr>
            <a:xfrm>
              <a:off x="2750488" y="2602991"/>
              <a:ext cx="1609441" cy="1064914"/>
            </a:xfrm>
            <a:prstGeom prst="rect">
              <a:avLst/>
            </a:prstGeom>
            <a:solidFill>
              <a:schemeClr val="bg1"/>
            </a:solidFill>
            <a:ln>
              <a:noFill/>
            </a:ln>
          </p:spPr>
        </p:pic>
        <p:cxnSp>
          <p:nvCxnSpPr>
            <p:cNvPr id="56" name="Straight Connector 55"/>
            <p:cNvCxnSpPr/>
            <p:nvPr/>
          </p:nvCxnSpPr>
          <p:spPr>
            <a:xfrm flipV="1">
              <a:off x="2881345" y="3062883"/>
              <a:ext cx="1387431" cy="211533"/>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flipV="1">
              <a:off x="3033745" y="2708495"/>
              <a:ext cx="478760" cy="718322"/>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2837076" y="3062883"/>
              <a:ext cx="1387431" cy="1"/>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05571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algorithms </a:t>
            </a:r>
          </a:p>
        </p:txBody>
      </p:sp>
      <p:sp>
        <p:nvSpPr>
          <p:cNvPr id="3" name="Content Placeholder 2"/>
          <p:cNvSpPr>
            <a:spLocks noGrp="1"/>
          </p:cNvSpPr>
          <p:nvPr>
            <p:ph idx="1"/>
          </p:nvPr>
        </p:nvSpPr>
        <p:spPr/>
        <p:txBody>
          <a:bodyPr>
            <a:normAutofit fontScale="92500" lnSpcReduction="10000"/>
          </a:bodyPr>
          <a:lstStyle/>
          <a:p>
            <a:pPr>
              <a:spcAft>
                <a:spcPts val="1200"/>
              </a:spcAft>
            </a:pPr>
            <a:r>
              <a:rPr lang="en-US" dirty="0">
                <a:sym typeface="Wingdings"/>
              </a:rPr>
              <a:t>Closed</a:t>
            </a:r>
            <a:r>
              <a:rPr lang="en-US" altLang="zh-TW" dirty="0">
                <a:sym typeface="Wingdings"/>
              </a:rPr>
              <a:t>-</a:t>
            </a:r>
            <a:r>
              <a:rPr lang="en-US" dirty="0">
                <a:sym typeface="Wingdings"/>
              </a:rPr>
              <a:t>form solutions: “any formula that can be evaluated in a finite number of standard operations” </a:t>
            </a:r>
          </a:p>
          <a:p>
            <a:pPr lvl="1">
              <a:spcAft>
                <a:spcPts val="1200"/>
              </a:spcAft>
            </a:pPr>
            <a:r>
              <a:rPr lang="en-US" altLang="zh-TW" dirty="0">
                <a:sym typeface="Wingdings"/>
              </a:rPr>
              <a:t>E.g. Least squares equations </a:t>
            </a:r>
            <a:endParaRPr lang="en-US" dirty="0">
              <a:sym typeface="Wingdings"/>
            </a:endParaRPr>
          </a:p>
          <a:p>
            <a:pPr>
              <a:spcAft>
                <a:spcPts val="1200"/>
              </a:spcAft>
            </a:pPr>
            <a:r>
              <a:rPr lang="en-US" altLang="zh-TW" dirty="0">
                <a:sym typeface="Wingdings"/>
              </a:rPr>
              <a:t>Numerical solutions: “any </a:t>
            </a:r>
            <a:r>
              <a:rPr lang="en-US" altLang="zh-TW" dirty="0">
                <a:solidFill>
                  <a:srgbClr val="FF0000"/>
                </a:solidFill>
                <a:sym typeface="Wingdings"/>
              </a:rPr>
              <a:t>approximation</a:t>
            </a:r>
            <a:r>
              <a:rPr lang="en-US" altLang="zh-TW" dirty="0">
                <a:sym typeface="Wingdings"/>
              </a:rPr>
              <a:t> that can be evaluated in a finite number of standard operations” </a:t>
            </a:r>
          </a:p>
          <a:p>
            <a:pPr lvl="1">
              <a:spcAft>
                <a:spcPts val="1200"/>
              </a:spcAft>
            </a:pPr>
            <a:r>
              <a:rPr lang="en-US" altLang="zh-TW" dirty="0">
                <a:sym typeface="Wingdings"/>
              </a:rPr>
              <a:t>E.g. Gradient descent</a:t>
            </a:r>
          </a:p>
          <a:p>
            <a:pPr lvl="1">
              <a:spcAft>
                <a:spcPts val="1200"/>
              </a:spcAft>
            </a:pPr>
            <a:r>
              <a:rPr lang="en-US" altLang="zh-TW" dirty="0">
                <a:sym typeface="Wingdings"/>
              </a:rPr>
              <a:t> Best when parameters don’t have a closed-form solution</a:t>
            </a:r>
            <a:endParaRPr lang="en-US" dirty="0">
              <a:sym typeface="Wingdings"/>
            </a:endParaRPr>
          </a:p>
          <a:p>
            <a:endParaRPr lang="en-US" dirty="0"/>
          </a:p>
        </p:txBody>
      </p:sp>
      <p:sp>
        <p:nvSpPr>
          <p:cNvPr id="4" name="TextBox 3"/>
          <p:cNvSpPr txBox="1"/>
          <p:nvPr/>
        </p:nvSpPr>
        <p:spPr>
          <a:xfrm>
            <a:off x="5517452" y="6488668"/>
            <a:ext cx="5183967" cy="369332"/>
          </a:xfrm>
          <a:prstGeom prst="rect">
            <a:avLst/>
          </a:prstGeom>
          <a:noFill/>
        </p:spPr>
        <p:txBody>
          <a:bodyPr wrap="square" rtlCol="0">
            <a:spAutoFit/>
          </a:bodyPr>
          <a:lstStyle/>
          <a:p>
            <a:r>
              <a:rPr lang="en-US" dirty="0"/>
              <a:t>                    </a:t>
            </a:r>
            <a:r>
              <a:rPr lang="en-US" sz="1600" i="1" dirty="0"/>
              <a:t>Angela Chen, Linear Model for Regression      </a:t>
            </a:r>
            <a:r>
              <a:rPr lang="en-US" dirty="0"/>
              <a:t>6 </a:t>
            </a:r>
          </a:p>
        </p:txBody>
      </p:sp>
    </p:spTree>
    <p:extLst>
      <p:ext uri="{BB962C8B-B14F-4D97-AF65-F5344CB8AC3E}">
        <p14:creationId xmlns:p14="http://schemas.microsoft.com/office/powerpoint/2010/main" val="3278534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2797848" y="659043"/>
            <a:ext cx="6774483" cy="1107996"/>
          </a:xfrm>
          <a:prstGeom prst="rect">
            <a:avLst/>
          </a:prstGeom>
          <a:noFill/>
        </p:spPr>
        <p:txBody>
          <a:bodyPr wrap="none" rtlCol="0">
            <a:spAutoFit/>
          </a:bodyPr>
          <a:lstStyle/>
          <a:p>
            <a:pPr>
              <a:spcAft>
                <a:spcPts val="1200"/>
              </a:spcAft>
            </a:pPr>
            <a:r>
              <a:rPr lang="en-US" sz="6600" dirty="0">
                <a:solidFill>
                  <a:schemeClr val="bg1"/>
                </a:solidFill>
              </a:rPr>
              <a:t>Statistics is Scary!!!</a:t>
            </a:r>
          </a:p>
        </p:txBody>
      </p:sp>
      <p:sp>
        <p:nvSpPr>
          <p:cNvPr id="7" name="Rectangle 6">
            <a:extLst>
              <a:ext uri="{FF2B5EF4-FFF2-40B4-BE49-F238E27FC236}">
                <a16:creationId xmlns:a16="http://schemas.microsoft.com/office/drawing/2014/main" id="{39B47B3F-4A06-4BF1-A039-0E2F139AB3DC}"/>
              </a:ext>
            </a:extLst>
          </p:cNvPr>
          <p:cNvSpPr/>
          <p:nvPr/>
        </p:nvSpPr>
        <p:spPr>
          <a:xfrm>
            <a:off x="3702460" y="6038090"/>
            <a:ext cx="4787080" cy="461665"/>
          </a:xfrm>
          <a:prstGeom prst="rect">
            <a:avLst/>
          </a:prstGeom>
        </p:spPr>
        <p:txBody>
          <a:bodyPr wrap="none">
            <a:spAutoFit/>
          </a:bodyPr>
          <a:lstStyle/>
          <a:p>
            <a:r>
              <a:rPr lang="en-US" sz="2400" dirty="0">
                <a:solidFill>
                  <a:schemeClr val="bg1"/>
                </a:solidFill>
              </a:rPr>
              <a:t>https://github.com/bcafferky/shared</a:t>
            </a:r>
          </a:p>
        </p:txBody>
      </p:sp>
    </p:spTree>
    <p:extLst>
      <p:ext uri="{BB962C8B-B14F-4D97-AF65-F5344CB8AC3E}">
        <p14:creationId xmlns:p14="http://schemas.microsoft.com/office/powerpoint/2010/main" val="2660750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8109435" y="2435817"/>
            <a:ext cx="3728923" cy="3839410"/>
          </a:xfrm>
          <a:prstGeom prst="rect">
            <a:avLst/>
          </a:prstGeom>
        </p:spPr>
      </p:pic>
      <p:sp>
        <p:nvSpPr>
          <p:cNvPr id="2" name="Title 1"/>
          <p:cNvSpPr>
            <a:spLocks noGrp="1"/>
          </p:cNvSpPr>
          <p:nvPr>
            <p:ph type="title"/>
          </p:nvPr>
        </p:nvSpPr>
        <p:spPr/>
        <p:txBody>
          <a:bodyPr/>
          <a:lstStyle/>
          <a:p>
            <a:r>
              <a:rPr lang="en-US" altLang="zh-TW" dirty="0"/>
              <a:t>ML Algorithm: Gradient Descent </a:t>
            </a:r>
            <a:endParaRPr lang="en-US" dirty="0"/>
          </a:p>
        </p:txBody>
      </p:sp>
      <p:sp>
        <p:nvSpPr>
          <p:cNvPr id="3" name="Content Placeholder 2"/>
          <p:cNvSpPr>
            <a:spLocks noGrp="1"/>
          </p:cNvSpPr>
          <p:nvPr>
            <p:ph idx="1"/>
          </p:nvPr>
        </p:nvSpPr>
        <p:spPr/>
        <p:txBody>
          <a:bodyPr>
            <a:normAutofit/>
          </a:bodyPr>
          <a:lstStyle/>
          <a:p>
            <a:r>
              <a:rPr lang="en-US" altLang="zh-TW" dirty="0"/>
              <a:t>Two steps of gradient descent: </a:t>
            </a:r>
          </a:p>
          <a:p>
            <a:r>
              <a:rPr lang="en-US" altLang="zh-TW" dirty="0"/>
              <a:t>	Goal is to minimize cost function</a:t>
            </a:r>
            <a:endParaRPr lang="en-US" dirty="0"/>
          </a:p>
          <a:p>
            <a:pPr lvl="1"/>
            <a:r>
              <a:rPr lang="en-US" altLang="zh-TW" dirty="0"/>
              <a:t>Initially guess the</a:t>
            </a:r>
          </a:p>
          <a:p>
            <a:pPr lvl="1"/>
            <a:r>
              <a:rPr lang="en-US" altLang="zh-TW" dirty="0"/>
              <a:t>   parameter </a:t>
            </a:r>
          </a:p>
          <a:p>
            <a:pPr lvl="1"/>
            <a:r>
              <a:rPr lang="en-US" altLang="zh-TW" dirty="0"/>
              <a:t>Update it iteratively </a:t>
            </a:r>
          </a:p>
          <a:p>
            <a:pPr lvl="1"/>
            <a:r>
              <a:rPr lang="en-US" altLang="zh-TW" dirty="0"/>
              <a:t>   until convergence</a:t>
            </a:r>
          </a:p>
          <a:p>
            <a:endParaRPr lang="en-US" dirty="0"/>
          </a:p>
        </p:txBody>
      </p:sp>
      <p:sp>
        <p:nvSpPr>
          <p:cNvPr id="6" name="TextBox 5"/>
          <p:cNvSpPr txBox="1"/>
          <p:nvPr/>
        </p:nvSpPr>
        <p:spPr>
          <a:xfrm>
            <a:off x="7008033" y="6501928"/>
            <a:ext cx="5183967" cy="369332"/>
          </a:xfrm>
          <a:prstGeom prst="rect">
            <a:avLst/>
          </a:prstGeom>
          <a:noFill/>
        </p:spPr>
        <p:txBody>
          <a:bodyPr wrap="square" rtlCol="0">
            <a:spAutoFit/>
          </a:bodyPr>
          <a:lstStyle/>
          <a:p>
            <a:r>
              <a:rPr lang="en-US" dirty="0">
                <a:solidFill>
                  <a:schemeClr val="bg1"/>
                </a:solidFill>
              </a:rPr>
              <a:t>                    </a:t>
            </a:r>
            <a:r>
              <a:rPr lang="en-US" sz="1600" i="1" dirty="0">
                <a:solidFill>
                  <a:schemeClr val="bg1"/>
                </a:solidFill>
              </a:rPr>
              <a:t>Angela Chen, Linear Model for Regression      </a:t>
            </a:r>
            <a:r>
              <a:rPr lang="en-US" dirty="0">
                <a:solidFill>
                  <a:schemeClr val="bg1"/>
                </a:solidFill>
              </a:rPr>
              <a:t>7 </a:t>
            </a:r>
          </a:p>
        </p:txBody>
      </p:sp>
    </p:spTree>
    <p:extLst>
      <p:ext uri="{BB962C8B-B14F-4D97-AF65-F5344CB8AC3E}">
        <p14:creationId xmlns:p14="http://schemas.microsoft.com/office/powerpoint/2010/main" val="147193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a:t>Model assessment: Test error</a:t>
            </a:r>
            <a:endParaRPr lang="en-US" dirty="0"/>
          </a:p>
        </p:txBody>
      </p:sp>
      <p:sp>
        <p:nvSpPr>
          <p:cNvPr id="3" name="Content Placeholder 2"/>
          <p:cNvSpPr>
            <a:spLocks noGrp="1"/>
          </p:cNvSpPr>
          <p:nvPr>
            <p:ph idx="1"/>
          </p:nvPr>
        </p:nvSpPr>
        <p:spPr>
          <a:xfrm>
            <a:off x="133525" y="1397786"/>
            <a:ext cx="10515600" cy="4351338"/>
          </a:xfrm>
        </p:spPr>
        <p:txBody>
          <a:bodyPr/>
          <a:lstStyle/>
          <a:p>
            <a:endParaRPr lang="en-US" dirty="0">
              <a:sym typeface="Wingdings"/>
            </a:endParaRPr>
          </a:p>
          <a:p>
            <a:endParaRPr lang="en-US" dirty="0"/>
          </a:p>
        </p:txBody>
      </p:sp>
      <p:grpSp>
        <p:nvGrpSpPr>
          <p:cNvPr id="11" name="Group 10"/>
          <p:cNvGrpSpPr/>
          <p:nvPr/>
        </p:nvGrpSpPr>
        <p:grpSpPr>
          <a:xfrm>
            <a:off x="1657559" y="3655561"/>
            <a:ext cx="6937649" cy="955167"/>
            <a:chOff x="986518" y="1867159"/>
            <a:chExt cx="6937649" cy="955167"/>
          </a:xfrm>
        </p:grpSpPr>
        <p:sp>
          <p:nvSpPr>
            <p:cNvPr id="7" name="Rectangle 6"/>
            <p:cNvSpPr/>
            <p:nvPr/>
          </p:nvSpPr>
          <p:spPr>
            <a:xfrm>
              <a:off x="986518" y="1867159"/>
              <a:ext cx="6937649" cy="955167"/>
            </a:xfrm>
            <a:prstGeom prst="rect">
              <a:avLst/>
            </a:prstGeom>
            <a:no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8" name="Rectangle 7"/>
            <p:cNvSpPr/>
            <p:nvPr/>
          </p:nvSpPr>
          <p:spPr>
            <a:xfrm>
              <a:off x="5449222" y="1867159"/>
              <a:ext cx="2474945" cy="955167"/>
            </a:xfrm>
            <a:prstGeom prst="rect">
              <a:avLst/>
            </a:prstGeom>
            <a:no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9" name="TextBox 8"/>
            <p:cNvSpPr txBox="1"/>
            <p:nvPr/>
          </p:nvSpPr>
          <p:spPr>
            <a:xfrm>
              <a:off x="2051598" y="2095121"/>
              <a:ext cx="2529221" cy="461665"/>
            </a:xfrm>
            <a:prstGeom prst="rect">
              <a:avLst/>
            </a:prstGeom>
            <a:noFill/>
            <a:ln>
              <a:solidFill>
                <a:srgbClr val="00B0F0"/>
              </a:solidFill>
            </a:ln>
          </p:spPr>
          <p:txBody>
            <a:bodyPr wrap="square" rtlCol="0">
              <a:spAutoFit/>
            </a:bodyPr>
            <a:lstStyle/>
            <a:p>
              <a:r>
                <a:rPr lang="en-US" altLang="zh-TW" sz="2400" dirty="0">
                  <a:solidFill>
                    <a:schemeClr val="bg1"/>
                  </a:solidFill>
                </a:rPr>
                <a:t>Training set</a:t>
              </a:r>
              <a:endParaRPr lang="en-US" sz="2400" dirty="0">
                <a:solidFill>
                  <a:schemeClr val="bg1"/>
                </a:solidFill>
              </a:endParaRPr>
            </a:p>
          </p:txBody>
        </p:sp>
        <p:sp>
          <p:nvSpPr>
            <p:cNvPr id="10" name="TextBox 9"/>
            <p:cNvSpPr txBox="1"/>
            <p:nvPr/>
          </p:nvSpPr>
          <p:spPr>
            <a:xfrm>
              <a:off x="5981117" y="2150067"/>
              <a:ext cx="1519704" cy="461665"/>
            </a:xfrm>
            <a:prstGeom prst="rect">
              <a:avLst/>
            </a:prstGeom>
            <a:noFill/>
            <a:ln>
              <a:solidFill>
                <a:srgbClr val="00B0F0"/>
              </a:solidFill>
            </a:ln>
          </p:spPr>
          <p:txBody>
            <a:bodyPr wrap="square" rtlCol="0">
              <a:spAutoFit/>
            </a:bodyPr>
            <a:lstStyle/>
            <a:p>
              <a:r>
                <a:rPr lang="en-US" altLang="zh-TW" sz="2400" dirty="0">
                  <a:solidFill>
                    <a:schemeClr val="bg1"/>
                  </a:solidFill>
                </a:rPr>
                <a:t>Testing set</a:t>
              </a:r>
              <a:endParaRPr lang="en-US" sz="2400" dirty="0">
                <a:solidFill>
                  <a:schemeClr val="bg1"/>
                </a:solidFill>
              </a:endParaRPr>
            </a:p>
          </p:txBody>
        </p:sp>
      </p:grpSp>
      <p:sp>
        <p:nvSpPr>
          <p:cNvPr id="12" name="TextBox 11"/>
          <p:cNvSpPr txBox="1"/>
          <p:nvPr/>
        </p:nvSpPr>
        <p:spPr>
          <a:xfrm>
            <a:off x="3673288" y="4928986"/>
            <a:ext cx="6639112" cy="923330"/>
          </a:xfrm>
          <a:prstGeom prst="rect">
            <a:avLst/>
          </a:prstGeom>
          <a:noFill/>
        </p:spPr>
        <p:txBody>
          <a:bodyPr wrap="square" rtlCol="0">
            <a:spAutoFit/>
          </a:bodyPr>
          <a:lstStyle/>
          <a:p>
            <a:r>
              <a:rPr lang="en-US" altLang="zh-TW" dirty="0">
                <a:solidFill>
                  <a:schemeClr val="bg1"/>
                </a:solidFill>
              </a:rPr>
              <a:t>Total data split to a training set and a testing set</a:t>
            </a:r>
          </a:p>
          <a:p>
            <a:endParaRPr lang="en-US" dirty="0">
              <a:solidFill>
                <a:schemeClr val="bg1"/>
              </a:solidFill>
            </a:endParaRPr>
          </a:p>
          <a:p>
            <a:r>
              <a:rPr lang="en-US" dirty="0">
                <a:solidFill>
                  <a:schemeClr val="bg1"/>
                </a:solidFill>
              </a:rPr>
              <a:t>Test error = average cost (</a:t>
            </a:r>
            <a:r>
              <a:rPr lang="en-US" altLang="zh-TW" dirty="0">
                <a:solidFill>
                  <a:schemeClr val="bg1"/>
                </a:solidFill>
              </a:rPr>
              <a:t>prediction error)</a:t>
            </a:r>
            <a:r>
              <a:rPr lang="en-US" dirty="0">
                <a:solidFill>
                  <a:schemeClr val="bg1"/>
                </a:solidFill>
              </a:rPr>
              <a:t> of in the test set</a:t>
            </a:r>
          </a:p>
        </p:txBody>
      </p:sp>
      <p:grpSp>
        <p:nvGrpSpPr>
          <p:cNvPr id="15" name="Group 14"/>
          <p:cNvGrpSpPr/>
          <p:nvPr/>
        </p:nvGrpSpPr>
        <p:grpSpPr>
          <a:xfrm>
            <a:off x="3927549" y="2059665"/>
            <a:ext cx="1877919" cy="1389512"/>
            <a:chOff x="3343348" y="1986567"/>
            <a:chExt cx="1877919" cy="1389512"/>
          </a:xfrm>
        </p:grpSpPr>
        <p:sp>
          <p:nvSpPr>
            <p:cNvPr id="13" name="Oval Callout 12"/>
            <p:cNvSpPr/>
            <p:nvPr/>
          </p:nvSpPr>
          <p:spPr>
            <a:xfrm>
              <a:off x="3343348" y="1986567"/>
              <a:ext cx="1877919" cy="1389512"/>
            </a:xfrm>
            <a:prstGeom prst="wedgeEllipseCallout">
              <a:avLst/>
            </a:prstGeom>
            <a:no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4" name="TextBox 13"/>
            <p:cNvSpPr txBox="1"/>
            <p:nvPr/>
          </p:nvSpPr>
          <p:spPr>
            <a:xfrm>
              <a:off x="3734128" y="2203679"/>
              <a:ext cx="1487139" cy="923330"/>
            </a:xfrm>
            <a:prstGeom prst="rect">
              <a:avLst/>
            </a:prstGeom>
            <a:noFill/>
            <a:ln>
              <a:solidFill>
                <a:srgbClr val="00B0F0"/>
              </a:solidFill>
            </a:ln>
          </p:spPr>
          <p:txBody>
            <a:bodyPr wrap="square" rtlCol="0">
              <a:spAutoFit/>
            </a:bodyPr>
            <a:lstStyle/>
            <a:p>
              <a:r>
                <a:rPr lang="en-US" altLang="zh-TW" dirty="0">
                  <a:solidFill>
                    <a:schemeClr val="bg1"/>
                  </a:solidFill>
                </a:rPr>
                <a:t>Obtain parameter estimates </a:t>
              </a:r>
              <a:endParaRPr lang="en-US" dirty="0">
                <a:solidFill>
                  <a:schemeClr val="bg1"/>
                </a:solidFill>
              </a:endParaRPr>
            </a:p>
          </p:txBody>
        </p:sp>
      </p:grpSp>
      <p:grpSp>
        <p:nvGrpSpPr>
          <p:cNvPr id="18" name="Group 17"/>
          <p:cNvGrpSpPr/>
          <p:nvPr/>
        </p:nvGrpSpPr>
        <p:grpSpPr>
          <a:xfrm>
            <a:off x="6818437" y="2112586"/>
            <a:ext cx="1877919" cy="1389512"/>
            <a:chOff x="3343348" y="1986567"/>
            <a:chExt cx="1877919" cy="1389512"/>
          </a:xfrm>
          <a:noFill/>
        </p:grpSpPr>
        <p:sp>
          <p:nvSpPr>
            <p:cNvPr id="19" name="Oval Callout 18"/>
            <p:cNvSpPr/>
            <p:nvPr/>
          </p:nvSpPr>
          <p:spPr>
            <a:xfrm>
              <a:off x="3343348" y="1986567"/>
              <a:ext cx="1877919" cy="1389512"/>
            </a:xfrm>
            <a:prstGeom prst="wedgeEllipseCallout">
              <a:avLst/>
            </a:prstGeom>
            <a:grp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20" name="TextBox 19"/>
            <p:cNvSpPr txBox="1"/>
            <p:nvPr/>
          </p:nvSpPr>
          <p:spPr>
            <a:xfrm>
              <a:off x="3776461" y="2150759"/>
              <a:ext cx="1257449" cy="1200329"/>
            </a:xfrm>
            <a:prstGeom prst="rect">
              <a:avLst/>
            </a:prstGeom>
            <a:grpFill/>
            <a:ln>
              <a:solidFill>
                <a:srgbClr val="00B0F0"/>
              </a:solidFill>
            </a:ln>
          </p:spPr>
          <p:txBody>
            <a:bodyPr wrap="square" rtlCol="0">
              <a:spAutoFit/>
            </a:bodyPr>
            <a:lstStyle/>
            <a:p>
              <a:r>
                <a:rPr lang="en-US" dirty="0">
                  <a:solidFill>
                    <a:schemeClr val="bg1"/>
                  </a:solidFill>
                </a:rPr>
                <a:t>Obtain new predicted values</a:t>
              </a:r>
            </a:p>
          </p:txBody>
        </p:sp>
      </p:grpSp>
      <p:sp>
        <p:nvSpPr>
          <p:cNvPr id="21" name="Right Arrow 20"/>
          <p:cNvSpPr/>
          <p:nvPr/>
        </p:nvSpPr>
        <p:spPr>
          <a:xfrm>
            <a:off x="5957437" y="2776132"/>
            <a:ext cx="575317" cy="151978"/>
          </a:xfrm>
          <a:prstGeom prst="rightArrow">
            <a:avLst/>
          </a:prstGeom>
          <a:solidFill>
            <a:srgbClr val="00B0F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22" name="TextBox 21"/>
          <p:cNvSpPr txBox="1"/>
          <p:nvPr/>
        </p:nvSpPr>
        <p:spPr>
          <a:xfrm>
            <a:off x="6355652" y="6337905"/>
            <a:ext cx="5183967" cy="369332"/>
          </a:xfrm>
          <a:prstGeom prst="rect">
            <a:avLst/>
          </a:prstGeom>
          <a:noFill/>
        </p:spPr>
        <p:txBody>
          <a:bodyPr wrap="square" rtlCol="0">
            <a:spAutoFit/>
          </a:bodyPr>
          <a:lstStyle/>
          <a:p>
            <a:r>
              <a:rPr lang="en-US" dirty="0">
                <a:solidFill>
                  <a:schemeClr val="bg1"/>
                </a:solidFill>
              </a:rPr>
              <a:t>                    </a:t>
            </a:r>
            <a:r>
              <a:rPr lang="en-US" sz="1600" i="1" dirty="0">
                <a:solidFill>
                  <a:schemeClr val="bg1"/>
                </a:solidFill>
              </a:rPr>
              <a:t>Angela Chen, Linear Model for Regression      </a:t>
            </a:r>
            <a:r>
              <a:rPr lang="en-US" dirty="0">
                <a:solidFill>
                  <a:schemeClr val="bg1"/>
                </a:solidFill>
              </a:rPr>
              <a:t>8 </a:t>
            </a:r>
          </a:p>
        </p:txBody>
      </p:sp>
    </p:spTree>
    <p:extLst>
      <p:ext uri="{BB962C8B-B14F-4D97-AF65-F5344CB8AC3E}">
        <p14:creationId xmlns:p14="http://schemas.microsoft.com/office/powerpoint/2010/main" val="3943572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a:t>Model Assessment: Cross Validation</a:t>
            </a:r>
            <a:endParaRPr lang="en-US" dirty="0"/>
          </a:p>
        </p:txBody>
      </p:sp>
      <p:sp>
        <p:nvSpPr>
          <p:cNvPr id="12" name="TextBox 11"/>
          <p:cNvSpPr txBox="1"/>
          <p:nvPr/>
        </p:nvSpPr>
        <p:spPr>
          <a:xfrm>
            <a:off x="3461621" y="4721926"/>
            <a:ext cx="8260672" cy="1015663"/>
          </a:xfrm>
          <a:prstGeom prst="rect">
            <a:avLst/>
          </a:prstGeom>
          <a:noFill/>
        </p:spPr>
        <p:txBody>
          <a:bodyPr wrap="square" rtlCol="0">
            <a:spAutoFit/>
          </a:bodyPr>
          <a:lstStyle/>
          <a:p>
            <a:r>
              <a:rPr lang="en-US" altLang="zh-TW" sz="2000" dirty="0">
                <a:solidFill>
                  <a:schemeClr val="bg1"/>
                </a:solidFill>
              </a:rPr>
              <a:t>K-fold cross validation </a:t>
            </a:r>
          </a:p>
          <a:p>
            <a:r>
              <a:rPr lang="en-US" altLang="zh-TW" sz="2000" dirty="0">
                <a:solidFill>
                  <a:schemeClr val="bg1"/>
                </a:solidFill>
              </a:rPr>
              <a:t>Total data partitioned to k splits</a:t>
            </a:r>
            <a:endParaRPr lang="en-US" sz="2000" dirty="0">
              <a:solidFill>
                <a:schemeClr val="bg1"/>
              </a:solidFill>
            </a:endParaRPr>
          </a:p>
          <a:p>
            <a:r>
              <a:rPr lang="en-US" sz="2000" dirty="0">
                <a:solidFill>
                  <a:schemeClr val="bg1"/>
                </a:solidFill>
              </a:rPr>
              <a:t>Test error = average cost (</a:t>
            </a:r>
            <a:r>
              <a:rPr lang="en-US" altLang="zh-TW" sz="2000" dirty="0">
                <a:solidFill>
                  <a:schemeClr val="bg1"/>
                </a:solidFill>
              </a:rPr>
              <a:t>prediction error)</a:t>
            </a:r>
            <a:r>
              <a:rPr lang="en-US" sz="2000" dirty="0">
                <a:solidFill>
                  <a:schemeClr val="bg1"/>
                </a:solidFill>
              </a:rPr>
              <a:t> of in each test set</a:t>
            </a:r>
          </a:p>
        </p:txBody>
      </p:sp>
      <p:pic>
        <p:nvPicPr>
          <p:cNvPr id="17" name="Content Placeholder 16" descr="figure_1.jpg"/>
          <p:cNvPicPr>
            <a:picLocks noGrp="1" noChangeAspect="1"/>
          </p:cNvPicPr>
          <p:nvPr>
            <p:ph idx="1"/>
          </p:nvPr>
        </p:nvPicPr>
        <p:blipFill>
          <a:blip r:embed="rId3">
            <a:extLst>
              <a:ext uri="{28A0092B-C50C-407E-A947-70E740481C1C}">
                <a14:useLocalDpi xmlns:a14="http://schemas.microsoft.com/office/drawing/2010/main" val="0"/>
              </a:ext>
            </a:extLst>
          </a:blip>
          <a:srcRect l="748" r="748"/>
          <a:stretch>
            <a:fillRect/>
          </a:stretch>
        </p:blipFill>
        <p:spPr>
          <a:xfrm>
            <a:off x="3313766" y="1619571"/>
            <a:ext cx="5262968" cy="2894429"/>
          </a:xfrm>
        </p:spPr>
      </p:pic>
    </p:spTree>
    <p:extLst>
      <p:ext uri="{BB962C8B-B14F-4D97-AF65-F5344CB8AC3E}">
        <p14:creationId xmlns:p14="http://schemas.microsoft.com/office/powerpoint/2010/main" val="12165468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Bias-Variance Trade-Off</a:t>
            </a:r>
          </a:p>
        </p:txBody>
      </p:sp>
      <p:pic>
        <p:nvPicPr>
          <p:cNvPr id="5" name="Content Placeholder 4" descr="biasvariance.png"/>
          <p:cNvPicPr>
            <a:picLocks noGrp="1" noChangeAspect="1"/>
          </p:cNvPicPr>
          <p:nvPr>
            <p:ph idx="1"/>
          </p:nvPr>
        </p:nvPicPr>
        <p:blipFill rotWithShape="1">
          <a:blip r:embed="rId3">
            <a:extLst>
              <a:ext uri="{28A0092B-C50C-407E-A947-70E740481C1C}">
                <a14:useLocalDpi xmlns:a14="http://schemas.microsoft.com/office/drawing/2010/main" val="0"/>
              </a:ext>
            </a:extLst>
          </a:blip>
          <a:srcRect t="6217" b="2364"/>
          <a:stretch/>
        </p:blipFill>
        <p:spPr>
          <a:xfrm>
            <a:off x="3581104" y="2450795"/>
            <a:ext cx="4811979" cy="3391319"/>
          </a:xfrm>
        </p:spPr>
      </p:pic>
      <p:sp>
        <p:nvSpPr>
          <p:cNvPr id="6" name="TextBox 5"/>
          <p:cNvSpPr txBox="1"/>
          <p:nvPr/>
        </p:nvSpPr>
        <p:spPr>
          <a:xfrm>
            <a:off x="1575887" y="2576793"/>
            <a:ext cx="1899629" cy="3139321"/>
          </a:xfrm>
          <a:prstGeom prst="rect">
            <a:avLst/>
          </a:prstGeom>
          <a:noFill/>
        </p:spPr>
        <p:txBody>
          <a:bodyPr wrap="square" rtlCol="0">
            <a:spAutoFit/>
          </a:bodyPr>
          <a:lstStyle/>
          <a:p>
            <a:r>
              <a:rPr lang="en-US" altLang="zh-TW" dirty="0">
                <a:solidFill>
                  <a:schemeClr val="bg1"/>
                </a:solidFill>
              </a:rPr>
              <a:t>Bias: </a:t>
            </a:r>
          </a:p>
          <a:p>
            <a:r>
              <a:rPr lang="en-US" dirty="0">
                <a:solidFill>
                  <a:schemeClr val="bg1"/>
                </a:solidFill>
              </a:rPr>
              <a:t>assumptions about the model</a:t>
            </a:r>
            <a:br>
              <a:rPr lang="en-US" dirty="0">
                <a:solidFill>
                  <a:schemeClr val="bg1"/>
                </a:solidFill>
              </a:rPr>
            </a:br>
            <a:endParaRPr lang="en-US" dirty="0">
              <a:solidFill>
                <a:schemeClr val="bg1"/>
              </a:solidFill>
            </a:endParaRPr>
          </a:p>
          <a:p>
            <a:r>
              <a:rPr lang="en-US" altLang="zh-TW" dirty="0">
                <a:solidFill>
                  <a:schemeClr val="bg1"/>
                </a:solidFill>
                <a:sym typeface="Wingdings"/>
              </a:rPr>
              <a:t>High bias</a:t>
            </a:r>
          </a:p>
          <a:p>
            <a:r>
              <a:rPr lang="en-US" altLang="zh-TW" dirty="0">
                <a:solidFill>
                  <a:schemeClr val="bg1"/>
                </a:solidFill>
                <a:sym typeface="Wingdings"/>
              </a:rPr>
              <a:t> More assumptions</a:t>
            </a:r>
          </a:p>
          <a:p>
            <a:endParaRPr lang="en-US" dirty="0">
              <a:solidFill>
                <a:schemeClr val="bg1"/>
              </a:solidFill>
            </a:endParaRPr>
          </a:p>
          <a:p>
            <a:r>
              <a:rPr lang="en-US" dirty="0">
                <a:solidFill>
                  <a:schemeClr val="bg1"/>
                </a:solidFill>
              </a:rPr>
              <a:t>Low bias</a:t>
            </a:r>
          </a:p>
          <a:p>
            <a:r>
              <a:rPr lang="en-US" dirty="0">
                <a:solidFill>
                  <a:schemeClr val="bg1"/>
                </a:solidFill>
                <a:sym typeface="Wingdings"/>
              </a:rPr>
              <a:t> Less assumptions</a:t>
            </a:r>
            <a:endParaRPr lang="en-US" dirty="0">
              <a:solidFill>
                <a:schemeClr val="bg1"/>
              </a:solidFill>
            </a:endParaRPr>
          </a:p>
        </p:txBody>
      </p:sp>
      <p:sp>
        <p:nvSpPr>
          <p:cNvPr id="7" name="TextBox 6"/>
          <p:cNvSpPr txBox="1"/>
          <p:nvPr/>
        </p:nvSpPr>
        <p:spPr>
          <a:xfrm>
            <a:off x="8604258" y="2203717"/>
            <a:ext cx="1899629" cy="4801315"/>
          </a:xfrm>
          <a:prstGeom prst="rect">
            <a:avLst/>
          </a:prstGeom>
          <a:noFill/>
        </p:spPr>
        <p:txBody>
          <a:bodyPr wrap="square" rtlCol="0">
            <a:spAutoFit/>
          </a:bodyPr>
          <a:lstStyle/>
          <a:p>
            <a:r>
              <a:rPr lang="en-US" altLang="zh-TW" dirty="0">
                <a:solidFill>
                  <a:schemeClr val="bg1"/>
                </a:solidFill>
              </a:rPr>
              <a:t>Variance: </a:t>
            </a:r>
          </a:p>
          <a:p>
            <a:r>
              <a:rPr lang="en-US" dirty="0">
                <a:solidFill>
                  <a:schemeClr val="bg1"/>
                </a:solidFill>
              </a:rPr>
              <a:t>changes to parameter estimation with changes to the training dataset  </a:t>
            </a:r>
            <a:br>
              <a:rPr lang="en-US" dirty="0">
                <a:solidFill>
                  <a:schemeClr val="bg1"/>
                </a:solidFill>
              </a:rPr>
            </a:br>
            <a:endParaRPr lang="en-US" dirty="0">
              <a:solidFill>
                <a:schemeClr val="bg1"/>
              </a:solidFill>
            </a:endParaRPr>
          </a:p>
          <a:p>
            <a:r>
              <a:rPr lang="en-US" dirty="0">
                <a:solidFill>
                  <a:schemeClr val="bg1"/>
                </a:solidFill>
              </a:rPr>
              <a:t>High variance</a:t>
            </a:r>
          </a:p>
          <a:p>
            <a:pPr marL="285750" indent="-285750">
              <a:buFont typeface="Wingdings" charset="0"/>
              <a:buChar char="à"/>
            </a:pPr>
            <a:r>
              <a:rPr lang="en-US" altLang="zh-TW" dirty="0">
                <a:solidFill>
                  <a:schemeClr val="bg1"/>
                </a:solidFill>
                <a:sym typeface="Wingdings"/>
              </a:rPr>
              <a:t>Large change to estimation</a:t>
            </a:r>
          </a:p>
          <a:p>
            <a:endParaRPr lang="en-US" altLang="zh-TW" dirty="0">
              <a:solidFill>
                <a:schemeClr val="bg1"/>
              </a:solidFill>
              <a:sym typeface="Wingdings"/>
            </a:endParaRPr>
          </a:p>
          <a:p>
            <a:r>
              <a:rPr lang="en-US" altLang="zh-TW" dirty="0">
                <a:solidFill>
                  <a:schemeClr val="bg1"/>
                </a:solidFill>
                <a:sym typeface="Wingdings"/>
              </a:rPr>
              <a:t>Low variance </a:t>
            </a:r>
          </a:p>
          <a:p>
            <a:pPr marL="285750" indent="-285750">
              <a:buFont typeface="Wingdings" charset="0"/>
              <a:buChar char="à"/>
            </a:pPr>
            <a:r>
              <a:rPr lang="en-US" altLang="zh-TW" dirty="0">
                <a:solidFill>
                  <a:schemeClr val="bg1"/>
                </a:solidFill>
                <a:sym typeface="Wingdings"/>
              </a:rPr>
              <a:t>Small change to estimation </a:t>
            </a:r>
          </a:p>
          <a:p>
            <a:endParaRPr lang="en-US" altLang="zh-TW" dirty="0">
              <a:solidFill>
                <a:schemeClr val="bg1"/>
              </a:solidFill>
              <a:sym typeface="Wingdings"/>
            </a:endParaRPr>
          </a:p>
          <a:p>
            <a:endParaRPr lang="en-US" altLang="zh-TW" dirty="0">
              <a:solidFill>
                <a:schemeClr val="bg1"/>
              </a:solidFill>
              <a:sym typeface="Wingdings"/>
            </a:endParaRPr>
          </a:p>
          <a:p>
            <a:endParaRPr lang="en-US" dirty="0"/>
          </a:p>
        </p:txBody>
      </p:sp>
      <p:sp>
        <p:nvSpPr>
          <p:cNvPr id="8" name="TextBox 7"/>
          <p:cNvSpPr txBox="1"/>
          <p:nvPr/>
        </p:nvSpPr>
        <p:spPr>
          <a:xfrm>
            <a:off x="3773773" y="1457329"/>
            <a:ext cx="6730114" cy="646331"/>
          </a:xfrm>
          <a:prstGeom prst="rect">
            <a:avLst/>
          </a:prstGeom>
          <a:noFill/>
        </p:spPr>
        <p:txBody>
          <a:bodyPr wrap="square" rtlCol="0">
            <a:spAutoFit/>
          </a:bodyPr>
          <a:lstStyle/>
          <a:p>
            <a:r>
              <a:rPr lang="en-US" altLang="zh-TW" b="1" dirty="0">
                <a:solidFill>
                  <a:schemeClr val="bg1"/>
                </a:solidFill>
              </a:rPr>
              <a:t>Prediction error ≈ bias error + variance error</a:t>
            </a:r>
            <a:endParaRPr lang="en-US" b="1" dirty="0">
              <a:solidFill>
                <a:schemeClr val="bg1"/>
              </a:solidFill>
            </a:endParaRPr>
          </a:p>
          <a:p>
            <a:endParaRPr lang="en-US" dirty="0">
              <a:solidFill>
                <a:schemeClr val="bg1"/>
              </a:solidFill>
            </a:endParaRPr>
          </a:p>
        </p:txBody>
      </p:sp>
      <p:sp>
        <p:nvSpPr>
          <p:cNvPr id="9" name="TextBox 8"/>
          <p:cNvSpPr txBox="1"/>
          <p:nvPr/>
        </p:nvSpPr>
        <p:spPr>
          <a:xfrm>
            <a:off x="7008033" y="6488668"/>
            <a:ext cx="5183967" cy="369332"/>
          </a:xfrm>
          <a:prstGeom prst="rect">
            <a:avLst/>
          </a:prstGeom>
          <a:noFill/>
        </p:spPr>
        <p:txBody>
          <a:bodyPr wrap="square" rtlCol="0">
            <a:spAutoFit/>
          </a:bodyPr>
          <a:lstStyle/>
          <a:p>
            <a:r>
              <a:rPr lang="en-US" dirty="0">
                <a:solidFill>
                  <a:schemeClr val="bg1"/>
                </a:solidFill>
              </a:rPr>
              <a:t>                    </a:t>
            </a:r>
            <a:r>
              <a:rPr lang="en-US" sz="1600" i="1" dirty="0">
                <a:solidFill>
                  <a:schemeClr val="bg1"/>
                </a:solidFill>
              </a:rPr>
              <a:t>Angela Chen, Linear Model for Regression      </a:t>
            </a:r>
            <a:r>
              <a:rPr lang="en-US" dirty="0">
                <a:solidFill>
                  <a:schemeClr val="bg1"/>
                </a:solidFill>
              </a:rPr>
              <a:t>9 </a:t>
            </a:r>
          </a:p>
        </p:txBody>
      </p:sp>
    </p:spTree>
    <p:extLst>
      <p:ext uri="{BB962C8B-B14F-4D97-AF65-F5344CB8AC3E}">
        <p14:creationId xmlns:p14="http://schemas.microsoft.com/office/powerpoint/2010/main" val="179564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Bias-Variance Trade-Off</a:t>
            </a:r>
          </a:p>
        </p:txBody>
      </p:sp>
      <p:pic>
        <p:nvPicPr>
          <p:cNvPr id="4" name="Picture 3"/>
          <p:cNvPicPr>
            <a:picLocks noChangeAspect="1"/>
          </p:cNvPicPr>
          <p:nvPr/>
        </p:nvPicPr>
        <p:blipFill rotWithShape="1">
          <a:blip r:embed="rId3"/>
          <a:srcRect b="10731"/>
          <a:stretch/>
        </p:blipFill>
        <p:spPr>
          <a:xfrm>
            <a:off x="3371425" y="1670427"/>
            <a:ext cx="5232833" cy="4577078"/>
          </a:xfrm>
          <a:prstGeom prst="rect">
            <a:avLst/>
          </a:prstGeom>
        </p:spPr>
      </p:pic>
      <p:sp>
        <p:nvSpPr>
          <p:cNvPr id="6" name="TextBox 5"/>
          <p:cNvSpPr txBox="1"/>
          <p:nvPr/>
        </p:nvSpPr>
        <p:spPr>
          <a:xfrm>
            <a:off x="1351648" y="2279459"/>
            <a:ext cx="1899629" cy="3139321"/>
          </a:xfrm>
          <a:prstGeom prst="rect">
            <a:avLst/>
          </a:prstGeom>
          <a:noFill/>
        </p:spPr>
        <p:txBody>
          <a:bodyPr wrap="square" rtlCol="0">
            <a:spAutoFit/>
          </a:bodyPr>
          <a:lstStyle/>
          <a:p>
            <a:r>
              <a:rPr lang="en-US" altLang="zh-TW" dirty="0">
                <a:solidFill>
                  <a:schemeClr val="bg1"/>
                </a:solidFill>
              </a:rPr>
              <a:t>Bias: </a:t>
            </a:r>
          </a:p>
          <a:p>
            <a:r>
              <a:rPr lang="en-US" dirty="0">
                <a:solidFill>
                  <a:schemeClr val="bg1"/>
                </a:solidFill>
              </a:rPr>
              <a:t>assumptions about the model</a:t>
            </a:r>
            <a:br>
              <a:rPr lang="en-US" dirty="0">
                <a:solidFill>
                  <a:schemeClr val="bg1"/>
                </a:solidFill>
              </a:rPr>
            </a:br>
            <a:endParaRPr lang="en-US" dirty="0">
              <a:solidFill>
                <a:schemeClr val="bg1"/>
              </a:solidFill>
            </a:endParaRPr>
          </a:p>
          <a:p>
            <a:r>
              <a:rPr lang="en-US" altLang="zh-TW" dirty="0">
                <a:solidFill>
                  <a:schemeClr val="bg1"/>
                </a:solidFill>
                <a:sym typeface="Wingdings"/>
              </a:rPr>
              <a:t>High bias</a:t>
            </a:r>
          </a:p>
          <a:p>
            <a:r>
              <a:rPr lang="en-US" altLang="zh-TW" dirty="0">
                <a:solidFill>
                  <a:schemeClr val="bg1"/>
                </a:solidFill>
                <a:sym typeface="Wingdings"/>
              </a:rPr>
              <a:t> More assumptions</a:t>
            </a:r>
          </a:p>
          <a:p>
            <a:endParaRPr lang="en-US" dirty="0">
              <a:solidFill>
                <a:schemeClr val="bg1"/>
              </a:solidFill>
            </a:endParaRPr>
          </a:p>
          <a:p>
            <a:r>
              <a:rPr lang="en-US" dirty="0">
                <a:solidFill>
                  <a:schemeClr val="bg1"/>
                </a:solidFill>
              </a:rPr>
              <a:t>Low bias</a:t>
            </a:r>
          </a:p>
          <a:p>
            <a:r>
              <a:rPr lang="en-US" dirty="0">
                <a:solidFill>
                  <a:schemeClr val="bg1"/>
                </a:solidFill>
                <a:sym typeface="Wingdings"/>
              </a:rPr>
              <a:t> Less assumptions</a:t>
            </a:r>
            <a:endParaRPr lang="en-US" dirty="0">
              <a:solidFill>
                <a:schemeClr val="bg1"/>
              </a:solidFill>
            </a:endParaRPr>
          </a:p>
        </p:txBody>
      </p:sp>
      <p:sp>
        <p:nvSpPr>
          <p:cNvPr id="7" name="TextBox 6"/>
          <p:cNvSpPr txBox="1"/>
          <p:nvPr/>
        </p:nvSpPr>
        <p:spPr>
          <a:xfrm>
            <a:off x="8940723" y="1975117"/>
            <a:ext cx="1899629" cy="4801315"/>
          </a:xfrm>
          <a:prstGeom prst="rect">
            <a:avLst/>
          </a:prstGeom>
          <a:noFill/>
        </p:spPr>
        <p:txBody>
          <a:bodyPr wrap="square" rtlCol="0">
            <a:spAutoFit/>
          </a:bodyPr>
          <a:lstStyle/>
          <a:p>
            <a:r>
              <a:rPr lang="en-US" altLang="zh-TW" dirty="0">
                <a:solidFill>
                  <a:schemeClr val="bg1"/>
                </a:solidFill>
              </a:rPr>
              <a:t>Variance: </a:t>
            </a:r>
          </a:p>
          <a:p>
            <a:r>
              <a:rPr lang="en-US" dirty="0">
                <a:solidFill>
                  <a:schemeClr val="bg1"/>
                </a:solidFill>
              </a:rPr>
              <a:t>changes to parameter estimation with changes to the training dataset  </a:t>
            </a:r>
            <a:br>
              <a:rPr lang="en-US" dirty="0">
                <a:solidFill>
                  <a:schemeClr val="bg1"/>
                </a:solidFill>
              </a:rPr>
            </a:br>
            <a:endParaRPr lang="en-US" dirty="0">
              <a:solidFill>
                <a:schemeClr val="bg1"/>
              </a:solidFill>
            </a:endParaRPr>
          </a:p>
          <a:p>
            <a:r>
              <a:rPr lang="en-US" dirty="0">
                <a:solidFill>
                  <a:schemeClr val="bg1"/>
                </a:solidFill>
              </a:rPr>
              <a:t>High variance</a:t>
            </a:r>
          </a:p>
          <a:p>
            <a:pPr marL="285750" indent="-285750">
              <a:buFont typeface="Wingdings" charset="0"/>
              <a:buChar char="à"/>
            </a:pPr>
            <a:r>
              <a:rPr lang="en-US" altLang="zh-TW" dirty="0">
                <a:solidFill>
                  <a:schemeClr val="bg1"/>
                </a:solidFill>
                <a:sym typeface="Wingdings"/>
              </a:rPr>
              <a:t>Large change to estimation</a:t>
            </a:r>
          </a:p>
          <a:p>
            <a:endParaRPr lang="en-US" altLang="zh-TW" dirty="0">
              <a:solidFill>
                <a:schemeClr val="bg1"/>
              </a:solidFill>
              <a:sym typeface="Wingdings"/>
            </a:endParaRPr>
          </a:p>
          <a:p>
            <a:r>
              <a:rPr lang="en-US" altLang="zh-TW" dirty="0">
                <a:solidFill>
                  <a:schemeClr val="bg1"/>
                </a:solidFill>
                <a:sym typeface="Wingdings"/>
              </a:rPr>
              <a:t>Low variance </a:t>
            </a:r>
          </a:p>
          <a:p>
            <a:pPr marL="285750" indent="-285750">
              <a:buFont typeface="Wingdings" charset="0"/>
              <a:buChar char="à"/>
            </a:pPr>
            <a:r>
              <a:rPr lang="en-US" altLang="zh-TW" dirty="0">
                <a:solidFill>
                  <a:schemeClr val="bg1"/>
                </a:solidFill>
                <a:sym typeface="Wingdings"/>
              </a:rPr>
              <a:t>Small change to estimation </a:t>
            </a:r>
          </a:p>
          <a:p>
            <a:endParaRPr lang="en-US" altLang="zh-TW" dirty="0">
              <a:solidFill>
                <a:schemeClr val="bg1"/>
              </a:solidFill>
              <a:sym typeface="Wingdings"/>
            </a:endParaRPr>
          </a:p>
          <a:p>
            <a:endParaRPr lang="en-US" altLang="zh-TW" dirty="0">
              <a:solidFill>
                <a:schemeClr val="bg1"/>
              </a:solidFill>
              <a:sym typeface="Wingdings"/>
            </a:endParaRPr>
          </a:p>
          <a:p>
            <a:endParaRPr lang="en-US" dirty="0">
              <a:solidFill>
                <a:schemeClr val="bg1"/>
              </a:solidFill>
            </a:endParaRPr>
          </a:p>
        </p:txBody>
      </p:sp>
      <p:sp>
        <p:nvSpPr>
          <p:cNvPr id="8" name="TextBox 7"/>
          <p:cNvSpPr txBox="1"/>
          <p:nvPr/>
        </p:nvSpPr>
        <p:spPr>
          <a:xfrm>
            <a:off x="3796077" y="1206239"/>
            <a:ext cx="4808181" cy="369332"/>
          </a:xfrm>
          <a:prstGeom prst="rect">
            <a:avLst/>
          </a:prstGeom>
          <a:noFill/>
        </p:spPr>
        <p:txBody>
          <a:bodyPr wrap="square" rtlCol="0">
            <a:spAutoFit/>
          </a:bodyPr>
          <a:lstStyle/>
          <a:p>
            <a:r>
              <a:rPr lang="en-US" altLang="zh-TW" b="1" dirty="0">
                <a:solidFill>
                  <a:schemeClr val="bg1"/>
                </a:solidFill>
              </a:rPr>
              <a:t>Prediction error ≈ bias error + variance error</a:t>
            </a:r>
            <a:endParaRPr lang="en-US" b="1" dirty="0">
              <a:solidFill>
                <a:schemeClr val="bg1"/>
              </a:solidFill>
            </a:endParaRPr>
          </a:p>
        </p:txBody>
      </p:sp>
      <p:sp>
        <p:nvSpPr>
          <p:cNvPr id="9" name="TextBox 8"/>
          <p:cNvSpPr txBox="1"/>
          <p:nvPr/>
        </p:nvSpPr>
        <p:spPr>
          <a:xfrm>
            <a:off x="5517452" y="6488668"/>
            <a:ext cx="5183967" cy="369332"/>
          </a:xfrm>
          <a:prstGeom prst="rect">
            <a:avLst/>
          </a:prstGeom>
          <a:noFill/>
        </p:spPr>
        <p:txBody>
          <a:bodyPr wrap="square" rtlCol="0">
            <a:spAutoFit/>
          </a:bodyPr>
          <a:lstStyle/>
          <a:p>
            <a:r>
              <a:rPr lang="en-US" dirty="0">
                <a:solidFill>
                  <a:schemeClr val="bg1"/>
                </a:solidFill>
              </a:rPr>
              <a:t>                    </a:t>
            </a:r>
            <a:r>
              <a:rPr lang="en-US" sz="1600" i="1" dirty="0">
                <a:solidFill>
                  <a:schemeClr val="bg1"/>
                </a:solidFill>
              </a:rPr>
              <a:t>Angela Chen, Linear Model for Regression      </a:t>
            </a:r>
            <a:r>
              <a:rPr lang="en-US" dirty="0">
                <a:solidFill>
                  <a:schemeClr val="bg1"/>
                </a:solidFill>
              </a:rPr>
              <a:t>10 </a:t>
            </a:r>
          </a:p>
        </p:txBody>
      </p:sp>
    </p:spTree>
    <p:extLst>
      <p:ext uri="{BB962C8B-B14F-4D97-AF65-F5344CB8AC3E}">
        <p14:creationId xmlns:p14="http://schemas.microsoft.com/office/powerpoint/2010/main" val="4120012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Callout 4"/>
          <p:cNvSpPr/>
          <p:nvPr/>
        </p:nvSpPr>
        <p:spPr>
          <a:xfrm>
            <a:off x="2316418" y="5558711"/>
            <a:ext cx="1454573" cy="802950"/>
          </a:xfrm>
          <a:prstGeom prst="wedgeEllipseCallout">
            <a:avLst>
              <a:gd name="adj1" fmla="val -8147"/>
              <a:gd name="adj2" fmla="val -79455"/>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p:txBody>
          <a:bodyPr/>
          <a:lstStyle/>
          <a:p>
            <a:r>
              <a:rPr lang="en-US" dirty="0"/>
              <a:t>Overfitting vs Underfitting</a:t>
            </a:r>
          </a:p>
        </p:txBody>
      </p:sp>
      <p:sp>
        <p:nvSpPr>
          <p:cNvPr id="3" name="Content Placeholder 2"/>
          <p:cNvSpPr>
            <a:spLocks noGrp="1"/>
          </p:cNvSpPr>
          <p:nvPr>
            <p:ph idx="1"/>
          </p:nvPr>
        </p:nvSpPr>
        <p:spPr>
          <a:xfrm>
            <a:off x="66319" y="1143870"/>
            <a:ext cx="10515600" cy="4351338"/>
          </a:xfrm>
        </p:spPr>
        <p:txBody>
          <a:bodyPr/>
          <a:lstStyle/>
          <a:p>
            <a:r>
              <a:rPr lang="en-US" dirty="0"/>
              <a:t>Reduce model complexity (over-fitting)</a:t>
            </a:r>
          </a:p>
          <a:p>
            <a:pPr>
              <a:buFont typeface="Wingdings" charset="0"/>
              <a:buChar char="è"/>
            </a:pPr>
            <a:r>
              <a:rPr lang="en-US" altLang="zh-TW" i="1" dirty="0"/>
              <a:t>Increase model generality </a:t>
            </a:r>
            <a:endParaRPr lang="en-US" i="1" dirty="0"/>
          </a:p>
          <a:p>
            <a:endParaRPr lang="en-US" dirty="0"/>
          </a:p>
        </p:txBody>
      </p:sp>
      <p:pic>
        <p:nvPicPr>
          <p:cNvPr id="7" name="Picture 6"/>
          <p:cNvPicPr>
            <a:picLocks noChangeAspect="1"/>
          </p:cNvPicPr>
          <p:nvPr/>
        </p:nvPicPr>
        <p:blipFill>
          <a:blip r:embed="rId3"/>
          <a:stretch>
            <a:fillRect/>
          </a:stretch>
        </p:blipFill>
        <p:spPr>
          <a:xfrm>
            <a:off x="1619250" y="2950793"/>
            <a:ext cx="8953500" cy="2717800"/>
          </a:xfrm>
          <a:prstGeom prst="rect">
            <a:avLst/>
          </a:prstGeom>
          <a:solidFill>
            <a:schemeClr val="bg1"/>
          </a:solidFill>
        </p:spPr>
      </p:pic>
      <p:sp>
        <p:nvSpPr>
          <p:cNvPr id="4" name="TextBox 3"/>
          <p:cNvSpPr txBox="1"/>
          <p:nvPr/>
        </p:nvSpPr>
        <p:spPr>
          <a:xfrm>
            <a:off x="2522662" y="5732096"/>
            <a:ext cx="1085502" cy="369332"/>
          </a:xfrm>
          <a:prstGeom prst="rect">
            <a:avLst/>
          </a:prstGeom>
          <a:noFill/>
        </p:spPr>
        <p:txBody>
          <a:bodyPr wrap="square" rtlCol="0">
            <a:spAutoFit/>
          </a:bodyPr>
          <a:lstStyle/>
          <a:p>
            <a:r>
              <a:rPr lang="en-US" dirty="0">
                <a:solidFill>
                  <a:schemeClr val="bg1"/>
                </a:solidFill>
              </a:rPr>
              <a:t>Under</a:t>
            </a:r>
            <a:r>
              <a:rPr lang="en-US" altLang="zh-TW" dirty="0">
                <a:solidFill>
                  <a:schemeClr val="bg1"/>
                </a:solidFill>
              </a:rPr>
              <a:t>-</a:t>
            </a:r>
            <a:r>
              <a:rPr lang="en-US" dirty="0">
                <a:solidFill>
                  <a:schemeClr val="bg1"/>
                </a:solidFill>
              </a:rPr>
              <a:t>fit</a:t>
            </a:r>
          </a:p>
        </p:txBody>
      </p:sp>
      <p:sp>
        <p:nvSpPr>
          <p:cNvPr id="9" name="Oval Callout 8"/>
          <p:cNvSpPr/>
          <p:nvPr/>
        </p:nvSpPr>
        <p:spPr>
          <a:xfrm>
            <a:off x="8471646" y="5558711"/>
            <a:ext cx="1454573" cy="802950"/>
          </a:xfrm>
          <a:prstGeom prst="wedgeEllipseCallout">
            <a:avLst>
              <a:gd name="adj1" fmla="val -8147"/>
              <a:gd name="adj2" fmla="val -79455"/>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8601905" y="5732096"/>
            <a:ext cx="1085502" cy="369332"/>
          </a:xfrm>
          <a:prstGeom prst="rect">
            <a:avLst/>
          </a:prstGeom>
          <a:noFill/>
        </p:spPr>
        <p:txBody>
          <a:bodyPr wrap="square" rtlCol="0">
            <a:spAutoFit/>
          </a:bodyPr>
          <a:lstStyle/>
          <a:p>
            <a:pPr algn="ctr"/>
            <a:r>
              <a:rPr lang="en-US" dirty="0">
                <a:solidFill>
                  <a:schemeClr val="bg1"/>
                </a:solidFill>
              </a:rPr>
              <a:t>Over</a:t>
            </a:r>
            <a:r>
              <a:rPr lang="en-US" altLang="zh-TW" dirty="0">
                <a:solidFill>
                  <a:schemeClr val="bg1"/>
                </a:solidFill>
              </a:rPr>
              <a:t>-</a:t>
            </a:r>
            <a:r>
              <a:rPr lang="en-US" dirty="0">
                <a:solidFill>
                  <a:schemeClr val="bg1"/>
                </a:solidFill>
              </a:rPr>
              <a:t>fit</a:t>
            </a:r>
            <a:r>
              <a:rPr lang="en-US" dirty="0"/>
              <a:t> </a:t>
            </a:r>
          </a:p>
        </p:txBody>
      </p:sp>
      <p:sp>
        <p:nvSpPr>
          <p:cNvPr id="11" name="Oval Callout 10"/>
          <p:cNvSpPr/>
          <p:nvPr/>
        </p:nvSpPr>
        <p:spPr>
          <a:xfrm>
            <a:off x="5324119" y="5558711"/>
            <a:ext cx="1454573" cy="802950"/>
          </a:xfrm>
          <a:prstGeom prst="wedgeEllipseCallout">
            <a:avLst>
              <a:gd name="adj1" fmla="val -8147"/>
              <a:gd name="adj2" fmla="val -79455"/>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5454378" y="5732096"/>
            <a:ext cx="1085502" cy="369332"/>
          </a:xfrm>
          <a:prstGeom prst="rect">
            <a:avLst/>
          </a:prstGeom>
          <a:noFill/>
        </p:spPr>
        <p:txBody>
          <a:bodyPr wrap="square" rtlCol="0">
            <a:spAutoFit/>
          </a:bodyPr>
          <a:lstStyle/>
          <a:p>
            <a:pPr algn="ctr"/>
            <a:r>
              <a:rPr lang="en-US" altLang="zh-TW" dirty="0">
                <a:solidFill>
                  <a:schemeClr val="bg1"/>
                </a:solidFill>
              </a:rPr>
              <a:t>Good-</a:t>
            </a:r>
            <a:r>
              <a:rPr lang="en-US" dirty="0">
                <a:solidFill>
                  <a:schemeClr val="bg1"/>
                </a:solidFill>
              </a:rPr>
              <a:t>fit</a:t>
            </a:r>
            <a:r>
              <a:rPr lang="en-US" dirty="0"/>
              <a:t> </a:t>
            </a:r>
          </a:p>
        </p:txBody>
      </p:sp>
      <p:sp>
        <p:nvSpPr>
          <p:cNvPr id="13" name="TextBox 12"/>
          <p:cNvSpPr txBox="1"/>
          <p:nvPr/>
        </p:nvSpPr>
        <p:spPr>
          <a:xfrm>
            <a:off x="5517452" y="6488668"/>
            <a:ext cx="5183967" cy="369332"/>
          </a:xfrm>
          <a:prstGeom prst="rect">
            <a:avLst/>
          </a:prstGeom>
          <a:noFill/>
        </p:spPr>
        <p:txBody>
          <a:bodyPr wrap="square" rtlCol="0">
            <a:spAutoFit/>
          </a:bodyPr>
          <a:lstStyle/>
          <a:p>
            <a:r>
              <a:rPr lang="en-US" dirty="0"/>
              <a:t>                    </a:t>
            </a:r>
            <a:r>
              <a:rPr lang="en-US" sz="1600" i="1" dirty="0">
                <a:solidFill>
                  <a:schemeClr val="bg1"/>
                </a:solidFill>
              </a:rPr>
              <a:t>Angela Chen, Linear Model for Regression      </a:t>
            </a:r>
            <a:r>
              <a:rPr lang="en-US" dirty="0">
                <a:solidFill>
                  <a:schemeClr val="bg1"/>
                </a:solidFill>
              </a:rPr>
              <a:t>11 </a:t>
            </a:r>
          </a:p>
        </p:txBody>
      </p:sp>
    </p:spTree>
    <p:extLst>
      <p:ext uri="{BB962C8B-B14F-4D97-AF65-F5344CB8AC3E}">
        <p14:creationId xmlns:p14="http://schemas.microsoft.com/office/powerpoint/2010/main" val="3281843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 Regression</a:t>
            </a:r>
          </a:p>
        </p:txBody>
      </p:sp>
      <p:sp>
        <p:nvSpPr>
          <p:cNvPr id="3" name="Content Placeholder 2"/>
          <p:cNvSpPr>
            <a:spLocks noGrp="1"/>
          </p:cNvSpPr>
          <p:nvPr>
            <p:ph idx="1"/>
          </p:nvPr>
        </p:nvSpPr>
        <p:spPr/>
        <p:txBody>
          <a:bodyPr>
            <a:normAutofit/>
          </a:bodyPr>
          <a:lstStyle/>
          <a:p>
            <a:r>
              <a:rPr lang="en-US" altLang="zh-TW" dirty="0"/>
              <a:t>Reduces model complexity by penalizing the magnitude of coefficients </a:t>
            </a:r>
          </a:p>
          <a:p>
            <a:r>
              <a:rPr lang="en-US" altLang="zh-TW" dirty="0"/>
              <a:t>Cost = RSS + Measure of model complexity</a:t>
            </a:r>
            <a:endParaRPr lang="en-US" dirty="0"/>
          </a:p>
          <a:p>
            <a:pPr lvl="1"/>
            <a:r>
              <a:rPr lang="en-US" dirty="0"/>
              <a:t>Ridge Regression: squared absolute sum of the coefficients (L2 regularization) </a:t>
            </a:r>
          </a:p>
          <a:p>
            <a:pPr lvl="1"/>
            <a:r>
              <a:rPr lang="en-US" dirty="0"/>
              <a:t>Least Absolute Shrinkage and Selection Operator </a:t>
            </a:r>
            <a:r>
              <a:rPr lang="en-US" altLang="zh-TW" dirty="0"/>
              <a:t>(LASSO): </a:t>
            </a:r>
            <a:r>
              <a:rPr lang="en-US" dirty="0"/>
              <a:t>absolute sum of the coefficients (L1 regularization) </a:t>
            </a:r>
          </a:p>
          <a:p>
            <a:pPr lvl="1"/>
            <a:endParaRPr lang="en-US" dirty="0"/>
          </a:p>
          <a:p>
            <a:endParaRPr lang="en-US" dirty="0"/>
          </a:p>
        </p:txBody>
      </p:sp>
    </p:spTree>
    <p:extLst>
      <p:ext uri="{BB962C8B-B14F-4D97-AF65-F5344CB8AC3E}">
        <p14:creationId xmlns:p14="http://schemas.microsoft.com/office/powerpoint/2010/main" val="2834488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31458563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home message </a:t>
            </a:r>
          </a:p>
        </p:txBody>
      </p:sp>
      <p:sp>
        <p:nvSpPr>
          <p:cNvPr id="3" name="Content Placeholder 2"/>
          <p:cNvSpPr>
            <a:spLocks noGrp="1"/>
          </p:cNvSpPr>
          <p:nvPr>
            <p:ph idx="1"/>
          </p:nvPr>
        </p:nvSpPr>
        <p:spPr/>
        <p:txBody>
          <a:bodyPr/>
          <a:lstStyle/>
          <a:p>
            <a:r>
              <a:rPr lang="en-US" dirty="0"/>
              <a:t>Ridge </a:t>
            </a:r>
            <a:r>
              <a:rPr lang="en-US" altLang="zh-TW" dirty="0"/>
              <a:t>and LASSO </a:t>
            </a:r>
            <a:r>
              <a:rPr lang="en-US" dirty="0"/>
              <a:t>reduce model complexity</a:t>
            </a:r>
          </a:p>
          <a:p>
            <a:r>
              <a:rPr lang="en-US" altLang="zh-TW" dirty="0"/>
              <a:t>Regularization methods work well under high dimensionality and </a:t>
            </a:r>
            <a:r>
              <a:rPr lang="en-US" altLang="zh-TW" dirty="0" err="1"/>
              <a:t>multicollinearity</a:t>
            </a:r>
            <a:r>
              <a:rPr lang="en-US" altLang="zh-TW" dirty="0"/>
              <a:t> </a:t>
            </a:r>
            <a:endParaRPr lang="en-US" dirty="0"/>
          </a:p>
        </p:txBody>
      </p:sp>
    </p:spTree>
    <p:extLst>
      <p:ext uri="{BB962C8B-B14F-4D97-AF65-F5344CB8AC3E}">
        <p14:creationId xmlns:p14="http://schemas.microsoft.com/office/powerpoint/2010/main" val="18822422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 Learning Algorithms Mind Map</a:t>
            </a:r>
            <a:endParaRPr lang="en-US" dirty="0"/>
          </a:p>
        </p:txBody>
      </p:sp>
      <p:pic>
        <p:nvPicPr>
          <p:cNvPr id="5" name="Content Placeholder 4"/>
          <p:cNvPicPr>
            <a:picLocks noGrp="1" noChangeAspect="1"/>
          </p:cNvPicPr>
          <p:nvPr>
            <p:ph idx="1"/>
          </p:nvPr>
        </p:nvPicPr>
        <p:blipFill>
          <a:blip r:embed="rId3"/>
          <a:srcRect t="6963" b="6963"/>
          <a:stretch>
            <a:fillRect/>
          </a:stretch>
        </p:blipFill>
        <p:spPr>
          <a:xfrm>
            <a:off x="236523" y="1126067"/>
            <a:ext cx="11708301" cy="5452533"/>
          </a:xfrm>
        </p:spPr>
      </p:pic>
    </p:spTree>
    <p:extLst>
      <p:ext uri="{BB962C8B-B14F-4D97-AF65-F5344CB8AC3E}">
        <p14:creationId xmlns:p14="http://schemas.microsoft.com/office/powerpoint/2010/main" val="675820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7733" y="278244"/>
            <a:ext cx="9144000" cy="584775"/>
          </a:xfrm>
        </p:spPr>
        <p:txBody>
          <a:bodyPr>
            <a:normAutofit fontScale="90000"/>
          </a:bodyPr>
          <a:lstStyle/>
          <a:p>
            <a:pPr algn="l"/>
            <a:r>
              <a:rPr lang="en-US" sz="4400" dirty="0"/>
              <a:t>Key Concepts in Statistics</a:t>
            </a:r>
          </a:p>
        </p:txBody>
      </p:sp>
      <p:sp>
        <p:nvSpPr>
          <p:cNvPr id="5" name="TextBox 4"/>
          <p:cNvSpPr txBox="1"/>
          <p:nvPr/>
        </p:nvSpPr>
        <p:spPr>
          <a:xfrm>
            <a:off x="2220576" y="2530763"/>
            <a:ext cx="7609224" cy="1231106"/>
          </a:xfrm>
          <a:prstGeom prst="rect">
            <a:avLst/>
          </a:prstGeom>
          <a:noFill/>
        </p:spPr>
        <p:txBody>
          <a:bodyPr wrap="square" rtlCol="0">
            <a:spAutoFit/>
          </a:bodyPr>
          <a:lstStyle/>
          <a:p>
            <a:pPr algn="ctr">
              <a:spcAft>
                <a:spcPts val="1200"/>
              </a:spcAft>
            </a:pPr>
            <a:r>
              <a:rPr lang="en-US" sz="3200" dirty="0">
                <a:solidFill>
                  <a:schemeClr val="bg1"/>
                </a:solidFill>
              </a:rPr>
              <a:t>Why do you need to know statistics to do </a:t>
            </a:r>
          </a:p>
          <a:p>
            <a:pPr algn="ctr">
              <a:spcAft>
                <a:spcPts val="1200"/>
              </a:spcAft>
            </a:pPr>
            <a:r>
              <a:rPr lang="en-US" sz="3200" dirty="0">
                <a:solidFill>
                  <a:schemeClr val="bg1"/>
                </a:solidFill>
              </a:rPr>
              <a:t>analytics and machine learning?</a:t>
            </a:r>
          </a:p>
        </p:txBody>
      </p:sp>
    </p:spTree>
    <p:extLst>
      <p:ext uri="{BB962C8B-B14F-4D97-AF65-F5344CB8AC3E}">
        <p14:creationId xmlns:p14="http://schemas.microsoft.com/office/powerpoint/2010/main" val="31253047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time </a:t>
            </a:r>
          </a:p>
        </p:txBody>
      </p:sp>
      <p:sp>
        <p:nvSpPr>
          <p:cNvPr id="3" name="Content Placeholder 2"/>
          <p:cNvSpPr>
            <a:spLocks noGrp="1"/>
          </p:cNvSpPr>
          <p:nvPr>
            <p:ph idx="1"/>
          </p:nvPr>
        </p:nvSpPr>
        <p:spPr/>
        <p:txBody>
          <a:bodyPr/>
          <a:lstStyle/>
          <a:p>
            <a:r>
              <a:rPr lang="en-US" altLang="zh-TW" dirty="0"/>
              <a:t>Regularization regression: </a:t>
            </a:r>
            <a:r>
              <a:rPr lang="en-US" dirty="0"/>
              <a:t>Ridge and LASSO</a:t>
            </a:r>
          </a:p>
          <a:p>
            <a:r>
              <a:rPr lang="en-US" dirty="0"/>
              <a:t>More on gradient descent</a:t>
            </a:r>
          </a:p>
          <a:p>
            <a:r>
              <a:rPr lang="en-US" dirty="0"/>
              <a:t>Logistic regression</a:t>
            </a:r>
          </a:p>
          <a:p>
            <a:r>
              <a:rPr lang="en-US" dirty="0"/>
              <a:t>?  </a:t>
            </a:r>
          </a:p>
        </p:txBody>
      </p:sp>
    </p:spTree>
    <p:extLst>
      <p:ext uri="{BB962C8B-B14F-4D97-AF65-F5344CB8AC3E}">
        <p14:creationId xmlns:p14="http://schemas.microsoft.com/office/powerpoint/2010/main" val="4600611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 AI Mind Map</a:t>
            </a:r>
            <a:endParaRPr lang="en-US" dirty="0"/>
          </a:p>
        </p:txBody>
      </p:sp>
      <p:sp>
        <p:nvSpPr>
          <p:cNvPr id="3" name="Content Placeholder 2"/>
          <p:cNvSpPr>
            <a:spLocks noGrp="1"/>
          </p:cNvSpPr>
          <p:nvPr>
            <p:ph idx="1"/>
          </p:nvPr>
        </p:nvSpPr>
        <p:spPr/>
        <p:txBody>
          <a:bodyPr/>
          <a:lstStyle/>
          <a:p>
            <a:endParaRPr lang="en-US" altLang="zh-TW" dirty="0"/>
          </a:p>
          <a:p>
            <a:endParaRPr lang="en-US" altLang="zh-TW" dirty="0"/>
          </a:p>
          <a:p>
            <a:endParaRPr lang="en-US" altLang="zh-TW" dirty="0"/>
          </a:p>
          <a:p>
            <a:endParaRPr lang="en-US" dirty="0"/>
          </a:p>
          <a:p>
            <a:endParaRPr lang="en-US" dirty="0"/>
          </a:p>
        </p:txBody>
      </p:sp>
      <p:pic>
        <p:nvPicPr>
          <p:cNvPr id="11" name="Picture 10"/>
          <p:cNvPicPr>
            <a:picLocks noChangeAspect="1"/>
          </p:cNvPicPr>
          <p:nvPr/>
        </p:nvPicPr>
        <p:blipFill>
          <a:blip r:embed="rId3"/>
          <a:stretch>
            <a:fillRect/>
          </a:stretch>
        </p:blipFill>
        <p:spPr>
          <a:xfrm>
            <a:off x="2452855" y="1360033"/>
            <a:ext cx="7343159" cy="5085634"/>
          </a:xfrm>
          <a:prstGeom prst="rect">
            <a:avLst/>
          </a:prstGeom>
        </p:spPr>
      </p:pic>
    </p:spTree>
    <p:extLst>
      <p:ext uri="{BB962C8B-B14F-4D97-AF65-F5344CB8AC3E}">
        <p14:creationId xmlns:p14="http://schemas.microsoft.com/office/powerpoint/2010/main" val="17288180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2A6562-A401-4533-ACF2-80F22798A9A3}"/>
              </a:ext>
            </a:extLst>
          </p:cNvPr>
          <p:cNvSpPr/>
          <p:nvPr/>
        </p:nvSpPr>
        <p:spPr>
          <a:xfrm>
            <a:off x="3222839" y="956734"/>
            <a:ext cx="5245347" cy="1200329"/>
          </a:xfrm>
          <a:prstGeom prst="rect">
            <a:avLst/>
          </a:prstGeom>
        </p:spPr>
        <p:txBody>
          <a:bodyPr wrap="none">
            <a:spAutoFit/>
          </a:bodyPr>
          <a:lstStyle/>
          <a:p>
            <a:pPr fontAlgn="base"/>
            <a:r>
              <a:rPr lang="en-US" sz="7200" b="1" dirty="0">
                <a:solidFill>
                  <a:srgbClr val="FFFF00"/>
                </a:solidFill>
                <a:latin typeface="Arial Rounded MT Bold" panose="020F0704030504030204" pitchFamily="34" charset="0"/>
              </a:rPr>
              <a:t>Questions?</a:t>
            </a:r>
          </a:p>
        </p:txBody>
      </p:sp>
      <p:pic>
        <p:nvPicPr>
          <p:cNvPr id="7170" name="Picture 2" descr="Image result for machine learning">
            <a:extLst>
              <a:ext uri="{FF2B5EF4-FFF2-40B4-BE49-F238E27FC236}">
                <a16:creationId xmlns:a16="http://schemas.microsoft.com/office/drawing/2014/main" id="{F835E677-0815-43B4-91D7-9B664FA80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3068" y="2354009"/>
            <a:ext cx="5839405" cy="3287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367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7733" y="278244"/>
            <a:ext cx="9144000" cy="584775"/>
          </a:xfrm>
        </p:spPr>
        <p:txBody>
          <a:bodyPr>
            <a:normAutofit fontScale="90000"/>
          </a:bodyPr>
          <a:lstStyle/>
          <a:p>
            <a:pPr algn="l"/>
            <a:r>
              <a:rPr lang="en-US" sz="4400" dirty="0"/>
              <a:t>Key Concepts in Statistics</a:t>
            </a:r>
          </a:p>
        </p:txBody>
      </p:sp>
      <p:sp>
        <p:nvSpPr>
          <p:cNvPr id="5" name="TextBox 4"/>
          <p:cNvSpPr txBox="1"/>
          <p:nvPr/>
        </p:nvSpPr>
        <p:spPr>
          <a:xfrm>
            <a:off x="2127443" y="1285225"/>
            <a:ext cx="7609224" cy="1231106"/>
          </a:xfrm>
          <a:prstGeom prst="rect">
            <a:avLst/>
          </a:prstGeom>
          <a:noFill/>
        </p:spPr>
        <p:txBody>
          <a:bodyPr wrap="square" rtlCol="0">
            <a:spAutoFit/>
          </a:bodyPr>
          <a:lstStyle/>
          <a:p>
            <a:pPr algn="ctr">
              <a:spcAft>
                <a:spcPts val="1200"/>
              </a:spcAft>
            </a:pPr>
            <a:r>
              <a:rPr lang="en-US" sz="3200" dirty="0">
                <a:solidFill>
                  <a:schemeClr val="bg1"/>
                </a:solidFill>
              </a:rPr>
              <a:t>Why do you need to know statistics to do </a:t>
            </a:r>
          </a:p>
          <a:p>
            <a:pPr algn="ctr">
              <a:spcAft>
                <a:spcPts val="1200"/>
              </a:spcAft>
            </a:pPr>
            <a:r>
              <a:rPr lang="en-US" sz="3200" dirty="0">
                <a:solidFill>
                  <a:schemeClr val="bg1"/>
                </a:solidFill>
              </a:rPr>
              <a:t>analytics and machine learning?</a:t>
            </a:r>
          </a:p>
        </p:txBody>
      </p:sp>
      <p:sp>
        <p:nvSpPr>
          <p:cNvPr id="3" name="Rectangle 2">
            <a:extLst>
              <a:ext uri="{FF2B5EF4-FFF2-40B4-BE49-F238E27FC236}">
                <a16:creationId xmlns:a16="http://schemas.microsoft.com/office/drawing/2014/main" id="{8D658CA7-6A67-49DD-B592-9A69007843A1}"/>
              </a:ext>
            </a:extLst>
          </p:cNvPr>
          <p:cNvSpPr/>
          <p:nvPr/>
        </p:nvSpPr>
        <p:spPr>
          <a:xfrm>
            <a:off x="5794573" y="4662214"/>
            <a:ext cx="164253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t>
            </a:r>
          </a:p>
        </p:txBody>
      </p:sp>
      <p:sp>
        <p:nvSpPr>
          <p:cNvPr id="4" name="Right Brace 3">
            <a:extLst>
              <a:ext uri="{FF2B5EF4-FFF2-40B4-BE49-F238E27FC236}">
                <a16:creationId xmlns:a16="http://schemas.microsoft.com/office/drawing/2014/main" id="{55C4BD87-22FD-4A13-A71E-492852AD11D8}"/>
              </a:ext>
            </a:extLst>
          </p:cNvPr>
          <p:cNvSpPr/>
          <p:nvPr/>
        </p:nvSpPr>
        <p:spPr>
          <a:xfrm>
            <a:off x="4185906" y="3926218"/>
            <a:ext cx="1066800" cy="22267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846FECC0-54C2-448E-9DC9-BB70F5393659}"/>
              </a:ext>
            </a:extLst>
          </p:cNvPr>
          <p:cNvSpPr txBox="1"/>
          <p:nvPr/>
        </p:nvSpPr>
        <p:spPr>
          <a:xfrm>
            <a:off x="2652289" y="4099286"/>
            <a:ext cx="1763368" cy="1477328"/>
          </a:xfrm>
          <a:prstGeom prst="rect">
            <a:avLst/>
          </a:prstGeom>
          <a:noFill/>
        </p:spPr>
        <p:txBody>
          <a:bodyPr wrap="none" rtlCol="0">
            <a:spAutoFit/>
          </a:bodyPr>
          <a:lstStyle/>
          <a:p>
            <a:r>
              <a:rPr lang="en-US" dirty="0">
                <a:solidFill>
                  <a:srgbClr val="FFFF00"/>
                </a:solidFill>
              </a:rPr>
              <a:t>Age</a:t>
            </a:r>
          </a:p>
          <a:p>
            <a:r>
              <a:rPr lang="en-US" dirty="0">
                <a:solidFill>
                  <a:srgbClr val="FFFF00"/>
                </a:solidFill>
              </a:rPr>
              <a:t>Blood Pressure</a:t>
            </a:r>
          </a:p>
          <a:p>
            <a:r>
              <a:rPr lang="en-US" dirty="0">
                <a:solidFill>
                  <a:srgbClr val="FFFF00"/>
                </a:solidFill>
              </a:rPr>
              <a:t>Diabetic?</a:t>
            </a:r>
          </a:p>
          <a:p>
            <a:r>
              <a:rPr lang="en-US" dirty="0">
                <a:solidFill>
                  <a:srgbClr val="FFFF00"/>
                </a:solidFill>
              </a:rPr>
              <a:t>Body Mass Index</a:t>
            </a:r>
          </a:p>
          <a:p>
            <a:r>
              <a:rPr lang="en-US" dirty="0">
                <a:solidFill>
                  <a:srgbClr val="FFFF00"/>
                </a:solidFill>
              </a:rPr>
              <a:t>Sex</a:t>
            </a:r>
          </a:p>
        </p:txBody>
      </p:sp>
      <p:sp>
        <p:nvSpPr>
          <p:cNvPr id="7" name="TextBox 6">
            <a:extLst>
              <a:ext uri="{FF2B5EF4-FFF2-40B4-BE49-F238E27FC236}">
                <a16:creationId xmlns:a16="http://schemas.microsoft.com/office/drawing/2014/main" id="{A331725F-2F8C-467F-880B-0FF70E5CE86C}"/>
              </a:ext>
            </a:extLst>
          </p:cNvPr>
          <p:cNvSpPr txBox="1"/>
          <p:nvPr/>
        </p:nvSpPr>
        <p:spPr>
          <a:xfrm>
            <a:off x="2127443" y="3429000"/>
            <a:ext cx="2591863" cy="369332"/>
          </a:xfrm>
          <a:prstGeom prst="rect">
            <a:avLst/>
          </a:prstGeom>
          <a:noFill/>
        </p:spPr>
        <p:txBody>
          <a:bodyPr wrap="none" rtlCol="0">
            <a:spAutoFit/>
          </a:bodyPr>
          <a:lstStyle/>
          <a:p>
            <a:r>
              <a:rPr lang="en-US" dirty="0">
                <a:solidFill>
                  <a:schemeClr val="bg1"/>
                </a:solidFill>
              </a:rPr>
              <a:t>Input Variables (Features)</a:t>
            </a:r>
          </a:p>
        </p:txBody>
      </p:sp>
      <p:sp>
        <p:nvSpPr>
          <p:cNvPr id="8" name="TextBox 7">
            <a:extLst>
              <a:ext uri="{FF2B5EF4-FFF2-40B4-BE49-F238E27FC236}">
                <a16:creationId xmlns:a16="http://schemas.microsoft.com/office/drawing/2014/main" id="{3E0AA894-3731-4E1B-9659-1B93C43CFAAD}"/>
              </a:ext>
            </a:extLst>
          </p:cNvPr>
          <p:cNvSpPr txBox="1"/>
          <p:nvPr/>
        </p:nvSpPr>
        <p:spPr>
          <a:xfrm>
            <a:off x="9203267" y="4934748"/>
            <a:ext cx="1303627" cy="369332"/>
          </a:xfrm>
          <a:prstGeom prst="rect">
            <a:avLst/>
          </a:prstGeom>
          <a:noFill/>
        </p:spPr>
        <p:txBody>
          <a:bodyPr wrap="none" rtlCol="0">
            <a:spAutoFit/>
          </a:bodyPr>
          <a:lstStyle/>
          <a:p>
            <a:r>
              <a:rPr lang="en-US" dirty="0">
                <a:solidFill>
                  <a:srgbClr val="FFFF00"/>
                </a:solidFill>
              </a:rPr>
              <a:t>Cardiac Risk</a:t>
            </a:r>
          </a:p>
        </p:txBody>
      </p:sp>
      <p:sp>
        <p:nvSpPr>
          <p:cNvPr id="9" name="Right Brace 8">
            <a:extLst>
              <a:ext uri="{FF2B5EF4-FFF2-40B4-BE49-F238E27FC236}">
                <a16:creationId xmlns:a16="http://schemas.microsoft.com/office/drawing/2014/main" id="{8E5CC950-EC77-40B1-A54C-1FC4BA38D71B}"/>
              </a:ext>
            </a:extLst>
          </p:cNvPr>
          <p:cNvSpPr/>
          <p:nvPr/>
        </p:nvSpPr>
        <p:spPr>
          <a:xfrm>
            <a:off x="7740755" y="4459316"/>
            <a:ext cx="1066800" cy="13201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extBox 9">
            <a:extLst>
              <a:ext uri="{FF2B5EF4-FFF2-40B4-BE49-F238E27FC236}">
                <a16:creationId xmlns:a16="http://schemas.microsoft.com/office/drawing/2014/main" id="{A4E3415D-4C99-48FC-9E41-9D139F3D8C24}"/>
              </a:ext>
            </a:extLst>
          </p:cNvPr>
          <p:cNvSpPr txBox="1"/>
          <p:nvPr/>
        </p:nvSpPr>
        <p:spPr>
          <a:xfrm>
            <a:off x="9374822" y="4454584"/>
            <a:ext cx="762516" cy="369332"/>
          </a:xfrm>
          <a:prstGeom prst="rect">
            <a:avLst/>
          </a:prstGeom>
          <a:noFill/>
        </p:spPr>
        <p:txBody>
          <a:bodyPr wrap="none" rtlCol="0">
            <a:spAutoFit/>
          </a:bodyPr>
          <a:lstStyle/>
          <a:p>
            <a:r>
              <a:rPr lang="en-US" dirty="0">
                <a:solidFill>
                  <a:schemeClr val="bg1"/>
                </a:solidFill>
              </a:rPr>
              <a:t>Result</a:t>
            </a:r>
          </a:p>
        </p:txBody>
      </p:sp>
    </p:spTree>
    <p:extLst>
      <p:ext uri="{BB962C8B-B14F-4D97-AF65-F5344CB8AC3E}">
        <p14:creationId xmlns:p14="http://schemas.microsoft.com/office/powerpoint/2010/main" val="4174301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74096"/>
            <a:ext cx="10532533" cy="681037"/>
          </a:xfrm>
        </p:spPr>
        <p:txBody>
          <a:bodyPr>
            <a:noAutofit/>
          </a:bodyPr>
          <a:lstStyle/>
          <a:p>
            <a:pPr algn="l"/>
            <a:r>
              <a:rPr lang="en-US" sz="4800" dirty="0"/>
              <a:t>Key Concepts in Statistics</a:t>
            </a:r>
          </a:p>
        </p:txBody>
      </p:sp>
      <p:sp>
        <p:nvSpPr>
          <p:cNvPr id="5" name="TextBox 4"/>
          <p:cNvSpPr txBox="1"/>
          <p:nvPr/>
        </p:nvSpPr>
        <p:spPr>
          <a:xfrm>
            <a:off x="228600" y="1634066"/>
            <a:ext cx="9554732" cy="3831818"/>
          </a:xfrm>
          <a:prstGeom prst="rect">
            <a:avLst/>
          </a:prstGeom>
          <a:noFill/>
        </p:spPr>
        <p:txBody>
          <a:bodyPr wrap="none" rtlCol="0">
            <a:spAutoFit/>
          </a:bodyPr>
          <a:lstStyle/>
          <a:p>
            <a:pPr>
              <a:spcAft>
                <a:spcPts val="1800"/>
              </a:spcAft>
            </a:pPr>
            <a:r>
              <a:rPr lang="en-US" sz="2800" dirty="0">
                <a:solidFill>
                  <a:schemeClr val="bg1"/>
                </a:solidFill>
                <a:latin typeface="Arial" panose="020B0604020202020204" pitchFamily="34" charset="0"/>
                <a:cs typeface="Arial" panose="020B0604020202020204" pitchFamily="34" charset="0"/>
              </a:rPr>
              <a:t>The NULL Hypothesis.</a:t>
            </a:r>
          </a:p>
          <a:p>
            <a:pPr>
              <a:spcAft>
                <a:spcPts val="1800"/>
              </a:spcAft>
            </a:pPr>
            <a:r>
              <a:rPr lang="en-US" sz="2800" dirty="0">
                <a:solidFill>
                  <a:schemeClr val="bg1"/>
                </a:solidFill>
                <a:latin typeface="Arial" panose="020B0604020202020204" pitchFamily="34" charset="0"/>
                <a:cs typeface="Arial" panose="020B0604020202020204" pitchFamily="34" charset="0"/>
              </a:rPr>
              <a:t>The P Value ( &lt; .05 usually used for statistical significance)</a:t>
            </a:r>
          </a:p>
          <a:p>
            <a:pPr>
              <a:spcAft>
                <a:spcPts val="1800"/>
              </a:spcAft>
            </a:pPr>
            <a:r>
              <a:rPr lang="en-US" sz="2800" dirty="0">
                <a:solidFill>
                  <a:schemeClr val="bg1"/>
                </a:solidFill>
                <a:latin typeface="Arial" panose="020B0604020202020204" pitchFamily="34" charset="0"/>
                <a:cs typeface="Arial" panose="020B0604020202020204" pitchFamily="34" charset="0"/>
              </a:rPr>
              <a:t>What is Linear Regression?  </a:t>
            </a:r>
          </a:p>
          <a:p>
            <a:pPr>
              <a:spcAft>
                <a:spcPts val="1800"/>
              </a:spcAft>
            </a:pPr>
            <a:r>
              <a:rPr lang="en-US" sz="2800" dirty="0">
                <a:solidFill>
                  <a:schemeClr val="bg1"/>
                </a:solidFill>
                <a:latin typeface="Arial" panose="020B0604020202020204" pitchFamily="34" charset="0"/>
                <a:cs typeface="Arial" panose="020B0604020202020204" pitchFamily="34" charset="0"/>
              </a:rPr>
              <a:t>Non Linear Regression</a:t>
            </a:r>
          </a:p>
          <a:p>
            <a:pPr>
              <a:spcAft>
                <a:spcPts val="1800"/>
              </a:spcAft>
            </a:pPr>
            <a:r>
              <a:rPr lang="en-US" sz="2800" dirty="0">
                <a:solidFill>
                  <a:schemeClr val="bg1"/>
                </a:solidFill>
                <a:latin typeface="Arial" panose="020B0604020202020204" pitchFamily="34" charset="0"/>
                <a:cs typeface="Arial" panose="020B0604020202020204" pitchFamily="34" charset="0"/>
              </a:rPr>
              <a:t>The problem of Confounders</a:t>
            </a:r>
          </a:p>
          <a:p>
            <a:pPr>
              <a:spcAft>
                <a:spcPts val="1800"/>
              </a:spcAft>
            </a:pPr>
            <a:r>
              <a:rPr lang="en-US" sz="2800" dirty="0">
                <a:solidFill>
                  <a:schemeClr val="bg1"/>
                </a:solidFill>
                <a:latin typeface="Arial" panose="020B0604020202020204" pitchFamily="34" charset="0"/>
                <a:cs typeface="Arial" panose="020B0604020202020204" pitchFamily="34" charset="0"/>
              </a:rPr>
              <a:t>Confusing a Relationship with a Cause</a:t>
            </a:r>
          </a:p>
        </p:txBody>
      </p:sp>
    </p:spTree>
    <p:extLst>
      <p:ext uri="{BB962C8B-B14F-4D97-AF65-F5344CB8AC3E}">
        <p14:creationId xmlns:p14="http://schemas.microsoft.com/office/powerpoint/2010/main" val="791363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5672" y="1062501"/>
            <a:ext cx="8791575" cy="681037"/>
          </a:xfrm>
        </p:spPr>
        <p:txBody>
          <a:bodyPr>
            <a:normAutofit/>
          </a:bodyPr>
          <a:lstStyle/>
          <a:p>
            <a:pPr algn="l"/>
            <a:r>
              <a:rPr lang="en-US" sz="3600" i="1" dirty="0">
                <a:solidFill>
                  <a:schemeClr val="bg1"/>
                </a:solidFill>
              </a:rPr>
              <a:t>The null hypothesis</a:t>
            </a:r>
          </a:p>
        </p:txBody>
      </p:sp>
      <p:sp>
        <p:nvSpPr>
          <p:cNvPr id="5" name="TextBox 4"/>
          <p:cNvSpPr txBox="1"/>
          <p:nvPr/>
        </p:nvSpPr>
        <p:spPr>
          <a:xfrm>
            <a:off x="475672" y="2152842"/>
            <a:ext cx="10581794" cy="3108543"/>
          </a:xfrm>
          <a:prstGeom prst="rect">
            <a:avLst/>
          </a:prstGeom>
          <a:noFill/>
        </p:spPr>
        <p:txBody>
          <a:bodyPr wrap="square" rtlCol="0">
            <a:spAutoFit/>
          </a:bodyPr>
          <a:lstStyle/>
          <a:p>
            <a:pPr>
              <a:spcAft>
                <a:spcPts val="1200"/>
              </a:spcAft>
            </a:pPr>
            <a:r>
              <a:rPr lang="en-US" sz="2800" dirty="0">
                <a:solidFill>
                  <a:schemeClr val="bg1"/>
                </a:solidFill>
                <a:latin typeface="Arial" panose="020B0604020202020204" pitchFamily="34" charset="0"/>
                <a:cs typeface="Arial" panose="020B0604020202020204" pitchFamily="34" charset="0"/>
              </a:rPr>
              <a:t>The default position that there is no relationship between two measured phenomena, or no association among groups.  </a:t>
            </a:r>
          </a:p>
          <a:p>
            <a:pPr marL="457200" indent="-457200">
              <a:spcAft>
                <a:spcPts val="1200"/>
              </a:spcAft>
              <a:buFont typeface="Arial" panose="020B0604020202020204" pitchFamily="34" charset="0"/>
              <a:buChar char="•"/>
            </a:pPr>
            <a:r>
              <a:rPr lang="en-US" sz="2400" i="1" dirty="0">
                <a:solidFill>
                  <a:srgbClr val="FFFF00"/>
                </a:solidFill>
                <a:latin typeface="Arial" panose="020B0604020202020204" pitchFamily="34" charset="0"/>
                <a:cs typeface="Arial" panose="020B0604020202020204" pitchFamily="34" charset="0"/>
              </a:rPr>
              <a:t>In testing a drug, the null hypothesis is that the drug has no effect.  You try to prove the NULL hypothesis is false.</a:t>
            </a:r>
          </a:p>
          <a:p>
            <a:pPr marL="457200" indent="-457200">
              <a:spcAft>
                <a:spcPts val="1200"/>
              </a:spcAft>
              <a:buFont typeface="Arial" panose="020B0604020202020204" pitchFamily="34" charset="0"/>
              <a:buChar char="•"/>
            </a:pPr>
            <a:r>
              <a:rPr lang="en-US" sz="2400" i="1" dirty="0">
                <a:solidFill>
                  <a:srgbClr val="FFFF00"/>
                </a:solidFill>
                <a:latin typeface="Arial" panose="020B0604020202020204" pitchFamily="34" charset="0"/>
                <a:cs typeface="Arial" panose="020B0604020202020204" pitchFamily="34" charset="0"/>
              </a:rPr>
              <a:t>You think that older customers are more loyal customers, i.e. repeat business.  The NULL hypothesis, that you must disprove, is that older customers are not more loyal.</a:t>
            </a:r>
          </a:p>
        </p:txBody>
      </p:sp>
      <p:sp>
        <p:nvSpPr>
          <p:cNvPr id="3" name="Rectangle 2">
            <a:extLst>
              <a:ext uri="{FF2B5EF4-FFF2-40B4-BE49-F238E27FC236}">
                <a16:creationId xmlns:a16="http://schemas.microsoft.com/office/drawing/2014/main" id="{BE9DE52E-A5E6-4BC1-B0C6-AEDB1180F5C6}"/>
              </a:ext>
            </a:extLst>
          </p:cNvPr>
          <p:cNvSpPr/>
          <p:nvPr/>
        </p:nvSpPr>
        <p:spPr>
          <a:xfrm>
            <a:off x="184797" y="0"/>
            <a:ext cx="7938071" cy="830997"/>
          </a:xfrm>
          <a:prstGeom prst="rect">
            <a:avLst/>
          </a:prstGeom>
        </p:spPr>
        <p:txBody>
          <a:bodyPr wrap="none">
            <a:spAutoFit/>
          </a:bodyPr>
          <a:lstStyle/>
          <a:p>
            <a:r>
              <a:rPr lang="en-US" sz="4800" dirty="0">
                <a:solidFill>
                  <a:srgbClr val="0070C0"/>
                </a:solidFill>
                <a:latin typeface="Arial Rounded MT Bold" panose="020F0704030504030204" pitchFamily="34" charset="0"/>
              </a:rPr>
              <a:t>Key Concepts in Statistics</a:t>
            </a:r>
          </a:p>
        </p:txBody>
      </p:sp>
    </p:spTree>
    <p:extLst>
      <p:ext uri="{BB962C8B-B14F-4D97-AF65-F5344CB8AC3E}">
        <p14:creationId xmlns:p14="http://schemas.microsoft.com/office/powerpoint/2010/main" val="3318238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120070" y="1754910"/>
            <a:ext cx="11792530" cy="3924151"/>
          </a:xfrm>
          <a:prstGeom prst="rect">
            <a:avLst/>
          </a:prstGeom>
          <a:noFill/>
        </p:spPr>
        <p:txBody>
          <a:bodyPr wrap="square" rtlCol="0">
            <a:spAutoFit/>
          </a:bodyPr>
          <a:lstStyle/>
          <a:p>
            <a:pPr>
              <a:spcAft>
                <a:spcPts val="1800"/>
              </a:spcAft>
            </a:pPr>
            <a:r>
              <a:rPr lang="en-US" sz="2400" dirty="0">
                <a:solidFill>
                  <a:schemeClr val="bg1"/>
                </a:solidFill>
              </a:rPr>
              <a:t>The p Value is the probability that the results you got is just a fluke, i.e. does not represent a change in assumptions, i.e. the NULL hypothesis is true.</a:t>
            </a:r>
          </a:p>
          <a:p>
            <a:pPr marL="342900" indent="-342900">
              <a:spcAft>
                <a:spcPts val="1800"/>
              </a:spcAft>
              <a:buFont typeface="Arial" panose="020B0604020202020204" pitchFamily="34" charset="0"/>
              <a:buChar char="•"/>
            </a:pPr>
            <a:r>
              <a:rPr lang="en-US" sz="2000" dirty="0">
                <a:solidFill>
                  <a:schemeClr val="bg1"/>
                </a:solidFill>
              </a:rPr>
              <a:t>For example, in a test of a cough medicine, the test group that received the new medication showed a ten percent cure rate.  The P value is used to say how likely is a ten percent drop in cold symptoms if the cold medicine did nothing.</a:t>
            </a:r>
          </a:p>
          <a:p>
            <a:pPr>
              <a:spcAft>
                <a:spcPts val="1800"/>
              </a:spcAft>
            </a:pPr>
            <a:r>
              <a:rPr lang="en-US" sz="2400" dirty="0">
                <a:solidFill>
                  <a:schemeClr val="bg1"/>
                </a:solidFill>
              </a:rPr>
              <a:t>P Value of &lt;= .05 is usually accepted to confirm statistical significance of the result, i.e. Refutes the NULL Hypothesis.</a:t>
            </a:r>
          </a:p>
          <a:p>
            <a:pPr>
              <a:spcAft>
                <a:spcPts val="1800"/>
              </a:spcAft>
            </a:pPr>
            <a:r>
              <a:rPr lang="en-US" sz="2400" dirty="0">
                <a:solidFill>
                  <a:schemeClr val="bg1"/>
                </a:solidFill>
              </a:rPr>
              <a:t>A P Value of &gt; .05 usually is accepted to mean there is no statistical significance, i.e. the cold medicine cannot be confirmed to work.  Cannot refute the NULL Hypothesis.</a:t>
            </a:r>
          </a:p>
        </p:txBody>
      </p:sp>
      <p:sp>
        <p:nvSpPr>
          <p:cNvPr id="6" name="Rectangle 5">
            <a:extLst>
              <a:ext uri="{FF2B5EF4-FFF2-40B4-BE49-F238E27FC236}">
                <a16:creationId xmlns:a16="http://schemas.microsoft.com/office/drawing/2014/main" id="{9216D4EF-7241-4DD2-8902-4370AC8447E9}"/>
              </a:ext>
            </a:extLst>
          </p:cNvPr>
          <p:cNvSpPr/>
          <p:nvPr/>
        </p:nvSpPr>
        <p:spPr>
          <a:xfrm>
            <a:off x="184797" y="0"/>
            <a:ext cx="10443436" cy="830997"/>
          </a:xfrm>
          <a:prstGeom prst="rect">
            <a:avLst/>
          </a:prstGeom>
        </p:spPr>
        <p:txBody>
          <a:bodyPr wrap="none">
            <a:spAutoFit/>
          </a:bodyPr>
          <a:lstStyle/>
          <a:p>
            <a:r>
              <a:rPr lang="en-US" sz="4800" dirty="0">
                <a:solidFill>
                  <a:srgbClr val="0070C0"/>
                </a:solidFill>
                <a:latin typeface="Arial Rounded MT Bold" panose="020F0704030504030204" pitchFamily="34" charset="0"/>
              </a:rPr>
              <a:t>Key Concepts in Statistics: P value</a:t>
            </a:r>
          </a:p>
        </p:txBody>
      </p:sp>
    </p:spTree>
    <p:extLst>
      <p:ext uri="{BB962C8B-B14F-4D97-AF65-F5344CB8AC3E}">
        <p14:creationId xmlns:p14="http://schemas.microsoft.com/office/powerpoint/2010/main" val="415347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7334E7B-63AC-4295-B4B6-0E21B245981B}"/>
              </a:ext>
            </a:extLst>
          </p:cNvPr>
          <p:cNvSpPr/>
          <p:nvPr/>
        </p:nvSpPr>
        <p:spPr>
          <a:xfrm>
            <a:off x="0" y="-14623"/>
            <a:ext cx="12192000" cy="9912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000" i="1" cap="none" dirty="0">
                <a:cs typeface="Arial" panose="020B0604020202020204" pitchFamily="34" charset="0"/>
              </a:rPr>
              <a:t>P Value (t test)</a:t>
            </a:r>
          </a:p>
        </p:txBody>
      </p:sp>
      <p:sp>
        <p:nvSpPr>
          <p:cNvPr id="5" name="TextBox 4"/>
          <p:cNvSpPr txBox="1"/>
          <p:nvPr/>
        </p:nvSpPr>
        <p:spPr>
          <a:xfrm>
            <a:off x="1347738" y="1991977"/>
            <a:ext cx="10844262" cy="461665"/>
          </a:xfrm>
          <a:prstGeom prst="rect">
            <a:avLst/>
          </a:prstGeom>
          <a:noFill/>
        </p:spPr>
        <p:txBody>
          <a:bodyPr wrap="square" rtlCol="0">
            <a:spAutoFit/>
          </a:bodyPr>
          <a:lstStyle/>
          <a:p>
            <a:pPr marL="285750" indent="-285750">
              <a:spcAft>
                <a:spcPts val="1800"/>
              </a:spcAft>
              <a:buFont typeface="Arial" panose="020B0604020202020204" pitchFamily="34" charset="0"/>
              <a:buChar char="•"/>
            </a:pPr>
            <a:endParaRPr lang="en-US" sz="2400" dirty="0"/>
          </a:p>
        </p:txBody>
      </p:sp>
      <p:pic>
        <p:nvPicPr>
          <p:cNvPr id="4" name="Picture 3"/>
          <p:cNvPicPr>
            <a:picLocks noChangeAspect="1"/>
          </p:cNvPicPr>
          <p:nvPr/>
        </p:nvPicPr>
        <p:blipFill>
          <a:blip r:embed="rId2"/>
          <a:stretch>
            <a:fillRect/>
          </a:stretch>
        </p:blipFill>
        <p:spPr>
          <a:xfrm>
            <a:off x="931818" y="1047554"/>
            <a:ext cx="10328364" cy="5760221"/>
          </a:xfrm>
          <a:prstGeom prst="rect">
            <a:avLst/>
          </a:prstGeom>
        </p:spPr>
      </p:pic>
      <p:sp>
        <p:nvSpPr>
          <p:cNvPr id="3" name="Callout: Line 2">
            <a:extLst>
              <a:ext uri="{FF2B5EF4-FFF2-40B4-BE49-F238E27FC236}">
                <a16:creationId xmlns:a16="http://schemas.microsoft.com/office/drawing/2014/main" id="{B095F360-01F2-459A-878B-5D7A0C9DD20F}"/>
              </a:ext>
            </a:extLst>
          </p:cNvPr>
          <p:cNvSpPr/>
          <p:nvPr/>
        </p:nvSpPr>
        <p:spPr>
          <a:xfrm>
            <a:off x="4191001" y="5297215"/>
            <a:ext cx="1786466" cy="609600"/>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 value</a:t>
            </a:r>
          </a:p>
        </p:txBody>
      </p:sp>
    </p:spTree>
    <p:extLst>
      <p:ext uri="{BB962C8B-B14F-4D97-AF65-F5344CB8AC3E}">
        <p14:creationId xmlns:p14="http://schemas.microsoft.com/office/powerpoint/2010/main" val="835436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5905</TotalTime>
  <Words>2122</Words>
  <Application>Microsoft Office PowerPoint</Application>
  <PresentationFormat>Widescreen</PresentationFormat>
  <Paragraphs>356</Paragraphs>
  <Slides>42</Slides>
  <Notes>21</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新細明體</vt:lpstr>
      <vt:lpstr>Arial</vt:lpstr>
      <vt:lpstr>Arial Black</vt:lpstr>
      <vt:lpstr>Arial Narrow</vt:lpstr>
      <vt:lpstr>Arial Rounded MT Bold</vt:lpstr>
      <vt:lpstr>Calibri</vt:lpstr>
      <vt:lpstr>Mangal</vt:lpstr>
      <vt:lpstr>Wingdings</vt:lpstr>
      <vt:lpstr>Office Theme</vt:lpstr>
      <vt:lpstr>PowerPoint Presentation</vt:lpstr>
      <vt:lpstr>About Bryan Cafferky…</vt:lpstr>
      <vt:lpstr>PowerPoint Presentation</vt:lpstr>
      <vt:lpstr>Key Concepts in Statistics</vt:lpstr>
      <vt:lpstr>Key Concepts in Statistics</vt:lpstr>
      <vt:lpstr>Key Concepts in Statistics</vt:lpstr>
      <vt:lpstr>The null hypothesis</vt:lpstr>
      <vt:lpstr>PowerPoint Presentation</vt:lpstr>
      <vt:lpstr>P Value (t test)</vt:lpstr>
      <vt:lpstr>Linear Regression – Scatter Plot</vt:lpstr>
      <vt:lpstr>Linear Regression Plot with Line</vt:lpstr>
      <vt:lpstr>Linear Regression Plot with Line</vt:lpstr>
      <vt:lpstr>Linear Regression (Demo)</vt:lpstr>
      <vt:lpstr>Linear Regression (Demo)</vt:lpstr>
      <vt:lpstr>Linear Regression (Demo)</vt:lpstr>
      <vt:lpstr>Non Linear Regression – Scatter Plot</vt:lpstr>
      <vt:lpstr>Confounders</vt:lpstr>
      <vt:lpstr>Confusing Cause with relationship</vt:lpstr>
      <vt:lpstr>Review: </vt:lpstr>
      <vt:lpstr>PowerPoint Presentation</vt:lpstr>
      <vt:lpstr>Linear Models for Regression</vt:lpstr>
      <vt:lpstr>About Angela H. Chen</vt:lpstr>
      <vt:lpstr>Goals of this lecture </vt:lpstr>
      <vt:lpstr>The iterative process of ML</vt:lpstr>
      <vt:lpstr>The iterative process of ML</vt:lpstr>
      <vt:lpstr>The iterative process of ML</vt:lpstr>
      <vt:lpstr>The iterative process of ML</vt:lpstr>
      <vt:lpstr>The iterative process of ML</vt:lpstr>
      <vt:lpstr>ML algorithms </vt:lpstr>
      <vt:lpstr>ML Algorithm: Gradient Descent </vt:lpstr>
      <vt:lpstr>Model assessment: Test error</vt:lpstr>
      <vt:lpstr>Model Assessment: Cross Validation</vt:lpstr>
      <vt:lpstr>Bias-Variance Trade-Off</vt:lpstr>
      <vt:lpstr>Bias-Variance Trade-Off</vt:lpstr>
      <vt:lpstr>Overfitting vs Underfitting</vt:lpstr>
      <vt:lpstr>Regularization Regression</vt:lpstr>
      <vt:lpstr>Demo</vt:lpstr>
      <vt:lpstr>Take home message </vt:lpstr>
      <vt:lpstr> Learning Algorithms Mind Map</vt:lpstr>
      <vt:lpstr>Next time </vt:lpstr>
      <vt:lpstr> AI Mind Map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Concepts in Statistics related to analytics</dc:title>
  <dc:creator>Bryan C</dc:creator>
  <cp:lastModifiedBy>Bryan C</cp:lastModifiedBy>
  <cp:revision>72</cp:revision>
  <dcterms:created xsi:type="dcterms:W3CDTF">2016-05-24T20:06:47Z</dcterms:created>
  <dcterms:modified xsi:type="dcterms:W3CDTF">2018-01-20T15:20:57Z</dcterms:modified>
</cp:coreProperties>
</file>