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489" r:id="rId2"/>
    <p:sldId id="337" r:id="rId3"/>
    <p:sldId id="333" r:id="rId4"/>
    <p:sldId id="386" r:id="rId5"/>
    <p:sldId id="334" r:id="rId6"/>
    <p:sldId id="481" r:id="rId7"/>
    <p:sldId id="482" r:id="rId8"/>
    <p:sldId id="382" r:id="rId9"/>
    <p:sldId id="488" r:id="rId10"/>
    <p:sldId id="483" r:id="rId11"/>
    <p:sldId id="484" r:id="rId12"/>
    <p:sldId id="485" r:id="rId13"/>
    <p:sldId id="486" r:id="rId14"/>
    <p:sldId id="48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40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2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437A5-9A1F-423F-AB35-0B6CC9C46E62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D97377-8615-40E2-AA20-5EAD8051D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51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45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65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5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932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71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65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65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648" y="6392446"/>
            <a:ext cx="11614115" cy="304801"/>
          </a:xfrm>
        </p:spPr>
        <p:txBody>
          <a:bodyPr/>
          <a:lstStyle/>
          <a:p>
            <a:r>
              <a:rPr lang="en-US" dirty="0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fld id="{D1927E6E-AF00-4E1A-8E2A-E6C562435D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9036" y="1825625"/>
            <a:ext cx="11103428" cy="43513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lang="en-US" sz="3600" kern="1200" baseline="0" dirty="0" smtClean="0">
                <a:solidFill>
                  <a:srgbClr val="032D84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>
              <a:buNone/>
              <a:defRPr lang="en-US" sz="2400" kern="1200" baseline="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6ADF286-71A8-45E9-A5F7-4995209A4D57}" type="slidenum">
              <a:rPr lang="en-US" smtClean="0"/>
              <a:pPr>
                <a:defRPr/>
              </a:pPr>
              <a:t>‹#›</a:t>
            </a:fld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04850" y="103868"/>
            <a:ext cx="10515600" cy="1063625"/>
          </a:xfrm>
        </p:spPr>
        <p:txBody>
          <a:bodyPr>
            <a:normAutofit/>
          </a:bodyPr>
          <a:lstStyle>
            <a:lvl1pPr>
              <a:defRPr lang="en-US" sz="5400" kern="1200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7713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ew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1999" cy="61395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1143000"/>
            <a:ext cx="12192000" cy="4188279"/>
          </a:xfrm>
          <a:prstGeom prst="rect">
            <a:avLst/>
          </a:prstGeom>
          <a:solidFill>
            <a:srgbClr val="032D8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1999" cy="61395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143000"/>
            <a:ext cx="12192000" cy="4188279"/>
          </a:xfrm>
          <a:prstGeom prst="rect">
            <a:avLst/>
          </a:prstGeom>
          <a:solidFill>
            <a:srgbClr val="032D8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Content Placeholder 22"/>
          <p:cNvSpPr>
            <a:spLocks noGrp="1"/>
          </p:cNvSpPr>
          <p:nvPr>
            <p:ph sz="quarter" idx="11" hasCustomPrompt="1"/>
          </p:nvPr>
        </p:nvSpPr>
        <p:spPr>
          <a:xfrm>
            <a:off x="898409" y="1669488"/>
            <a:ext cx="10310813" cy="939111"/>
          </a:xfrm>
        </p:spPr>
        <p:txBody>
          <a:bodyPr>
            <a:normAutofit/>
          </a:bodyPr>
          <a:lstStyle>
            <a:lvl1pPr marL="0" indent="0">
              <a:buNone/>
              <a:defRPr lang="en-US" sz="5400" b="0" kern="1200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[Session Title]</a:t>
            </a:r>
          </a:p>
        </p:txBody>
      </p:sp>
      <p:sp>
        <p:nvSpPr>
          <p:cNvPr id="10" name="Content Placeholder 22"/>
          <p:cNvSpPr>
            <a:spLocks noGrp="1"/>
          </p:cNvSpPr>
          <p:nvPr>
            <p:ph sz="quarter" idx="12" hasCustomPrompt="1"/>
          </p:nvPr>
        </p:nvSpPr>
        <p:spPr>
          <a:xfrm>
            <a:off x="898410" y="2743200"/>
            <a:ext cx="10310813" cy="2057400"/>
          </a:xfrm>
        </p:spPr>
        <p:txBody>
          <a:bodyPr>
            <a:normAutofit/>
          </a:bodyPr>
          <a:lstStyle>
            <a:lvl1pPr marL="0" indent="0">
              <a:buNone/>
              <a:defRPr lang="en-US" sz="3600" b="0" kern="1200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[Session Title]</a:t>
            </a:r>
          </a:p>
        </p:txBody>
      </p:sp>
    </p:spTree>
    <p:extLst>
      <p:ext uri="{BB962C8B-B14F-4D97-AF65-F5344CB8AC3E}">
        <p14:creationId xmlns:p14="http://schemas.microsoft.com/office/powerpoint/2010/main" val="143068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4239"/>
            <a:ext cx="9404723" cy="59533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76200"/>
            <a:ext cx="9404723" cy="5717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ECB3D0F1-977A-4103-8BD5-006352014A3D}"/>
              </a:ext>
            </a:extLst>
          </p:cNvPr>
          <p:cNvSpPr txBox="1">
            <a:spLocks/>
          </p:cNvSpPr>
          <p:nvPr userDrawn="1"/>
        </p:nvSpPr>
        <p:spPr>
          <a:xfrm>
            <a:off x="133004" y="6392446"/>
            <a:ext cx="11795759" cy="30480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Predictive Modeling with R                                                                                                                                   </a:t>
            </a:r>
            <a:fld id="{C2500E63-0388-440A-91EF-6726475ABF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6D7487-087C-4A72-9DDC-048230EEBEEF}"/>
              </a:ext>
            </a:extLst>
          </p:cNvPr>
          <p:cNvSpPr/>
          <p:nvPr userDrawn="1"/>
        </p:nvSpPr>
        <p:spPr>
          <a:xfrm>
            <a:off x="0" y="822960"/>
            <a:ext cx="12192000" cy="603504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  <p:sldLayoutId id="2147483671" r:id="rId18"/>
    <p:sldLayoutId id="2147483673" r:id="rId19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Arial Rounded MT Bold" panose="020F0704030504030204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anaconda.com/download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aconda.com/anaconda/packages/py3.6_win-64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products/rstudio/download/" TargetMode="External"/><Relationship Id="rId2" Type="http://schemas.openxmlformats.org/officeDocument/2006/relationships/hyperlink" Target="https://cran.r-project.org/bin/windows/base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73315"/>
            <a:ext cx="8824913" cy="489416"/>
          </a:xfrm>
        </p:spPr>
        <p:txBody>
          <a:bodyPr/>
          <a:lstStyle/>
          <a:p>
            <a:r>
              <a:rPr lang="en-US" sz="3600" dirty="0"/>
              <a:t>R Programming Getting Things Set Up</a:t>
            </a:r>
          </a:p>
        </p:txBody>
      </p:sp>
      <p:pic>
        <p:nvPicPr>
          <p:cNvPr id="2050" name="Picture 2" descr="Image result for setup install cartoon">
            <a:extLst>
              <a:ext uri="{FF2B5EF4-FFF2-40B4-BE49-F238E27FC236}">
                <a16:creationId xmlns:a16="http://schemas.microsoft.com/office/drawing/2014/main" id="{B4938202-1EF6-4CAA-91C3-1CD5DAC6B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032" y="1511017"/>
            <a:ext cx="3476044" cy="2403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close up of a logo&#10;&#10;Description generated with high confidence">
            <a:extLst>
              <a:ext uri="{FF2B5EF4-FFF2-40B4-BE49-F238E27FC236}">
                <a16:creationId xmlns:a16="http://schemas.microsoft.com/office/drawing/2014/main" id="{323181B1-811B-4BFB-82A8-B2FA1ED856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1994" y="4426490"/>
            <a:ext cx="2172120" cy="164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87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73315"/>
            <a:ext cx="11295017" cy="489416"/>
          </a:xfrm>
        </p:spPr>
        <p:txBody>
          <a:bodyPr/>
          <a:lstStyle/>
          <a:p>
            <a:r>
              <a:rPr lang="en-US" sz="3600" dirty="0"/>
              <a:t>Python Programming Getting Things Set Up</a:t>
            </a:r>
          </a:p>
        </p:txBody>
      </p:sp>
      <p:pic>
        <p:nvPicPr>
          <p:cNvPr id="2050" name="Picture 2" descr="Image result for setup install cartoon">
            <a:extLst>
              <a:ext uri="{FF2B5EF4-FFF2-40B4-BE49-F238E27FC236}">
                <a16:creationId xmlns:a16="http://schemas.microsoft.com/office/drawing/2014/main" id="{B4938202-1EF6-4CAA-91C3-1CD5DAC6B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060" y="1443795"/>
            <a:ext cx="3025454" cy="2091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ython anaconda">
            <a:extLst>
              <a:ext uri="{FF2B5EF4-FFF2-40B4-BE49-F238E27FC236}">
                <a16:creationId xmlns:a16="http://schemas.microsoft.com/office/drawing/2014/main" id="{47EB855D-EA3B-4598-B3C4-F025ACB93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216" y="4203444"/>
            <a:ext cx="4530903" cy="226545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960582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73315"/>
            <a:ext cx="8824913" cy="489416"/>
          </a:xfrm>
        </p:spPr>
        <p:txBody>
          <a:bodyPr/>
          <a:lstStyle/>
          <a:p>
            <a:r>
              <a:rPr lang="en-US" sz="3600" dirty="0"/>
              <a:t>Installing Anaconda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723265-024F-43C9-9FF2-C9B00862400D}"/>
              </a:ext>
            </a:extLst>
          </p:cNvPr>
          <p:cNvSpPr txBox="1"/>
          <p:nvPr/>
        </p:nvSpPr>
        <p:spPr>
          <a:xfrm>
            <a:off x="567839" y="1278229"/>
            <a:ext cx="1019792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 lvl="1">
              <a:spcAft>
                <a:spcPts val="1200"/>
              </a:spcAft>
            </a:pPr>
            <a:r>
              <a:rPr lang="en-US" sz="3200" dirty="0">
                <a:solidFill>
                  <a:schemeClr val="bg1"/>
                </a:solidFill>
              </a:rPr>
              <a:t>Anaconda Distribution</a:t>
            </a:r>
          </a:p>
          <a:p>
            <a:pPr lvl="1">
              <a:spcAft>
                <a:spcPts val="1200"/>
              </a:spcAft>
            </a:pPr>
            <a:endParaRPr lang="en-US" sz="3200" dirty="0">
              <a:solidFill>
                <a:schemeClr val="bg1"/>
              </a:solidFill>
            </a:endParaRPr>
          </a:p>
          <a:p>
            <a:pPr lvl="2">
              <a:spcAft>
                <a:spcPts val="1200"/>
              </a:spcAft>
            </a:pPr>
            <a:endParaRPr lang="en-US" sz="2000" dirty="0">
              <a:solidFill>
                <a:schemeClr val="bg1"/>
              </a:solidFill>
            </a:endParaRPr>
          </a:p>
          <a:p>
            <a:pPr lvl="2">
              <a:spcAft>
                <a:spcPts val="1200"/>
              </a:spcAft>
            </a:pPr>
            <a:endParaRPr lang="en-US" sz="20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pic>
        <p:nvPicPr>
          <p:cNvPr id="2050" name="Picture 2" descr="Image result for python anaconda">
            <a:extLst>
              <a:ext uri="{FF2B5EF4-FFF2-40B4-BE49-F238E27FC236}">
                <a16:creationId xmlns:a16="http://schemas.microsoft.com/office/drawing/2014/main" id="{05E26961-F308-4234-90D9-BB365326B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316" y="2311387"/>
            <a:ext cx="207645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49C9F18-A888-4494-BB66-7B55385F4A25}"/>
              </a:ext>
            </a:extLst>
          </p:cNvPr>
          <p:cNvSpPr/>
          <p:nvPr/>
        </p:nvSpPr>
        <p:spPr>
          <a:xfrm>
            <a:off x="1065272" y="3562564"/>
            <a:ext cx="4786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https://www.anaconda.com/download/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887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73315"/>
            <a:ext cx="8824913" cy="489416"/>
          </a:xfrm>
        </p:spPr>
        <p:txBody>
          <a:bodyPr/>
          <a:lstStyle/>
          <a:p>
            <a:r>
              <a:rPr lang="en-US" sz="3600" dirty="0"/>
              <a:t>Anaconda Goodies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C97D09-4B9F-4AD4-A16A-E13F933E3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980" y="1136577"/>
            <a:ext cx="9298112" cy="523018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2191226-92FE-4766-BE9E-C81772CE812E}"/>
              </a:ext>
            </a:extLst>
          </p:cNvPr>
          <p:cNvSpPr/>
          <p:nvPr/>
        </p:nvSpPr>
        <p:spPr>
          <a:xfrm>
            <a:off x="3503488" y="2044557"/>
            <a:ext cx="1263721" cy="138444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CE6C7E-8B74-4F4E-AE85-D7D14CA1BCAA}"/>
              </a:ext>
            </a:extLst>
          </p:cNvPr>
          <p:cNvSpPr/>
          <p:nvPr/>
        </p:nvSpPr>
        <p:spPr>
          <a:xfrm>
            <a:off x="6096000" y="2044557"/>
            <a:ext cx="1114697" cy="138444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37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73315"/>
            <a:ext cx="8824913" cy="489416"/>
          </a:xfrm>
        </p:spPr>
        <p:txBody>
          <a:bodyPr/>
          <a:lstStyle/>
          <a:p>
            <a:r>
              <a:rPr lang="en-US" sz="3600" dirty="0"/>
              <a:t>Anaconda Libraries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191226-92FE-4766-BE9E-C81772CE812E}"/>
              </a:ext>
            </a:extLst>
          </p:cNvPr>
          <p:cNvSpPr/>
          <p:nvPr/>
        </p:nvSpPr>
        <p:spPr>
          <a:xfrm>
            <a:off x="3503488" y="2044557"/>
            <a:ext cx="1263721" cy="138444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CE6C7E-8B74-4F4E-AE85-D7D14CA1BCAA}"/>
              </a:ext>
            </a:extLst>
          </p:cNvPr>
          <p:cNvSpPr/>
          <p:nvPr/>
        </p:nvSpPr>
        <p:spPr>
          <a:xfrm>
            <a:off x="6096000" y="2044557"/>
            <a:ext cx="1114697" cy="138444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E0986F-E759-45A8-970A-BD33E9AB886B}"/>
              </a:ext>
            </a:extLst>
          </p:cNvPr>
          <p:cNvSpPr/>
          <p:nvPr/>
        </p:nvSpPr>
        <p:spPr>
          <a:xfrm>
            <a:off x="461553" y="6058041"/>
            <a:ext cx="76025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https://docs.anaconda.com/anaconda/packages/py3.6_win-64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349338-8345-4AFF-8978-D7DEEE0912FA}"/>
              </a:ext>
            </a:extLst>
          </p:cNvPr>
          <p:cNvSpPr txBox="1"/>
          <p:nvPr/>
        </p:nvSpPr>
        <p:spPr>
          <a:xfrm>
            <a:off x="1512053" y="1556810"/>
            <a:ext cx="916789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Matplotlib - Visualizations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NumPy – Arrays and Number Crunching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Scikit-learn – Data Science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Pandas – Data Wrangling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Seaborn – Visualizations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SQLAlchemy – SQL Support and Database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203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73315"/>
            <a:ext cx="8824913" cy="489416"/>
          </a:xfrm>
        </p:spPr>
        <p:txBody>
          <a:bodyPr/>
          <a:lstStyle/>
          <a:p>
            <a:r>
              <a:rPr lang="en-US" sz="3600" dirty="0"/>
              <a:t>Package Management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723265-024F-43C9-9FF2-C9B00862400D}"/>
              </a:ext>
            </a:extLst>
          </p:cNvPr>
          <p:cNvSpPr txBox="1"/>
          <p:nvPr/>
        </p:nvSpPr>
        <p:spPr>
          <a:xfrm>
            <a:off x="413726" y="1103568"/>
            <a:ext cx="10197927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Aft>
                <a:spcPts val="1200"/>
              </a:spcAft>
            </a:pPr>
            <a:r>
              <a:rPr lang="en-US" sz="3200" dirty="0">
                <a:solidFill>
                  <a:schemeClr val="bg1"/>
                </a:solidFill>
              </a:rPr>
              <a:t>pip</a:t>
            </a:r>
          </a:p>
          <a:p>
            <a:pPr lvl="1">
              <a:spcAft>
                <a:spcPts val="1200"/>
              </a:spcAft>
            </a:pPr>
            <a:endParaRPr lang="en-US" sz="3200" dirty="0">
              <a:solidFill>
                <a:schemeClr val="bg1"/>
              </a:solidFill>
            </a:endParaRPr>
          </a:p>
          <a:p>
            <a:pPr lvl="1">
              <a:spcAft>
                <a:spcPts val="1200"/>
              </a:spcAft>
            </a:pPr>
            <a:endParaRPr lang="en-US" sz="3200" dirty="0">
              <a:solidFill>
                <a:schemeClr val="bg1"/>
              </a:solidFill>
            </a:endParaRPr>
          </a:p>
          <a:p>
            <a:pPr lvl="1">
              <a:spcAft>
                <a:spcPts val="1200"/>
              </a:spcAft>
            </a:pPr>
            <a:endParaRPr lang="en-US" sz="3200" dirty="0">
              <a:solidFill>
                <a:schemeClr val="bg1"/>
              </a:solidFill>
            </a:endParaRPr>
          </a:p>
          <a:p>
            <a:pPr lvl="1">
              <a:spcAft>
                <a:spcPts val="1200"/>
              </a:spcAft>
            </a:pPr>
            <a:r>
              <a:rPr lang="en-US" sz="3200" dirty="0">
                <a:solidFill>
                  <a:schemeClr val="bg1"/>
                </a:solidFill>
              </a:rPr>
              <a:t>conda</a:t>
            </a:r>
            <a:endParaRPr lang="en-US" sz="2000" dirty="0">
              <a:solidFill>
                <a:schemeClr val="bg1"/>
              </a:solidFill>
            </a:endParaRPr>
          </a:p>
          <a:p>
            <a:pPr lvl="2">
              <a:spcAft>
                <a:spcPts val="1200"/>
              </a:spcAft>
            </a:pPr>
            <a:endParaRPr lang="en-US" sz="20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pic>
        <p:nvPicPr>
          <p:cNvPr id="2050" name="Picture 2" descr="Image result for python anaconda">
            <a:extLst>
              <a:ext uri="{FF2B5EF4-FFF2-40B4-BE49-F238E27FC236}">
                <a16:creationId xmlns:a16="http://schemas.microsoft.com/office/drawing/2014/main" id="{05E26961-F308-4234-90D9-BB365326B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316" y="2311387"/>
            <a:ext cx="207645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5B1A6A-E0FA-4EB9-953D-4693922B04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1931" y="1719637"/>
            <a:ext cx="6688895" cy="1711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A49F0B-7930-414C-BC9B-D5CB4DB3C5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1931" y="4378311"/>
            <a:ext cx="6781363" cy="171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741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73315"/>
            <a:ext cx="8824913" cy="489416"/>
          </a:xfrm>
        </p:spPr>
        <p:txBody>
          <a:bodyPr/>
          <a:lstStyle/>
          <a:p>
            <a:r>
              <a:rPr lang="en-US" sz="3600" dirty="0"/>
              <a:t>What You Need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723265-024F-43C9-9FF2-C9B00862400D}"/>
              </a:ext>
            </a:extLst>
          </p:cNvPr>
          <p:cNvSpPr txBox="1"/>
          <p:nvPr/>
        </p:nvSpPr>
        <p:spPr>
          <a:xfrm>
            <a:off x="567839" y="1278229"/>
            <a:ext cx="1019792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R Language Console</a:t>
            </a:r>
          </a:p>
          <a:p>
            <a:pPr lvl="1">
              <a:spcAft>
                <a:spcPts val="1200"/>
              </a:spcAft>
            </a:pPr>
            <a:endParaRPr lang="en-US" sz="3200" dirty="0">
              <a:solidFill>
                <a:schemeClr val="bg1"/>
              </a:solidFill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RStudio</a:t>
            </a:r>
          </a:p>
          <a:p>
            <a:pPr marL="1200150" lvl="2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Most popular and feature rich IDE.</a:t>
            </a:r>
          </a:p>
          <a:p>
            <a:pPr marL="1200150" lvl="2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Only Supports R Language</a:t>
            </a:r>
          </a:p>
          <a:p>
            <a:pPr lvl="2">
              <a:spcAft>
                <a:spcPts val="1200"/>
              </a:spcAft>
            </a:pPr>
            <a:endParaRPr lang="en-US" sz="2000" dirty="0">
              <a:solidFill>
                <a:schemeClr val="bg1"/>
              </a:solidFill>
            </a:endParaRPr>
          </a:p>
          <a:p>
            <a:pPr lvl="2">
              <a:spcAft>
                <a:spcPts val="1200"/>
              </a:spcAft>
            </a:pPr>
            <a:endParaRPr lang="en-US" sz="20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pic>
        <p:nvPicPr>
          <p:cNvPr id="1026" name="Picture 2" descr="Image result for rstudio">
            <a:extLst>
              <a:ext uri="{FF2B5EF4-FFF2-40B4-BE49-F238E27FC236}">
                <a16:creationId xmlns:a16="http://schemas.microsoft.com/office/drawing/2014/main" id="{F9263969-F9F2-4607-9B50-DE58E8F8B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140" y="4009991"/>
            <a:ext cx="1110220" cy="1110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822335F5-A525-4F7B-8A21-D33AF7ABA2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3915" y="2080707"/>
            <a:ext cx="1490852" cy="112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568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Lab: Get and Install R and R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E086F-398A-4E58-99D1-5AB257028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59665" y="1766232"/>
            <a:ext cx="8045792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R CLI – Command Line interface.  </a:t>
            </a:r>
          </a:p>
          <a:p>
            <a:r>
              <a:rPr lang="en-US" u="sng" dirty="0">
                <a:solidFill>
                  <a:schemeClr val="bg2">
                    <a:lumMod val="20000"/>
                    <a:lumOff val="80000"/>
                  </a:schemeClr>
                </a:solidFill>
                <a:hlinkClick r:id="rId2"/>
              </a:rPr>
              <a:t>https://cran.r-project.org/bin/windows/base/</a:t>
            </a:r>
            <a:endParaRPr lang="en-US" u="sng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endParaRPr lang="en-US" u="sng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Designed for interactive single command at a time.  Must install this.</a:t>
            </a:r>
          </a:p>
          <a:p>
            <a:endParaRPr lang="en-US" i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endParaRPr lang="en-US" dirty="0"/>
          </a:p>
          <a:p>
            <a:r>
              <a:rPr lang="en-US" sz="2400" dirty="0">
                <a:solidFill>
                  <a:schemeClr val="bg1"/>
                </a:solidFill>
              </a:rPr>
              <a:t>R Studio – An Integrated Development Environment.</a:t>
            </a:r>
          </a:p>
          <a:p>
            <a:r>
              <a:rPr lang="en-US" u="sng" dirty="0">
                <a:solidFill>
                  <a:schemeClr val="bg2">
                    <a:lumMod val="20000"/>
                    <a:lumOff val="80000"/>
                  </a:schemeClr>
                </a:solidFill>
                <a:hlinkClick r:id="rId3"/>
              </a:rPr>
              <a:t>https://www.rstudio.com/products/rstudio/download/</a:t>
            </a:r>
            <a:endParaRPr lang="en-US" u="sng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endParaRPr lang="en-US" u="sng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 complete script development environment.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08C386-BFC4-4634-B6E1-F2C5BC44C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697" y="3650217"/>
            <a:ext cx="1090612" cy="1220306"/>
          </a:xfrm>
          <a:prstGeom prst="rect">
            <a:avLst/>
          </a:prstGeom>
        </p:spPr>
      </p:pic>
      <p:pic>
        <p:nvPicPr>
          <p:cNvPr id="10" name="Picture 9" descr="A close up of a sign&#10;&#10;Description generated with high confidence">
            <a:extLst>
              <a:ext uri="{FF2B5EF4-FFF2-40B4-BE49-F238E27FC236}">
                <a16:creationId xmlns:a16="http://schemas.microsoft.com/office/drawing/2014/main" id="{5A05951A-0B1C-4008-ADA5-8CD15007F5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3152" y="1940116"/>
            <a:ext cx="1073157" cy="83169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Line Callout 2 7">
            <a:extLst>
              <a:ext uri="{FF2B5EF4-FFF2-40B4-BE49-F238E27FC236}">
                <a16:creationId xmlns:a16="http://schemas.microsoft.com/office/drawing/2014/main" id="{9DDABD3F-3D3E-4268-8010-79899B979CA2}"/>
              </a:ext>
            </a:extLst>
          </p:cNvPr>
          <p:cNvSpPr/>
          <p:nvPr/>
        </p:nvSpPr>
        <p:spPr>
          <a:xfrm>
            <a:off x="9507775" y="4124610"/>
            <a:ext cx="1798431" cy="57573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7855"/>
              <a:gd name="adj6" fmla="val -59328"/>
            </a:avLst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See Next Slide for versions</a:t>
            </a:r>
          </a:p>
        </p:txBody>
      </p:sp>
    </p:spTree>
    <p:extLst>
      <p:ext uri="{BB962C8B-B14F-4D97-AF65-F5344CB8AC3E}">
        <p14:creationId xmlns:p14="http://schemas.microsoft.com/office/powerpoint/2010/main" val="2154460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71033"/>
            <a:ext cx="10515600" cy="800235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Downloading RStudio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447800"/>
            <a:ext cx="8897113" cy="4633913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5" name="Callout: Bent Line 4"/>
          <p:cNvSpPr/>
          <p:nvPr/>
        </p:nvSpPr>
        <p:spPr>
          <a:xfrm>
            <a:off x="5867400" y="4038600"/>
            <a:ext cx="2057400" cy="50244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85964"/>
              <a:gd name="adj6" fmla="val -103548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Windows Version</a:t>
            </a:r>
          </a:p>
        </p:txBody>
      </p:sp>
    </p:spTree>
    <p:extLst>
      <p:ext uri="{BB962C8B-B14F-4D97-AF65-F5344CB8AC3E}">
        <p14:creationId xmlns:p14="http://schemas.microsoft.com/office/powerpoint/2010/main" val="1641462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4239"/>
            <a:ext cx="11054080" cy="595333"/>
          </a:xfrm>
        </p:spPr>
        <p:txBody>
          <a:bodyPr/>
          <a:lstStyle/>
          <a:p>
            <a:r>
              <a:rPr lang="en-US" sz="3600" dirty="0"/>
              <a:t>Testing things Out: Starting R and RStudio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14389" y="1574448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3C9B83-66EA-437C-B747-8D041DEE2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073" y="1419172"/>
            <a:ext cx="3047209" cy="4807302"/>
          </a:xfrm>
          <a:prstGeom prst="rect">
            <a:avLst/>
          </a:prstGeom>
        </p:spPr>
      </p:pic>
      <p:sp>
        <p:nvSpPr>
          <p:cNvPr id="8" name="Line Callout 2 7"/>
          <p:cNvSpPr/>
          <p:nvPr/>
        </p:nvSpPr>
        <p:spPr>
          <a:xfrm>
            <a:off x="8353418" y="3822822"/>
            <a:ext cx="1532454" cy="79230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3298"/>
              <a:gd name="adj6" fmla="val -179341"/>
            </a:avLst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64 Bit Most Recent Version</a:t>
            </a:r>
          </a:p>
        </p:txBody>
      </p:sp>
    </p:spTree>
    <p:extLst>
      <p:ext uri="{BB962C8B-B14F-4D97-AF65-F5344CB8AC3E}">
        <p14:creationId xmlns:p14="http://schemas.microsoft.com/office/powerpoint/2010/main" val="1039924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71033"/>
            <a:ext cx="10515600" cy="800235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The R Console</a:t>
            </a:r>
          </a:p>
        </p:txBody>
      </p:sp>
      <p:sp>
        <p:nvSpPr>
          <p:cNvPr id="5" name="Callout: Bent Line 4"/>
          <p:cNvSpPr/>
          <p:nvPr/>
        </p:nvSpPr>
        <p:spPr>
          <a:xfrm>
            <a:off x="7825596" y="1951008"/>
            <a:ext cx="2057400" cy="50244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3252"/>
              <a:gd name="adj6" fmla="val -56169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Windows Version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DE1D5D-8299-4A63-BAE7-060C472B6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349" y="1236168"/>
            <a:ext cx="10102341" cy="531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181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Starting R and RStudio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14389" y="1574448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221859-AF90-480F-B375-2C92C3D21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021" y="1336366"/>
            <a:ext cx="2560809" cy="5064164"/>
          </a:xfrm>
          <a:prstGeom prst="rect">
            <a:avLst/>
          </a:prstGeom>
        </p:spPr>
      </p:pic>
      <p:sp>
        <p:nvSpPr>
          <p:cNvPr id="8" name="Line Callout 2 7"/>
          <p:cNvSpPr/>
          <p:nvPr/>
        </p:nvSpPr>
        <p:spPr>
          <a:xfrm>
            <a:off x="7973856" y="2039591"/>
            <a:ext cx="1430867" cy="57573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5497"/>
              <a:gd name="adj6" fmla="val -97912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Start RStudio</a:t>
            </a:r>
          </a:p>
        </p:txBody>
      </p:sp>
    </p:spTree>
    <p:extLst>
      <p:ext uri="{BB962C8B-B14F-4D97-AF65-F5344CB8AC3E}">
        <p14:creationId xmlns:p14="http://schemas.microsoft.com/office/powerpoint/2010/main" val="494891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RStudio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14389" y="1574448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824" y="1040053"/>
            <a:ext cx="7258868" cy="5258330"/>
          </a:xfrm>
          <a:prstGeom prst="rect">
            <a:avLst/>
          </a:prstGeom>
        </p:spPr>
      </p:pic>
      <p:sp>
        <p:nvSpPr>
          <p:cNvPr id="6" name="Line Callout 2 5"/>
          <p:cNvSpPr/>
          <p:nvPr/>
        </p:nvSpPr>
        <p:spPr>
          <a:xfrm rot="10800000">
            <a:off x="652535" y="2218589"/>
            <a:ext cx="1300714" cy="83844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2251"/>
              <a:gd name="adj6" fmla="val -50792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8399" y="2446048"/>
            <a:ext cx="1348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Script Editor</a:t>
            </a:r>
          </a:p>
        </p:txBody>
      </p:sp>
      <p:sp>
        <p:nvSpPr>
          <p:cNvPr id="8" name="Line Callout 2 7"/>
          <p:cNvSpPr/>
          <p:nvPr/>
        </p:nvSpPr>
        <p:spPr>
          <a:xfrm>
            <a:off x="9779332" y="2141248"/>
            <a:ext cx="1430867" cy="575734"/>
          </a:xfrm>
          <a:prstGeom prst="borderCallout2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Environment Memory</a:t>
            </a:r>
          </a:p>
        </p:txBody>
      </p:sp>
      <p:sp>
        <p:nvSpPr>
          <p:cNvPr id="9" name="Line Callout 2 8"/>
          <p:cNvSpPr/>
          <p:nvPr/>
        </p:nvSpPr>
        <p:spPr>
          <a:xfrm>
            <a:off x="9948665" y="3868448"/>
            <a:ext cx="1430867" cy="575734"/>
          </a:xfrm>
          <a:prstGeom prst="borderCallout2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Tabbed Views</a:t>
            </a:r>
          </a:p>
        </p:txBody>
      </p:sp>
      <p:sp>
        <p:nvSpPr>
          <p:cNvPr id="10" name="Line Callout 2 9"/>
          <p:cNvSpPr/>
          <p:nvPr/>
        </p:nvSpPr>
        <p:spPr>
          <a:xfrm rot="10800000">
            <a:off x="618669" y="4716255"/>
            <a:ext cx="1300714" cy="83844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3163"/>
              <a:gd name="adj6" fmla="val -37123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60733" y="4986048"/>
            <a:ext cx="1181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R Console</a:t>
            </a:r>
          </a:p>
        </p:txBody>
      </p:sp>
    </p:spTree>
    <p:extLst>
      <p:ext uri="{BB962C8B-B14F-4D97-AF65-F5344CB8AC3E}">
        <p14:creationId xmlns:p14="http://schemas.microsoft.com/office/powerpoint/2010/main" val="2824729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RStudio – Installing Packages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B3C157-F510-4CB3-B957-D4DAF5ED1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5" y="2101560"/>
            <a:ext cx="3524250" cy="3533775"/>
          </a:xfrm>
          <a:prstGeom prst="rect">
            <a:avLst/>
          </a:prstGeom>
        </p:spPr>
      </p:pic>
      <p:sp>
        <p:nvSpPr>
          <p:cNvPr id="8" name="Line Callout 2 7"/>
          <p:cNvSpPr/>
          <p:nvPr/>
        </p:nvSpPr>
        <p:spPr>
          <a:xfrm>
            <a:off x="9049867" y="1778299"/>
            <a:ext cx="2329665" cy="57573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39268"/>
              <a:gd name="adj6" fmla="val -131766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Click on Install Packages</a:t>
            </a:r>
          </a:p>
        </p:txBody>
      </p:sp>
    </p:spTree>
    <p:extLst>
      <p:ext uri="{BB962C8B-B14F-4D97-AF65-F5344CB8AC3E}">
        <p14:creationId xmlns:p14="http://schemas.microsoft.com/office/powerpoint/2010/main" val="38478596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38296</TotalTime>
  <Words>222</Words>
  <Application>Microsoft Office PowerPoint</Application>
  <PresentationFormat>Widescreen</PresentationFormat>
  <Paragraphs>67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Arial Rounded MT Bold</vt:lpstr>
      <vt:lpstr>Calibri</vt:lpstr>
      <vt:lpstr>Century Gothic</vt:lpstr>
      <vt:lpstr>Segoe UI</vt:lpstr>
      <vt:lpstr>Segoe UI Light</vt:lpstr>
      <vt:lpstr>Wingdings 3</vt:lpstr>
      <vt:lpstr>Ion</vt:lpstr>
      <vt:lpstr>R Programming Getting Things Set Up</vt:lpstr>
      <vt:lpstr>What You Need</vt:lpstr>
      <vt:lpstr>Lab: Get and Install R and R Studio</vt:lpstr>
      <vt:lpstr>Downloading RStudio</vt:lpstr>
      <vt:lpstr>Testing things Out: Starting R and RStudio</vt:lpstr>
      <vt:lpstr>The R Console</vt:lpstr>
      <vt:lpstr>Starting R and RStudio</vt:lpstr>
      <vt:lpstr>RStudio</vt:lpstr>
      <vt:lpstr>RStudio – Installing Packages</vt:lpstr>
      <vt:lpstr>Python Programming Getting Things Set Up</vt:lpstr>
      <vt:lpstr>Installing Anaconda</vt:lpstr>
      <vt:lpstr>Anaconda Goodies</vt:lpstr>
      <vt:lpstr>Anaconda Libraries</vt:lpstr>
      <vt:lpstr>Package Management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Searching</dc:title>
  <dc:creator>BryanCafferky</dc:creator>
  <cp:lastModifiedBy>Bryan C</cp:lastModifiedBy>
  <cp:revision>462</cp:revision>
  <dcterms:created xsi:type="dcterms:W3CDTF">2015-12-02T19:37:42Z</dcterms:created>
  <dcterms:modified xsi:type="dcterms:W3CDTF">2018-01-20T15:21:15Z</dcterms:modified>
</cp:coreProperties>
</file>