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4" r:id="rId2"/>
    <p:sldId id="388" r:id="rId3"/>
    <p:sldId id="409" r:id="rId4"/>
    <p:sldId id="259" r:id="rId5"/>
    <p:sldId id="361" r:id="rId6"/>
    <p:sldId id="425" r:id="rId7"/>
    <p:sldId id="426" r:id="rId8"/>
    <p:sldId id="407" r:id="rId9"/>
    <p:sldId id="408" r:id="rId10"/>
    <p:sldId id="345" r:id="rId11"/>
    <p:sldId id="405" r:id="rId12"/>
    <p:sldId id="347" r:id="rId13"/>
    <p:sldId id="350" r:id="rId14"/>
    <p:sldId id="349" r:id="rId15"/>
    <p:sldId id="406" r:id="rId16"/>
    <p:sldId id="365" r:id="rId17"/>
    <p:sldId id="352" r:id="rId18"/>
    <p:sldId id="354" r:id="rId19"/>
    <p:sldId id="355" r:id="rId20"/>
    <p:sldId id="356" r:id="rId21"/>
    <p:sldId id="404" r:id="rId22"/>
    <p:sldId id="36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1920A3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8/18/2018 7:33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1BB-0257-4BFD-AD43-86D62CF45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8/18/2018 7:33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6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/monitoring-solutions-resources-autom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operations-management-suite/operations-management-suite-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automation/automation-hybrid-runbook-wor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547" y="352161"/>
            <a:ext cx="11391818" cy="292702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Azure Automation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PowerShell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 The Azure Automation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335991" y="5386458"/>
            <a:ext cx="52073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Technology Solutions Professional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22" y="3954084"/>
            <a:ext cx="1381125" cy="1381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39" y="2544710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114854" y="6334780"/>
            <a:ext cx="8049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8650-4283-4725-AC72-86B96EAA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661" y="244423"/>
            <a:ext cx="2694792" cy="218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630247" y="4225548"/>
            <a:ext cx="7538294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756275" y="4218430"/>
            <a:ext cx="1492847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 (Portal)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F94A345-4A4A-4244-8BBC-8753EC5D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1" y="1275990"/>
            <a:ext cx="8197330" cy="5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2722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7432" y="15326"/>
            <a:ext cx="12326863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Azure Automation Services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9EED186F-FED9-421A-8251-9F42D4FD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6" y="2041253"/>
            <a:ext cx="3638094" cy="363809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6825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4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Azure Automation Method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F1F9D-9318-4966-944F-719B6E99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34" y="992583"/>
            <a:ext cx="4272441" cy="568924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8312806" y="3661839"/>
            <a:ext cx="1455575" cy="503853"/>
          </a:xfrm>
          <a:prstGeom prst="borderCallout1">
            <a:avLst>
              <a:gd name="adj1" fmla="val 18750"/>
              <a:gd name="adj2" fmla="val -8333"/>
              <a:gd name="adj3" fmla="val 15932"/>
              <a:gd name="adj4" fmla="val -6945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</a:t>
            </a:r>
          </a:p>
        </p:txBody>
      </p:sp>
    </p:spTree>
    <p:extLst>
      <p:ext uri="{BB962C8B-B14F-4D97-AF65-F5344CB8AC3E}">
        <p14:creationId xmlns:p14="http://schemas.microsoft.com/office/powerpoint/2010/main" val="251358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Method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956-4A45-4103-A578-D30281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433512"/>
            <a:ext cx="4962525" cy="399097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448916" y="355359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64961"/>
              <a:gd name="adj4" fmla="val -16506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130845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BAF9D-EE76-4AAB-931A-B2516D2A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7" y="977618"/>
            <a:ext cx="3433033" cy="587229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000703" y="3998210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-563"/>
              <a:gd name="adj4" fmla="val -20854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Account to Run Our Scripts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0B921B3-C097-4930-A49C-8D3B095E087B}"/>
              </a:ext>
            </a:extLst>
          </p:cNvPr>
          <p:cNvSpPr/>
          <p:nvPr/>
        </p:nvSpPr>
        <p:spPr>
          <a:xfrm>
            <a:off x="9000702" y="5593517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68066"/>
              <a:gd name="adj4" fmla="val -214820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so Automation is in 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52717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785"/>
            <a:ext cx="12192000" cy="635496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-1" y="-24518"/>
            <a:ext cx="12192000" cy="707886"/>
          </a:xfrm>
          <a:prstGeom prst="rect">
            <a:avLst/>
          </a:prstGeom>
          <a:noFill/>
          <a:ln>
            <a:solidFill>
              <a:srgbClr val="0041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Automation Account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A5708-1049-4A5F-AA77-51F20DBE0761}"/>
              </a:ext>
            </a:extLst>
          </p:cNvPr>
          <p:cNvSpPr/>
          <p:nvPr/>
        </p:nvSpPr>
        <p:spPr>
          <a:xfrm>
            <a:off x="1517871" y="6472020"/>
            <a:ext cx="998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https://docs.microsoft.com/en-us/azure/monitoring/monitoring-solutions-resources-automation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72F7B-55E7-4B4C-B7A8-CFC48509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" y="683368"/>
            <a:ext cx="10421436" cy="621679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F2004BB-BD60-42DA-865E-4C1F6755BE1D}"/>
              </a:ext>
            </a:extLst>
          </p:cNvPr>
          <p:cNvSpPr/>
          <p:nvPr/>
        </p:nvSpPr>
        <p:spPr>
          <a:xfrm>
            <a:off x="3413434" y="3463857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114110"/>
              <a:gd name="adj4" fmla="val -54106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 Work with On Prem Resources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2FC69D6-3444-494D-93DD-9F27AE9679C8}"/>
              </a:ext>
            </a:extLst>
          </p:cNvPr>
          <p:cNvSpPr/>
          <p:nvPr/>
        </p:nvSpPr>
        <p:spPr>
          <a:xfrm>
            <a:off x="5284863" y="1443612"/>
            <a:ext cx="1871429" cy="489901"/>
          </a:xfrm>
          <a:prstGeom prst="borderCallout1">
            <a:avLst>
              <a:gd name="adj1" fmla="val 56203"/>
              <a:gd name="adj2" fmla="val -6325"/>
              <a:gd name="adj3" fmla="val 78149"/>
              <a:gd name="adj4" fmla="val -155413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Desired State Configuration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529538A-4776-4713-B69C-6044BE58BFBC}"/>
              </a:ext>
            </a:extLst>
          </p:cNvPr>
          <p:cNvSpPr/>
          <p:nvPr/>
        </p:nvSpPr>
        <p:spPr>
          <a:xfrm>
            <a:off x="3413434" y="4793529"/>
            <a:ext cx="1871429" cy="489901"/>
          </a:xfrm>
          <a:prstGeom prst="borderCallout1">
            <a:avLst>
              <a:gd name="adj1" fmla="val 59628"/>
              <a:gd name="adj2" fmla="val -6326"/>
              <a:gd name="adj3" fmla="val -19456"/>
              <a:gd name="adj4" fmla="val -62174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Things your jobs can share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57D8F99-2D12-4B06-8D9E-3CB6255D35DD}"/>
              </a:ext>
            </a:extLst>
          </p:cNvPr>
          <p:cNvSpPr/>
          <p:nvPr/>
        </p:nvSpPr>
        <p:spPr>
          <a:xfrm>
            <a:off x="3368190" y="2743240"/>
            <a:ext cx="1871429" cy="489901"/>
          </a:xfrm>
          <a:prstGeom prst="borderCallout1">
            <a:avLst>
              <a:gd name="adj1" fmla="val 61341"/>
              <a:gd name="adj2" fmla="val -6774"/>
              <a:gd name="adj3" fmla="val 132945"/>
              <a:gd name="adj4" fmla="val -53658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BBC018-FC70-417C-9F37-ED5B27CCCA20}"/>
              </a:ext>
            </a:extLst>
          </p:cNvPr>
          <p:cNvSpPr/>
          <p:nvPr/>
        </p:nvSpPr>
        <p:spPr>
          <a:xfrm>
            <a:off x="3368191" y="2037906"/>
            <a:ext cx="1871429" cy="540543"/>
          </a:xfrm>
          <a:prstGeom prst="borderCallout1">
            <a:avLst>
              <a:gd name="adj1" fmla="val 54491"/>
              <a:gd name="adj2" fmla="val -6774"/>
              <a:gd name="adj3" fmla="val 191990"/>
              <a:gd name="adj4" fmla="val -55451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2DFAB4-749A-4122-99D0-8D7913257473}"/>
              </a:ext>
            </a:extLst>
          </p:cNvPr>
          <p:cNvSpPr/>
          <p:nvPr/>
        </p:nvSpPr>
        <p:spPr>
          <a:xfrm>
            <a:off x="3413434" y="4148593"/>
            <a:ext cx="1871429" cy="489901"/>
          </a:xfrm>
          <a:prstGeom prst="borderCallout1">
            <a:avLst>
              <a:gd name="adj1" fmla="val 61341"/>
              <a:gd name="adj2" fmla="val -11705"/>
              <a:gd name="adj3" fmla="val 26778"/>
              <a:gd name="adj4" fmla="val -58589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B8C39-A7D2-441C-8A5E-3CB206BF52C2}"/>
              </a:ext>
            </a:extLst>
          </p:cNvPr>
          <p:cNvSpPr/>
          <p:nvPr/>
        </p:nvSpPr>
        <p:spPr>
          <a:xfrm>
            <a:off x="7030457" y="683368"/>
            <a:ext cx="972640" cy="209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9847"/>
            <a:ext cx="12192000" cy="625590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6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1FB3-27CF-409D-BE69-EC494A9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1621224"/>
            <a:ext cx="10755687" cy="489267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3628993-09F1-45C7-A684-4C7141DB27FE}"/>
              </a:ext>
            </a:extLst>
          </p:cNvPr>
          <p:cNvSpPr/>
          <p:nvPr/>
        </p:nvSpPr>
        <p:spPr>
          <a:xfrm>
            <a:off x="5742679" y="2960206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139559"/>
              <a:gd name="adj4" fmla="val -8189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Runbook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4C58261-1B44-41DC-8B86-6CC7AE51A728}"/>
              </a:ext>
            </a:extLst>
          </p:cNvPr>
          <p:cNvSpPr/>
          <p:nvPr/>
        </p:nvSpPr>
        <p:spPr>
          <a:xfrm>
            <a:off x="6579258" y="4492102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9077"/>
              <a:gd name="adj4" fmla="val -127636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Runbook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0C1FAD-5E64-4DD3-B085-C811C09C01A8}"/>
              </a:ext>
            </a:extLst>
          </p:cNvPr>
          <p:cNvSpPr/>
          <p:nvPr/>
        </p:nvSpPr>
        <p:spPr>
          <a:xfrm>
            <a:off x="6762699" y="600997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25249"/>
              <a:gd name="adj4" fmla="val -137512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Script Runbook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350FE2-3943-422B-AD36-903C8461DF2A}"/>
              </a:ext>
            </a:extLst>
          </p:cNvPr>
          <p:cNvSpPr/>
          <p:nvPr/>
        </p:nvSpPr>
        <p:spPr>
          <a:xfrm>
            <a:off x="7305589" y="940193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54176"/>
              <a:gd name="adj4" fmla="val -68899"/>
            </a:avLst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Runbook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870AB-1AE4-4E4B-9ECC-05D59E345E31}"/>
              </a:ext>
            </a:extLst>
          </p:cNvPr>
          <p:cNvSpPr/>
          <p:nvPr/>
        </p:nvSpPr>
        <p:spPr>
          <a:xfrm>
            <a:off x="4348973" y="880048"/>
            <a:ext cx="1566153" cy="5910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5358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Job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E50B-56AA-420E-A22F-8497AA26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17" y="1141203"/>
            <a:ext cx="5724693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89AE-5B7C-46FB-9815-29C1B1BC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" y="1371600"/>
            <a:ext cx="7717926" cy="4863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Runbook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017481" y="306232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43665"/>
              <a:gd name="adj4" fmla="val -16431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Language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017481" y="433798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8244"/>
              <a:gd name="adj4" fmla="val -16550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using GUI Designer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CD3575A-15C7-4A81-A993-906E03A3EAD7}"/>
              </a:ext>
            </a:extLst>
          </p:cNvPr>
          <p:cNvSpPr/>
          <p:nvPr/>
        </p:nvSpPr>
        <p:spPr>
          <a:xfrm>
            <a:off x="9017481" y="5080962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30198"/>
              <a:gd name="adj4" fmla="val -129209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using Workflow Engine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7142CD-3131-4682-B058-D65A47705230}"/>
              </a:ext>
            </a:extLst>
          </p:cNvPr>
          <p:cNvSpPr/>
          <p:nvPr/>
        </p:nvSpPr>
        <p:spPr>
          <a:xfrm>
            <a:off x="9017481" y="5948953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33995"/>
              <a:gd name="adj4" fmla="val -109154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Workflow using GUI Designer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864108-5027-4359-82A5-3B6B38B127A8}"/>
              </a:ext>
            </a:extLst>
          </p:cNvPr>
          <p:cNvSpPr/>
          <p:nvPr/>
        </p:nvSpPr>
        <p:spPr>
          <a:xfrm>
            <a:off x="9017481" y="372197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79541"/>
              <a:gd name="adj4" fmla="val -152473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2 Language</a:t>
            </a:r>
          </a:p>
        </p:txBody>
      </p:sp>
    </p:spTree>
    <p:extLst>
      <p:ext uri="{BB962C8B-B14F-4D97-AF65-F5344CB8AC3E}">
        <p14:creationId xmlns:p14="http://schemas.microsoft.com/office/powerpoint/2010/main" val="65400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BA-9C37-4290-BA22-BCBDCE7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3" y="1134306"/>
            <a:ext cx="8232237" cy="56673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519993" y="268778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36"/>
              <a:gd name="adj4" fmla="val -10034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519993" y="383996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55775"/>
              <a:gd name="adj4" fmla="val -10823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 with Connection Asset</a:t>
            </a:r>
          </a:p>
        </p:txBody>
      </p:sp>
    </p:spTree>
    <p:extLst>
      <p:ext uri="{BB962C8B-B14F-4D97-AF65-F5344CB8AC3E}">
        <p14:creationId xmlns:p14="http://schemas.microsoft.com/office/powerpoint/2010/main" val="18016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097"/>
            <a:ext cx="12192000" cy="6211903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708475" y="858259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@bryancafferky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1742" y="1735496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Technology Solutions Professional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Two 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Greater Boston Data Science, ML , and AI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63" y="3848967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-45199"/>
            <a:ext cx="12522741" cy="10399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3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680D3-BC73-4A87-8A25-1EFB126F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46" y="1952547"/>
            <a:ext cx="1702316" cy="62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015F6-5D52-4325-BEF5-A2A6D2D99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2580930"/>
            <a:ext cx="843239" cy="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26F6-93BF-48E6-9AAC-3E821F48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6" y="1111056"/>
            <a:ext cx="6953250" cy="54578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776798" y="3123055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3161"/>
              <a:gd name="adj4" fmla="val -6632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776798" y="217070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098"/>
              <a:gd name="adj4" fmla="val -17544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Built-In or Import Your 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102F2-B68B-43B8-89FE-47FABE63071A}"/>
              </a:ext>
            </a:extLst>
          </p:cNvPr>
          <p:cNvCxnSpPr>
            <a:cxnSpLocks/>
          </p:cNvCxnSpPr>
          <p:nvPr/>
        </p:nvCxnSpPr>
        <p:spPr>
          <a:xfrm flipH="1">
            <a:off x="8826759" y="3573624"/>
            <a:ext cx="820510" cy="1054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F8382-14C0-46DA-8649-9DCC3D54DD5B}"/>
              </a:ext>
            </a:extLst>
          </p:cNvPr>
          <p:cNvSpPr/>
          <p:nvPr/>
        </p:nvSpPr>
        <p:spPr>
          <a:xfrm>
            <a:off x="223937" y="1940767"/>
            <a:ext cx="1698170" cy="5137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64F2D-21B8-402D-983A-7C15673B3EFC}"/>
              </a:ext>
            </a:extLst>
          </p:cNvPr>
          <p:cNvSpPr/>
          <p:nvPr/>
        </p:nvSpPr>
        <p:spPr>
          <a:xfrm>
            <a:off x="223935" y="3967402"/>
            <a:ext cx="1698171" cy="660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Azure Connections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7B8CBA5-C910-4A2B-82BB-56A1D5ABC0CE}"/>
              </a:ext>
            </a:extLst>
          </p:cNvPr>
          <p:cNvSpPr/>
          <p:nvPr/>
        </p:nvSpPr>
        <p:spPr>
          <a:xfrm>
            <a:off x="9681808" y="5206891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6702"/>
              <a:gd name="adj4" fmla="val -14225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Account Scoped Variables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F4B05-EC02-40EF-BC4C-8B0F2F15A5FF}"/>
              </a:ext>
            </a:extLst>
          </p:cNvPr>
          <p:cNvCxnSpPr/>
          <p:nvPr/>
        </p:nvCxnSpPr>
        <p:spPr>
          <a:xfrm>
            <a:off x="2153944" y="2210503"/>
            <a:ext cx="1093109" cy="4363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C1DA5-B24A-4E9C-9E3C-2229EF7CCE80}"/>
              </a:ext>
            </a:extLst>
          </p:cNvPr>
          <p:cNvCxnSpPr/>
          <p:nvPr/>
        </p:nvCxnSpPr>
        <p:spPr>
          <a:xfrm>
            <a:off x="2006082" y="4297693"/>
            <a:ext cx="979714" cy="40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 Modules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8118040" y="4998410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86322"/>
              <a:gd name="adj4" fmla="val -5838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9" y="1277614"/>
            <a:ext cx="5007033" cy="5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Demo</a:t>
            </a:r>
          </a:p>
        </p:txBody>
      </p:sp>
    </p:spTree>
    <p:extLst>
      <p:ext uri="{BB962C8B-B14F-4D97-AF65-F5344CB8AC3E}">
        <p14:creationId xmlns:p14="http://schemas.microsoft.com/office/powerpoint/2010/main" val="94324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The Need for Automation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OMS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59C3A-1EE4-4944-BB8F-5323BFB1D52C}"/>
              </a:ext>
            </a:extLst>
          </p:cNvPr>
          <p:cNvSpPr/>
          <p:nvPr/>
        </p:nvSpPr>
        <p:spPr>
          <a:xfrm>
            <a:off x="2136601" y="6400530"/>
            <a:ext cx="778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https://github.com/bcafferky/shared/PowerShellAutomation</a:t>
            </a:r>
          </a:p>
        </p:txBody>
      </p:sp>
    </p:spTree>
    <p:extLst>
      <p:ext uri="{BB962C8B-B14F-4D97-AF65-F5344CB8AC3E}">
        <p14:creationId xmlns:p14="http://schemas.microsoft.com/office/powerpoint/2010/main" val="4089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92460"/>
            <a:ext cx="12192000" cy="6203960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Why Do We Need Automation?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Operations Management Suite (OMS)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B580CA-1B1B-47CA-A7B4-E33AB123BA71}"/>
              </a:ext>
            </a:extLst>
          </p:cNvPr>
          <p:cNvSpPr/>
          <p:nvPr/>
        </p:nvSpPr>
        <p:spPr>
          <a:xfrm>
            <a:off x="0" y="8605"/>
            <a:ext cx="12192000" cy="105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5485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2133600"/>
            <a:ext cx="7225004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Powerful Virtual Machines in minutes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and Consume Services and Pay as You Go (PaaS, SaaS)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Number of Cores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Amount of Memory and Storage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With Many Data Platform Choices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Web/Mobile Applications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Big Data Support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AI and Machine Learning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3736" y="-42700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Welcome to Azure – Computing Power On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04" y="2563780"/>
            <a:ext cx="3681069" cy="2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More Computing Resources to Manage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Poor Cloud Resource Management = Higher Costs (Turn off the lights!)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Scale Administration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Start with an Automation Mindset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</p:spTree>
    <p:extLst>
      <p:ext uri="{BB962C8B-B14F-4D97-AF65-F5344CB8AC3E}">
        <p14:creationId xmlns:p14="http://schemas.microsoft.com/office/powerpoint/2010/main" val="241817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634" y="1520515"/>
            <a:ext cx="9144000" cy="45929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62BCB-79F7-4AE4-B33A-E45912EE2960}"/>
              </a:ext>
            </a:extLst>
          </p:cNvPr>
          <p:cNvSpPr/>
          <p:nvPr/>
        </p:nvSpPr>
        <p:spPr>
          <a:xfrm>
            <a:off x="995197" y="4159997"/>
            <a:ext cx="993289" cy="3020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C893B-A1D9-435A-B85F-A5E5CE362551}"/>
              </a:ext>
            </a:extLst>
          </p:cNvPr>
          <p:cNvSpPr/>
          <p:nvPr/>
        </p:nvSpPr>
        <p:spPr>
          <a:xfrm>
            <a:off x="0" y="6234418"/>
            <a:ext cx="12080147" cy="6235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JSON Files that specify Azure Resources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Automatically Created in Azure for you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Can be called from PowerShell Scripts or Executed within Azure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Does Not Have the Full Programmatic Control that PowerShell Has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Are Part of An Automation 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Templates</a:t>
            </a:r>
          </a:p>
        </p:txBody>
      </p:sp>
    </p:spTree>
    <p:extLst>
      <p:ext uri="{BB962C8B-B14F-4D97-AF65-F5344CB8AC3E}">
        <p14:creationId xmlns:p14="http://schemas.microsoft.com/office/powerpoint/2010/main" val="418253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Operations Management Suite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0215-D282-4211-81BF-B6231A20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9" y="1075151"/>
            <a:ext cx="11449385" cy="493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C03E4-EEEA-4F7F-8643-0110C03BCF79}"/>
              </a:ext>
            </a:extLst>
          </p:cNvPr>
          <p:cNvSpPr/>
          <p:nvPr/>
        </p:nvSpPr>
        <p:spPr>
          <a:xfrm>
            <a:off x="683520" y="6306316"/>
            <a:ext cx="11062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https://docs.microsoft.com/en-us/azure/operations-management-suite/operations-management-suite-overview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Hybrid Runbook Worker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B526B-FBDD-4D54-9D57-7B58C251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6" y="1173280"/>
            <a:ext cx="8086900" cy="4832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2449E-5722-4250-84B3-BB4C9F5B07A2}"/>
              </a:ext>
            </a:extLst>
          </p:cNvPr>
          <p:cNvSpPr/>
          <p:nvPr/>
        </p:nvSpPr>
        <p:spPr>
          <a:xfrm>
            <a:off x="1680594" y="6327713"/>
            <a:ext cx="10726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https://docs.microsoft.com/en-us/azure/automation/automation-hybrid-runbook-worker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60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10577</TotalTime>
  <Words>511</Words>
  <Application>Microsoft Office PowerPoint</Application>
  <PresentationFormat>Widescreen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Calibri Light</vt:lpstr>
      <vt:lpstr>Segoe UI</vt:lpstr>
      <vt:lpstr>Retrospect</vt:lpstr>
      <vt:lpstr>Full Azure Automation  with PowerShell   Part 1:  The Azure Automation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300</cp:revision>
  <dcterms:created xsi:type="dcterms:W3CDTF">2017-04-09T21:14:01Z</dcterms:created>
  <dcterms:modified xsi:type="dcterms:W3CDTF">2018-08-18T23:39:35Z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