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580" r:id="rId2"/>
    <p:sldId id="581" r:id="rId3"/>
    <p:sldId id="288" r:id="rId4"/>
    <p:sldId id="540" r:id="rId5"/>
    <p:sldId id="257" r:id="rId6"/>
    <p:sldId id="548" r:id="rId7"/>
    <p:sldId id="565" r:id="rId8"/>
    <p:sldId id="389" r:id="rId9"/>
    <p:sldId id="333" r:id="rId10"/>
    <p:sldId id="566" r:id="rId11"/>
    <p:sldId id="578" r:id="rId12"/>
    <p:sldId id="567" r:id="rId13"/>
    <p:sldId id="568" r:id="rId14"/>
    <p:sldId id="258" r:id="rId15"/>
    <p:sldId id="576" r:id="rId16"/>
    <p:sldId id="577" r:id="rId17"/>
    <p:sldId id="574" r:id="rId18"/>
    <p:sldId id="579" r:id="rId19"/>
    <p:sldId id="571" r:id="rId20"/>
    <p:sldId id="569" r:id="rId21"/>
    <p:sldId id="570" r:id="rId22"/>
    <p:sldId id="573" r:id="rId23"/>
    <p:sldId id="572" r:id="rId24"/>
    <p:sldId id="331" r:id="rId25"/>
    <p:sldId id="5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0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437A5-9A1F-423F-AB35-0B6CC9C46E62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97377-8615-40E2-AA20-5EAD8051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5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98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32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4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71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34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19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45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16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93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730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2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508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1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086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672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91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50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72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41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32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83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37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10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648" y="6392446"/>
            <a:ext cx="11614115" cy="304801"/>
          </a:xfrm>
        </p:spPr>
        <p:txBody>
          <a:bodyPr/>
          <a:lstStyle/>
          <a:p>
            <a:r>
              <a:rPr lang="en-US" dirty="0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D1927E6E-AF00-4E1A-8E2A-E6C562435D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Content Placeholder 22"/>
          <p:cNvSpPr>
            <a:spLocks noGrp="1"/>
          </p:cNvSpPr>
          <p:nvPr>
            <p:ph sz="quarter" idx="11" hasCustomPrompt="1"/>
          </p:nvPr>
        </p:nvSpPr>
        <p:spPr>
          <a:xfrm>
            <a:off x="898409" y="1669488"/>
            <a:ext cx="10310813" cy="939111"/>
          </a:xfrm>
        </p:spPr>
        <p:txBody>
          <a:bodyPr>
            <a:normAutofit/>
          </a:bodyPr>
          <a:lstStyle>
            <a:lvl1pPr marL="0" indent="0">
              <a:buNone/>
              <a:defRPr lang="en-US" sz="5400" b="0" kern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[Session Title]</a:t>
            </a:r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2" hasCustomPrompt="1"/>
          </p:nvPr>
        </p:nvSpPr>
        <p:spPr>
          <a:xfrm>
            <a:off x="898410" y="2743200"/>
            <a:ext cx="10310813" cy="2057400"/>
          </a:xfrm>
        </p:spPr>
        <p:txBody>
          <a:bodyPr>
            <a:normAutofit/>
          </a:bodyPr>
          <a:lstStyle>
            <a:lvl1pPr marL="0" indent="0">
              <a:buNone/>
              <a:defRPr lang="en-US" sz="3600" b="0" kern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[Session Title]</a:t>
            </a:r>
          </a:p>
        </p:txBody>
      </p:sp>
    </p:spTree>
    <p:extLst>
      <p:ext uri="{BB962C8B-B14F-4D97-AF65-F5344CB8AC3E}">
        <p14:creationId xmlns:p14="http://schemas.microsoft.com/office/powerpoint/2010/main" val="143068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036" y="1825625"/>
            <a:ext cx="5570764" cy="43513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lang="en-US" sz="3600" kern="1200" baseline="0" dirty="0" smtClean="0">
                <a:solidFill>
                  <a:srgbClr val="032D84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>
              <a:buNone/>
              <a:defRPr lang="en-US" sz="2400" kern="1200" baseline="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380264" cy="4351338"/>
          </a:xfrm>
        </p:spPr>
        <p:txBody>
          <a:bodyPr/>
          <a:lstStyle>
            <a:lvl1pPr marL="0" indent="0">
              <a:buNone/>
              <a:defRPr lang="en-US" sz="3600" kern="1200" baseline="0" dirty="0" smtClean="0">
                <a:solidFill>
                  <a:srgbClr val="032D84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>
              <a:buNone/>
              <a:defRPr lang="en-US" sz="2400" kern="1200" baseline="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Tx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Tx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Tx/>
              <a:buNone/>
            </a:pPr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6ADF286-71A8-45E9-A5F7-4995209A4D57}" type="slidenum">
              <a:rPr lang="en-US" smtClean="0"/>
              <a:pPr>
                <a:defRPr/>
              </a:pPr>
              <a:t>‹#›</a:t>
            </a:fld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04850" y="103868"/>
            <a:ext cx="10515600" cy="1063625"/>
          </a:xfrm>
        </p:spPr>
        <p:txBody>
          <a:bodyPr>
            <a:normAutofit/>
          </a:bodyPr>
          <a:lstStyle>
            <a:lvl1pPr>
              <a:defRPr lang="en-US" sz="5400" kern="12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6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239"/>
            <a:ext cx="9404723" cy="5953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76200"/>
            <a:ext cx="9404723" cy="571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CB3D0F1-977A-4103-8BD5-006352014A3D}"/>
              </a:ext>
            </a:extLst>
          </p:cNvPr>
          <p:cNvSpPr txBox="1">
            <a:spLocks/>
          </p:cNvSpPr>
          <p:nvPr userDrawn="1"/>
        </p:nvSpPr>
        <p:spPr>
          <a:xfrm>
            <a:off x="133004" y="6392446"/>
            <a:ext cx="11795759" cy="3048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Predictive Modeling with R                                                                                                                                   </a:t>
            </a:r>
            <a:fld id="{C2500E63-0388-440A-91EF-6726475ABF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6D7487-087C-4A72-9DDC-048230EEBEEF}"/>
              </a:ext>
            </a:extLst>
          </p:cNvPr>
          <p:cNvSpPr/>
          <p:nvPr userDrawn="1"/>
        </p:nvSpPr>
        <p:spPr>
          <a:xfrm>
            <a:off x="0" y="822960"/>
            <a:ext cx="12192000" cy="603504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  <p:sldLayoutId id="2147483673" r:id="rId18"/>
    <p:sldLayoutId id="2147483674" r:id="rId19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Arial Rounded MT Bold" panose="020F07040305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inyapps.io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hyperlink" Target="https://ryouready.wordpress.com/2013/11/20/sending-data-from-client-to-server-and-back-using-shiny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youready.wordpress.com/2013/11/20/sending-data-from-client-to-server-and-back-using-shiny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shinyapps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meetup.com/GreaterBoston-DataScienceGroup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bloggers.com/dockerizing-a-shiny-app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rviews.rstudio.com/2018/04/17/reticulated-shiny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hiny.rstudio.com/articles/debugging.htm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cafferky/share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shiny.rstudio.com/" TargetMode="External"/><Relationship Id="rId3" Type="http://schemas.openxmlformats.org/officeDocument/2006/relationships/hyperlink" Target="http://rmarkdown.rstudio.com/" TargetMode="External"/><Relationship Id="rId7" Type="http://schemas.openxmlformats.org/officeDocument/2006/relationships/hyperlink" Target="https://github.com/daattali/shinyjs/blob/master/README.m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htmlwidgets.org/" TargetMode="External"/><Relationship Id="rId5" Type="http://schemas.openxmlformats.org/officeDocument/2006/relationships/hyperlink" Target="http://rstudio.github.io/shinythemes/" TargetMode="External"/><Relationship Id="rId4" Type="http://schemas.openxmlformats.org/officeDocument/2006/relationships/hyperlink" Target="http://rstudio.github.io/shinydashboard/" TargetMode="Externa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hyperlink" Target="https://cran.r-project.org/bin/windows/bas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DC38536-9A90-475C-9770-D02E0B1BD0EB}"/>
              </a:ext>
            </a:extLst>
          </p:cNvPr>
          <p:cNvSpPr/>
          <p:nvPr/>
        </p:nvSpPr>
        <p:spPr>
          <a:xfrm>
            <a:off x="0" y="0"/>
            <a:ext cx="12192000" cy="97029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62379" y="5917698"/>
            <a:ext cx="3267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</a:rPr>
              <a:t>by Bryan Cafferky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F47B0-9FEB-49D6-B122-15FDD70A0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360" y="5019738"/>
            <a:ext cx="1890953" cy="1632073"/>
          </a:xfrm>
          <a:prstGeom prst="rect">
            <a:avLst/>
          </a:prstGeom>
        </p:spPr>
      </p:pic>
      <p:pic>
        <p:nvPicPr>
          <p:cNvPr id="1028" name="Picture 4" descr="Image result for r programming">
            <a:extLst>
              <a:ext uri="{FF2B5EF4-FFF2-40B4-BE49-F238E27FC236}">
                <a16:creationId xmlns:a16="http://schemas.microsoft.com/office/drawing/2014/main" id="{166A7BD9-9996-49B1-BEC7-0675FABA5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94" y="2117465"/>
            <a:ext cx="2321227" cy="232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942FAC-8FAA-400B-9B9F-4CF62F8478D5}"/>
              </a:ext>
            </a:extLst>
          </p:cNvPr>
          <p:cNvSpPr/>
          <p:nvPr/>
        </p:nvSpPr>
        <p:spPr>
          <a:xfrm>
            <a:off x="115177" y="0"/>
            <a:ext cx="11895136" cy="1754326"/>
          </a:xfrm>
          <a:prstGeom prst="rect">
            <a:avLst/>
          </a:prstGeom>
          <a:noFill/>
          <a:scene3d>
            <a:camera prst="perspectiveAbove"/>
            <a:lightRig rig="threePt" dir="t">
              <a:rot lat="0" lon="0" rev="1800000"/>
            </a:lightRig>
          </a:scene3d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800000"/>
              </a:lightRig>
            </a:scene3d>
            <a:sp3d extrusionH="57150" prstMaterial="softEdge">
              <a:bevelT w="25400" h="38100" prst="coolSlant"/>
            </a:sp3d>
          </a:bodyPr>
          <a:lstStyle/>
          <a:p>
            <a:pPr algn="ctr"/>
            <a:r>
              <a:rPr lang="en-US" sz="5400" b="1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innerShdw blurRad="63500" dist="139700">
                    <a:srgbClr val="C00000"/>
                  </a:innerShdw>
                </a:effectLst>
              </a:rPr>
              <a:t>Develop Custom Web Dashboards in R with</a:t>
            </a:r>
            <a:endParaRPr lang="en-US" sz="5400" b="1" cap="none" spc="0" dirty="0">
              <a:ln>
                <a:solidFill>
                  <a:srgbClr val="FF0000"/>
                </a:solidFill>
              </a:ln>
              <a:solidFill>
                <a:srgbClr val="FFFF00"/>
              </a:solidFill>
              <a:effectLst>
                <a:innerShdw blurRad="63500" dist="139700">
                  <a:srgbClr val="C00000"/>
                </a:innerShdw>
              </a:effectLst>
            </a:endParaRP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831BF074-7579-4DC1-AE24-DAA481356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353" y="1955877"/>
            <a:ext cx="2643291" cy="306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F87555-C619-4262-A01B-4145E9E84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4201" y="2221849"/>
            <a:ext cx="3810318" cy="241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94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Getting Started with 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4573F-AD78-474B-9CA6-77774B35327E}"/>
              </a:ext>
            </a:extLst>
          </p:cNvPr>
          <p:cNvSpPr txBox="1"/>
          <p:nvPr/>
        </p:nvSpPr>
        <p:spPr>
          <a:xfrm>
            <a:off x="242719" y="1257909"/>
            <a:ext cx="1019792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RStudio</a:t>
            </a:r>
          </a:p>
          <a:p>
            <a:pPr marL="12001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Most popular and feature rich IDE.</a:t>
            </a:r>
          </a:p>
          <a:p>
            <a:pPr marL="12001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Designed for R Language</a:t>
            </a:r>
          </a:p>
          <a:p>
            <a:pPr lvl="2">
              <a:spcAft>
                <a:spcPts val="120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5" name="Picture 2" descr="Image result for rstudio">
            <a:extLst>
              <a:ext uri="{FF2B5EF4-FFF2-40B4-BE49-F238E27FC236}">
                <a16:creationId xmlns:a16="http://schemas.microsoft.com/office/drawing/2014/main" id="{95728279-BB20-4E6E-AF5D-2532184DC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894840"/>
            <a:ext cx="1163320" cy="116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712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87313"/>
            <a:ext cx="10245725" cy="860425"/>
          </a:xfrm>
        </p:spPr>
        <p:txBody>
          <a:bodyPr/>
          <a:lstStyle/>
          <a:p>
            <a:r>
              <a:rPr lang="en-US" sz="4000" dirty="0"/>
              <a:t>With Shiny You Can?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BDFEC6-74E8-4258-8C5D-81FCE18A8A40}"/>
              </a:ext>
            </a:extLst>
          </p:cNvPr>
          <p:cNvSpPr/>
          <p:nvPr/>
        </p:nvSpPr>
        <p:spPr>
          <a:xfrm>
            <a:off x="4162618" y="6073798"/>
            <a:ext cx="3866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https://shiny.rstudio.com/gallery/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40822-CAFC-45D0-AF6A-B5D2764AEB2A}"/>
              </a:ext>
            </a:extLst>
          </p:cNvPr>
          <p:cNvSpPr txBox="1"/>
          <p:nvPr/>
        </p:nvSpPr>
        <p:spPr>
          <a:xfrm>
            <a:off x="71021" y="1417460"/>
            <a:ext cx="966411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Create Complete Web Applications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Add Interactive Dashboards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Customize the app using the R Programming Language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Deploy to Cloud or on Premise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B180FD-55BE-437B-9979-41CE99DDC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186" y="4854196"/>
            <a:ext cx="3165894" cy="174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5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87313"/>
            <a:ext cx="10245725" cy="860425"/>
          </a:xfrm>
        </p:spPr>
        <p:txBody>
          <a:bodyPr/>
          <a:lstStyle/>
          <a:p>
            <a:r>
              <a:rPr lang="en-US" sz="4000" dirty="0"/>
              <a:t>Key Shiny Features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ED3BC7-9C82-4F75-9142-0B7589B523DE}"/>
              </a:ext>
            </a:extLst>
          </p:cNvPr>
          <p:cNvSpPr/>
          <p:nvPr/>
        </p:nvSpPr>
        <p:spPr>
          <a:xfrm>
            <a:off x="290659" y="1714425"/>
            <a:ext cx="10251524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Mind Blowingly Simple to Create a Web App using R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Integrated with RStudio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Suited for Data Science Dashboards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Gallery of Jump Start Options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Full Capabilities of the R Language</a:t>
            </a:r>
          </a:p>
        </p:txBody>
      </p:sp>
    </p:spTree>
    <p:extLst>
      <p:ext uri="{BB962C8B-B14F-4D97-AF65-F5344CB8AC3E}">
        <p14:creationId xmlns:p14="http://schemas.microsoft.com/office/powerpoint/2010/main" val="353999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Publishing to Shiny IO…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ACF4A9-17FD-46F8-B3A8-ED3C8DB34902}"/>
              </a:ext>
            </a:extLst>
          </p:cNvPr>
          <p:cNvSpPr/>
          <p:nvPr/>
        </p:nvSpPr>
        <p:spPr>
          <a:xfrm>
            <a:off x="4300696" y="6315353"/>
            <a:ext cx="31021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https://www.shinyapps.io/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22ACA0-8A29-464C-9EB6-93707F2CA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240" y="1146969"/>
            <a:ext cx="9316720" cy="4984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90E29F-3951-4A69-B261-54EAF3587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2303" y="3705600"/>
            <a:ext cx="1796412" cy="279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55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A8CFDF4-E4EA-43B0-B09D-10E362BB1F19}"/>
              </a:ext>
            </a:extLst>
          </p:cNvPr>
          <p:cNvSpPr/>
          <p:nvPr/>
        </p:nvSpPr>
        <p:spPr>
          <a:xfrm>
            <a:off x="-30987" y="723910"/>
            <a:ext cx="12191999" cy="614399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089BA-47F8-4287-A0A9-61D8E823C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6083"/>
            <a:ext cx="12192000" cy="73999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000" dirty="0">
                <a:latin typeface="Arial Rounded MT Bold" panose="020F0704030504030204" pitchFamily="34" charset="0"/>
              </a:rPr>
              <a:t>Web Server Side Scripting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FD07A9-C8EA-44FC-A782-EA39F169F894}"/>
              </a:ext>
            </a:extLst>
          </p:cNvPr>
          <p:cNvSpPr/>
          <p:nvPr/>
        </p:nvSpPr>
        <p:spPr>
          <a:xfrm>
            <a:off x="7828323" y="2486042"/>
            <a:ext cx="1837189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Backend Scripting Engine</a:t>
            </a:r>
            <a:endParaRPr lang="en-US" sz="1400" i="1" dirty="0"/>
          </a:p>
        </p:txBody>
      </p:sp>
      <p:pic>
        <p:nvPicPr>
          <p:cNvPr id="1026" name="Picture 2" descr="Female Computer User (#8) by oksmith">
            <a:extLst>
              <a:ext uri="{FF2B5EF4-FFF2-40B4-BE49-F238E27FC236}">
                <a16:creationId xmlns:a16="http://schemas.microsoft.com/office/drawing/2014/main" id="{0C757DD8-1912-46F6-9F47-A7210F4E9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888" y="2319197"/>
            <a:ext cx="1112910" cy="99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BF140CF-5BCC-4FC6-8109-F65EA17B6BF2}"/>
              </a:ext>
            </a:extLst>
          </p:cNvPr>
          <p:cNvSpPr/>
          <p:nvPr/>
        </p:nvSpPr>
        <p:spPr>
          <a:xfrm>
            <a:off x="208103" y="6460012"/>
            <a:ext cx="41502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https://openclipart.org/detail/297836/female-computer-user-8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C3D201-F697-4481-9E36-388393C389E8}"/>
              </a:ext>
            </a:extLst>
          </p:cNvPr>
          <p:cNvSpPr/>
          <p:nvPr/>
        </p:nvSpPr>
        <p:spPr>
          <a:xfrm>
            <a:off x="5508558" y="2666486"/>
            <a:ext cx="1112911" cy="5190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 </a:t>
            </a:r>
          </a:p>
          <a:p>
            <a:pPr algn="ctr"/>
            <a:r>
              <a:rPr lang="en-US" sz="1400" dirty="0"/>
              <a:t>Server</a:t>
            </a:r>
            <a:endParaRPr lang="en-US" sz="1400" i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AD099E-7D2D-4839-B0E3-1F4595408452}"/>
              </a:ext>
            </a:extLst>
          </p:cNvPr>
          <p:cNvSpPr/>
          <p:nvPr/>
        </p:nvSpPr>
        <p:spPr>
          <a:xfrm>
            <a:off x="7828323" y="4212736"/>
            <a:ext cx="1837189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Standard HTML Page</a:t>
            </a:r>
            <a:endParaRPr lang="en-US" sz="1400" i="1" dirty="0"/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B40B4F53-E681-4A62-B253-331E52E2BEA8}"/>
              </a:ext>
            </a:extLst>
          </p:cNvPr>
          <p:cNvSpPr/>
          <p:nvPr/>
        </p:nvSpPr>
        <p:spPr>
          <a:xfrm>
            <a:off x="3872698" y="2083628"/>
            <a:ext cx="2054256" cy="395961"/>
          </a:xfrm>
          <a:prstGeom prst="curved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875122-953B-4170-BAC0-85AE2AE033F5}"/>
              </a:ext>
            </a:extLst>
          </p:cNvPr>
          <p:cNvSpPr/>
          <p:nvPr/>
        </p:nvSpPr>
        <p:spPr>
          <a:xfrm>
            <a:off x="4358342" y="1647415"/>
            <a:ext cx="957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Request</a:t>
            </a:r>
          </a:p>
        </p:txBody>
      </p: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62737736-2FB8-462B-B69D-BBE3A4C98BD3}"/>
              </a:ext>
            </a:extLst>
          </p:cNvPr>
          <p:cNvSpPr/>
          <p:nvPr/>
        </p:nvSpPr>
        <p:spPr>
          <a:xfrm rot="10800000">
            <a:off x="3851758" y="3445313"/>
            <a:ext cx="2054256" cy="395961"/>
          </a:xfrm>
          <a:prstGeom prst="curved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E2232C6-A684-45C0-9D9D-60555A4533B2}"/>
              </a:ext>
            </a:extLst>
          </p:cNvPr>
          <p:cNvSpPr/>
          <p:nvPr/>
        </p:nvSpPr>
        <p:spPr>
          <a:xfrm>
            <a:off x="6755749" y="2700926"/>
            <a:ext cx="1002682" cy="484632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Image result for html">
            <a:extLst>
              <a:ext uri="{FF2B5EF4-FFF2-40B4-BE49-F238E27FC236}">
                <a16:creationId xmlns:a16="http://schemas.microsoft.com/office/drawing/2014/main" id="{0BE433E1-DC30-4671-8981-968B280CC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054" y="4802483"/>
            <a:ext cx="288553" cy="28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BE382A5-9542-46D5-A442-F24CBADC4BD0}"/>
              </a:ext>
            </a:extLst>
          </p:cNvPr>
          <p:cNvSpPr/>
          <p:nvPr/>
        </p:nvSpPr>
        <p:spPr>
          <a:xfrm>
            <a:off x="4272892" y="3872328"/>
            <a:ext cx="1253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Response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927D215-0B18-4613-901C-27AB0112E151}"/>
              </a:ext>
            </a:extLst>
          </p:cNvPr>
          <p:cNvSpPr/>
          <p:nvPr/>
        </p:nvSpPr>
        <p:spPr>
          <a:xfrm>
            <a:off x="8428857" y="3510617"/>
            <a:ext cx="733504" cy="59194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D2DD6376-73BF-4E3D-8353-C2F9185299DD}"/>
              </a:ext>
            </a:extLst>
          </p:cNvPr>
          <p:cNvSpPr/>
          <p:nvPr/>
        </p:nvSpPr>
        <p:spPr>
          <a:xfrm rot="13220378">
            <a:off x="6118395" y="3746762"/>
            <a:ext cx="1718828" cy="484632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819EE5-DFC1-4EA2-B215-F454D533D721}"/>
              </a:ext>
            </a:extLst>
          </p:cNvPr>
          <p:cNvSpPr/>
          <p:nvPr/>
        </p:nvSpPr>
        <p:spPr>
          <a:xfrm>
            <a:off x="9386323" y="857452"/>
            <a:ext cx="24096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Java Server Pages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Active Server Pages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Python Django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R Shiny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39EB4B-34DC-4D60-852C-5CDBE47BB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5078" y="2789770"/>
            <a:ext cx="913880" cy="4569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37" name="Line Callout 2 7">
            <a:extLst>
              <a:ext uri="{FF2B5EF4-FFF2-40B4-BE49-F238E27FC236}">
                <a16:creationId xmlns:a16="http://schemas.microsoft.com/office/drawing/2014/main" id="{AE184D20-ED77-4342-B601-8AD7BA488A27}"/>
              </a:ext>
            </a:extLst>
          </p:cNvPr>
          <p:cNvSpPr/>
          <p:nvPr/>
        </p:nvSpPr>
        <p:spPr>
          <a:xfrm>
            <a:off x="10197828" y="4658892"/>
            <a:ext cx="1430867" cy="57573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5"/>
              <a:gd name="adj6" fmla="val -41844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Dynamically</a:t>
            </a:r>
          </a:p>
          <a:p>
            <a:pPr algn="ctr"/>
            <a:r>
              <a:rPr lang="en-US" sz="1600" dirty="0"/>
              <a:t>Generated</a:t>
            </a:r>
          </a:p>
        </p:txBody>
      </p:sp>
    </p:spTree>
    <p:extLst>
      <p:ext uri="{BB962C8B-B14F-4D97-AF65-F5344CB8AC3E}">
        <p14:creationId xmlns:p14="http://schemas.microsoft.com/office/powerpoint/2010/main" val="398499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87313"/>
            <a:ext cx="10245725" cy="860425"/>
          </a:xfrm>
        </p:spPr>
        <p:txBody>
          <a:bodyPr/>
          <a:lstStyle/>
          <a:p>
            <a:r>
              <a:rPr lang="en-US" sz="4000" dirty="0"/>
              <a:t>What Can Shiny Do?</a:t>
            </a:r>
          </a:p>
        </p:txBody>
      </p:sp>
      <p:pic>
        <p:nvPicPr>
          <p:cNvPr id="4098" name="Picture 2" descr="post-logo">
            <a:extLst>
              <a:ext uri="{FF2B5EF4-FFF2-40B4-BE49-F238E27FC236}">
                <a16:creationId xmlns:a16="http://schemas.microsoft.com/office/drawing/2014/main" id="{C24A43ED-CC19-4681-A02D-CDCBE734A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418" y="2199844"/>
            <a:ext cx="4534853" cy="227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8BDA35-B17B-4D28-900E-4DFBAD948A1A}"/>
              </a:ext>
            </a:extLst>
          </p:cNvPr>
          <p:cNvSpPr/>
          <p:nvPr/>
        </p:nvSpPr>
        <p:spPr>
          <a:xfrm>
            <a:off x="2021840" y="6317130"/>
            <a:ext cx="10170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https://ryouready.wordpress.com/2013/11/20/sending-data-from-client-to-server-and-back-using-shiny/</a:t>
            </a:r>
            <a:endParaRPr lang="en-US" sz="1400" dirty="0"/>
          </a:p>
        </p:txBody>
      </p:sp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77E60094-E21A-4CF0-B568-B8D616899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4836" y="2943748"/>
            <a:ext cx="1000319" cy="77524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Star: 6 Points 6">
            <a:extLst>
              <a:ext uri="{FF2B5EF4-FFF2-40B4-BE49-F238E27FC236}">
                <a16:creationId xmlns:a16="http://schemas.microsoft.com/office/drawing/2014/main" id="{1AE12A27-CB82-4F63-B5B0-C1233BA40193}"/>
              </a:ext>
            </a:extLst>
          </p:cNvPr>
          <p:cNvSpPr/>
          <p:nvPr/>
        </p:nvSpPr>
        <p:spPr>
          <a:xfrm>
            <a:off x="9540815" y="1621765"/>
            <a:ext cx="2113472" cy="2346385"/>
          </a:xfrm>
          <a:prstGeom prst="star6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Designed for Interaction</a:t>
            </a:r>
          </a:p>
        </p:txBody>
      </p:sp>
    </p:spTree>
    <p:extLst>
      <p:ext uri="{BB962C8B-B14F-4D97-AF65-F5344CB8AC3E}">
        <p14:creationId xmlns:p14="http://schemas.microsoft.com/office/powerpoint/2010/main" val="419861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87313"/>
            <a:ext cx="10245725" cy="860425"/>
          </a:xfrm>
        </p:spPr>
        <p:txBody>
          <a:bodyPr/>
          <a:lstStyle/>
          <a:p>
            <a:r>
              <a:rPr lang="en-US" sz="4000" dirty="0"/>
              <a:t>What Can Shiny Do?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8BDA35-B17B-4D28-900E-4DFBAD948A1A}"/>
              </a:ext>
            </a:extLst>
          </p:cNvPr>
          <p:cNvSpPr/>
          <p:nvPr/>
        </p:nvSpPr>
        <p:spPr>
          <a:xfrm>
            <a:off x="1945545" y="6227447"/>
            <a:ext cx="10170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https://ryouready.wordpress.com/2013/11/20/sending-data-from-client-to-server-and-back-using-shiny/</a:t>
            </a:r>
            <a:endParaRPr lang="en-US" sz="1400" dirty="0"/>
          </a:p>
        </p:txBody>
      </p:sp>
      <p:pic>
        <p:nvPicPr>
          <p:cNvPr id="5122" name="Picture 2" descr="server-client-methods">
            <a:extLst>
              <a:ext uri="{FF2B5EF4-FFF2-40B4-BE49-F238E27FC236}">
                <a16:creationId xmlns:a16="http://schemas.microsoft.com/office/drawing/2014/main" id="{3F02D0FF-C281-478D-984E-DFF6BCA07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087" y="2132255"/>
            <a:ext cx="5843989" cy="279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tar: 6 Points 2">
            <a:extLst>
              <a:ext uri="{FF2B5EF4-FFF2-40B4-BE49-F238E27FC236}">
                <a16:creationId xmlns:a16="http://schemas.microsoft.com/office/drawing/2014/main" id="{B6C55747-0737-4585-B533-6F97787485DF}"/>
              </a:ext>
            </a:extLst>
          </p:cNvPr>
          <p:cNvSpPr/>
          <p:nvPr/>
        </p:nvSpPr>
        <p:spPr>
          <a:xfrm>
            <a:off x="9540815" y="1621765"/>
            <a:ext cx="2113472" cy="2346385"/>
          </a:xfrm>
          <a:prstGeom prst="star6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Designed for Interaction</a:t>
            </a:r>
          </a:p>
        </p:txBody>
      </p:sp>
    </p:spTree>
    <p:extLst>
      <p:ext uri="{BB962C8B-B14F-4D97-AF65-F5344CB8AC3E}">
        <p14:creationId xmlns:p14="http://schemas.microsoft.com/office/powerpoint/2010/main" val="331177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87313"/>
            <a:ext cx="10245725" cy="860425"/>
          </a:xfrm>
        </p:spPr>
        <p:txBody>
          <a:bodyPr/>
          <a:lstStyle/>
          <a:p>
            <a:r>
              <a:rPr lang="en-US" sz="4000" dirty="0"/>
              <a:t>What Can Shiny Do?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ED3BC7-9C82-4F75-9142-0B7589B523DE}"/>
              </a:ext>
            </a:extLst>
          </p:cNvPr>
          <p:cNvSpPr/>
          <p:nvPr/>
        </p:nvSpPr>
        <p:spPr>
          <a:xfrm>
            <a:off x="2749187" y="3569104"/>
            <a:ext cx="6364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spcAft>
                <a:spcPts val="1200"/>
              </a:spcAft>
            </a:pPr>
            <a:r>
              <a:rPr lang="en-US" sz="2400" dirty="0">
                <a:solidFill>
                  <a:schemeClr val="bg1"/>
                </a:solidFill>
              </a:rPr>
              <a:t>Demo – Creating a Shiny App Instantly</a:t>
            </a:r>
          </a:p>
        </p:txBody>
      </p:sp>
    </p:spTree>
    <p:extLst>
      <p:ext uri="{BB962C8B-B14F-4D97-AF65-F5344CB8AC3E}">
        <p14:creationId xmlns:p14="http://schemas.microsoft.com/office/powerpoint/2010/main" val="1053915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87313"/>
            <a:ext cx="10245725" cy="860425"/>
          </a:xfrm>
        </p:spPr>
        <p:txBody>
          <a:bodyPr/>
          <a:lstStyle/>
          <a:p>
            <a:r>
              <a:rPr lang="en-US" sz="4000" dirty="0"/>
              <a:t>Shiny Deployment</a:t>
            </a:r>
          </a:p>
        </p:txBody>
      </p:sp>
    </p:spTree>
    <p:extLst>
      <p:ext uri="{BB962C8B-B14F-4D97-AF65-F5344CB8AC3E}">
        <p14:creationId xmlns:p14="http://schemas.microsoft.com/office/powerpoint/2010/main" val="2596250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Publishing to Shiny IO…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8BD792-F64B-4BF0-B3AC-165B4FE0B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387" y="1614487"/>
            <a:ext cx="6753225" cy="3629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8ACF4A9-17FD-46F8-B3A8-ED3C8DB34902}"/>
              </a:ext>
            </a:extLst>
          </p:cNvPr>
          <p:cNvSpPr/>
          <p:nvPr/>
        </p:nvSpPr>
        <p:spPr>
          <a:xfrm>
            <a:off x="4290536" y="6121538"/>
            <a:ext cx="31021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https://www.shinyapps.io/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9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DC38536-9A90-475C-9770-D02E0B1BD0EB}"/>
              </a:ext>
            </a:extLst>
          </p:cNvPr>
          <p:cNvSpPr/>
          <p:nvPr/>
        </p:nvSpPr>
        <p:spPr>
          <a:xfrm>
            <a:off x="0" y="0"/>
            <a:ext cx="12192000" cy="97029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942FAC-8FAA-400B-9B9F-4CF62F8478D5}"/>
              </a:ext>
            </a:extLst>
          </p:cNvPr>
          <p:cNvSpPr/>
          <p:nvPr/>
        </p:nvSpPr>
        <p:spPr>
          <a:xfrm>
            <a:off x="115177" y="0"/>
            <a:ext cx="11895136" cy="923330"/>
          </a:xfrm>
          <a:prstGeom prst="rect">
            <a:avLst/>
          </a:prstGeom>
          <a:noFill/>
          <a:scene3d>
            <a:camera prst="perspectiveAbove"/>
            <a:lightRig rig="threePt" dir="t">
              <a:rot lat="0" lon="0" rev="1800000"/>
            </a:lightRig>
          </a:scene3d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800000"/>
              </a:lightRig>
            </a:scene3d>
            <a:sp3d extrusionH="57150" prstMaterial="softEdge">
              <a:bevelT w="25400" h="38100" prst="coolSlant"/>
            </a:sp3d>
          </a:bodyPr>
          <a:lstStyle/>
          <a:p>
            <a:pPr algn="ctr"/>
            <a:r>
              <a:rPr lang="en-US" sz="5400" b="1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innerShdw blurRad="63500" dist="139700">
                    <a:srgbClr val="C00000"/>
                  </a:innerShdw>
                </a:effectLst>
              </a:rPr>
              <a:t>Data Science Meetup</a:t>
            </a:r>
            <a:endParaRPr lang="en-US" sz="5400" b="1" cap="none" spc="0" dirty="0">
              <a:ln>
                <a:solidFill>
                  <a:srgbClr val="FF0000"/>
                </a:solidFill>
              </a:ln>
              <a:solidFill>
                <a:srgbClr val="FFFF00"/>
              </a:solidFill>
              <a:effectLst>
                <a:innerShdw blurRad="63500" dist="139700">
                  <a:srgbClr val="C00000"/>
                </a:inn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C07B56-19FB-47A5-84A6-D3A75AF47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189" y="923330"/>
            <a:ext cx="8016298" cy="51649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B22525-77BF-4FB8-B24A-5A096BBAA231}"/>
              </a:ext>
            </a:extLst>
          </p:cNvPr>
          <p:cNvSpPr/>
          <p:nvPr/>
        </p:nvSpPr>
        <p:spPr>
          <a:xfrm>
            <a:off x="2366513" y="6252205"/>
            <a:ext cx="86494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https://www.meetup.com/GreaterBoston-DataScienceGroup/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Publishing to Shiny IO…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E9142-BA33-4884-9862-A355C1754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088" y="1290506"/>
            <a:ext cx="5335825" cy="521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35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Publishing to Shiny IO…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F5BCB5-7EDE-4E36-ADFD-7ACC20EF9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113" y="1233567"/>
            <a:ext cx="6694488" cy="5451118"/>
          </a:xfrm>
          <a:prstGeom prst="rect">
            <a:avLst/>
          </a:prstGeom>
        </p:spPr>
      </p:pic>
      <p:sp>
        <p:nvSpPr>
          <p:cNvPr id="5" name="Line Callout 2 7">
            <a:extLst>
              <a:ext uri="{FF2B5EF4-FFF2-40B4-BE49-F238E27FC236}">
                <a16:creationId xmlns:a16="http://schemas.microsoft.com/office/drawing/2014/main" id="{7A13CF59-A56E-4F13-AC09-BCBF2ADB298D}"/>
              </a:ext>
            </a:extLst>
          </p:cNvPr>
          <p:cNvSpPr/>
          <p:nvPr/>
        </p:nvSpPr>
        <p:spPr>
          <a:xfrm>
            <a:off x="8824913" y="4780217"/>
            <a:ext cx="1630302" cy="105123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7855"/>
              <a:gd name="adj6" fmla="val -59328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On Premise or Containerized  Option</a:t>
            </a:r>
          </a:p>
        </p:txBody>
      </p:sp>
    </p:spTree>
    <p:extLst>
      <p:ext uri="{BB962C8B-B14F-4D97-AF65-F5344CB8AC3E}">
        <p14:creationId xmlns:p14="http://schemas.microsoft.com/office/powerpoint/2010/main" val="1103428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Publishing to Azure</a:t>
            </a:r>
          </a:p>
        </p:txBody>
      </p:sp>
      <p:pic>
        <p:nvPicPr>
          <p:cNvPr id="2050" name="Picture 2" descr="https://www.westconcomstor.com/content/dam/wcgcom/Global/Cloud/Vendors/Microsoft/Azure/Azure%20cloud.png">
            <a:extLst>
              <a:ext uri="{FF2B5EF4-FFF2-40B4-BE49-F238E27FC236}">
                <a16:creationId xmlns:a16="http://schemas.microsoft.com/office/drawing/2014/main" id="{6156757F-8FBB-4A1A-A986-141E4056C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1" y="2672080"/>
            <a:ext cx="3720465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29619A-B436-4534-AB6C-7E9F45684942}"/>
              </a:ext>
            </a:extLst>
          </p:cNvPr>
          <p:cNvSpPr txBox="1"/>
          <p:nvPr/>
        </p:nvSpPr>
        <p:spPr>
          <a:xfrm>
            <a:off x="5233252" y="2071191"/>
            <a:ext cx="588273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Secure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High Availability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Scalable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Reliable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Many Complementary Services</a:t>
            </a:r>
          </a:p>
        </p:txBody>
      </p:sp>
    </p:spTree>
    <p:extLst>
      <p:ext uri="{BB962C8B-B14F-4D97-AF65-F5344CB8AC3E}">
        <p14:creationId xmlns:p14="http://schemas.microsoft.com/office/powerpoint/2010/main" val="248658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Publishing Docker Containers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747B63-176B-49E7-BC34-89A2C5F7934F}"/>
              </a:ext>
            </a:extLst>
          </p:cNvPr>
          <p:cNvSpPr/>
          <p:nvPr/>
        </p:nvSpPr>
        <p:spPr>
          <a:xfrm>
            <a:off x="2392680" y="6315353"/>
            <a:ext cx="6842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https://www.r-bloggers.com/dockerizing-a-shiny-app/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BC079-4CED-471A-98B8-BA9433021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080" y="1133056"/>
            <a:ext cx="7056120" cy="495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53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10245725" cy="860425"/>
          </a:xfrm>
        </p:spPr>
        <p:txBody>
          <a:bodyPr/>
          <a:lstStyle/>
          <a:p>
            <a:r>
              <a:rPr lang="en-US" sz="4000" dirty="0"/>
              <a:t>Shiny Limitations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2F20E3-16E1-4FFE-9457-244CC4D5FFF6}"/>
              </a:ext>
            </a:extLst>
          </p:cNvPr>
          <p:cNvSpPr txBox="1"/>
          <p:nvPr/>
        </p:nvSpPr>
        <p:spPr>
          <a:xfrm>
            <a:off x="71021" y="1417460"/>
            <a:ext cx="9664117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Not Designed for General Web Applications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Nested Coding of Shiny Functions Can Get Gnarly </a:t>
            </a:r>
            <a:r>
              <a:rPr lang="en-US" sz="1600" dirty="0">
                <a:solidFill>
                  <a:schemeClr val="bg1"/>
                </a:solidFill>
              </a:rPr>
              <a:t>(FlexDashboard)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May Become Unwieldy for Complex Websites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Integration?  Consider: </a:t>
            </a:r>
            <a:r>
              <a:rPr lang="en-US" sz="1200" dirty="0">
                <a:solidFill>
                  <a:schemeClr val="bg1"/>
                </a:solidFill>
                <a:hlinkClick r:id="rId3"/>
              </a:rPr>
              <a:t>https://rviews.rstudio.com/2018/04/17/reticulated-shiny/</a:t>
            </a:r>
            <a:endParaRPr lang="en-US" sz="1200" dirty="0">
              <a:solidFill>
                <a:schemeClr val="bg1"/>
              </a:solidFill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Debugging?</a:t>
            </a:r>
          </a:p>
          <a:p>
            <a:pPr marL="12001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hlinkClick r:id="rId4"/>
              </a:rPr>
              <a:t>https://shiny.rstudio.com/articles/debugging.html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362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Review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2F20E3-16E1-4FFE-9457-244CC4D5FFF6}"/>
              </a:ext>
            </a:extLst>
          </p:cNvPr>
          <p:cNvSpPr txBox="1"/>
          <p:nvPr/>
        </p:nvSpPr>
        <p:spPr>
          <a:xfrm>
            <a:off x="71021" y="1417460"/>
            <a:ext cx="966411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What is Shiny?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What can we do with it?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How do we use it?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Where do we go from here?</a:t>
            </a:r>
          </a:p>
        </p:txBody>
      </p:sp>
    </p:spTree>
    <p:extLst>
      <p:ext uri="{BB962C8B-B14F-4D97-AF65-F5344CB8AC3E}">
        <p14:creationId xmlns:p14="http://schemas.microsoft.com/office/powerpoint/2010/main" val="115937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88900"/>
            <a:ext cx="10690225" cy="984250"/>
          </a:xfrm>
        </p:spPr>
        <p:txBody>
          <a:bodyPr/>
          <a:lstStyle/>
          <a:p>
            <a:r>
              <a:rPr lang="en-US" sz="4400" dirty="0"/>
              <a:t>Today’s Goals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39906"/>
            <a:ext cx="966411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What is Shiny?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What can we do with it?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Features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How do we use it?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Where do we go from here?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912D5-9D42-44F3-8587-391A94D87BCB}"/>
              </a:ext>
            </a:extLst>
          </p:cNvPr>
          <p:cNvSpPr txBox="1"/>
          <p:nvPr/>
        </p:nvSpPr>
        <p:spPr>
          <a:xfrm>
            <a:off x="3240090" y="5861896"/>
            <a:ext cx="5711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Course Content @ </a:t>
            </a:r>
          </a:p>
          <a:p>
            <a:r>
              <a:rPr lang="en-US" sz="2400" dirty="0">
                <a:solidFill>
                  <a:schemeClr val="bg1"/>
                </a:solidFill>
                <a:hlinkClick r:id="rId3"/>
              </a:rPr>
              <a:t>https://github.com/bcafferky/shared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56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6A3F72-3DA6-4CD4-AE89-2D0EA371BB35}"/>
              </a:ext>
            </a:extLst>
          </p:cNvPr>
          <p:cNvSpPr/>
          <p:nvPr/>
        </p:nvSpPr>
        <p:spPr>
          <a:xfrm>
            <a:off x="0" y="0"/>
            <a:ext cx="4634682" cy="685799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27771104-44C0-489B-A562-E1DB337296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7" r="19757"/>
          <a:stretch/>
        </p:blipFill>
        <p:spPr bwMode="auto">
          <a:xfrm>
            <a:off x="4634682" y="10"/>
            <a:ext cx="755731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00333" y="1593761"/>
            <a:ext cx="3338513" cy="3308350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5600" dirty="0">
                <a:solidFill>
                  <a:srgbClr val="FFFF00"/>
                </a:solidFill>
              </a:rPr>
              <a:t>Time to Find Your Inner Child!</a:t>
            </a:r>
          </a:p>
        </p:txBody>
      </p:sp>
    </p:spTree>
    <p:extLst>
      <p:ext uri="{BB962C8B-B14F-4D97-AF65-F5344CB8AC3E}">
        <p14:creationId xmlns:p14="http://schemas.microsoft.com/office/powerpoint/2010/main" val="2097496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What is R?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5102" y="1984073"/>
            <a:ext cx="93969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 is an open source language for Data Science and Machine Learning.</a:t>
            </a:r>
          </a:p>
          <a:p>
            <a:pPr algn="ctr"/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265DE535-0E5F-4EBF-9F1A-8192CFAC23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7" r="19757"/>
          <a:stretch/>
        </p:blipFill>
        <p:spPr bwMode="auto">
          <a:xfrm>
            <a:off x="10146963" y="4917667"/>
            <a:ext cx="1930018" cy="175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858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Our Tour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AC1D26E-03D5-4F38-BE15-B14F8D4726A0}"/>
              </a:ext>
            </a:extLst>
          </p:cNvPr>
          <p:cNvSpPr txBox="1">
            <a:spLocks/>
          </p:cNvSpPr>
          <p:nvPr/>
        </p:nvSpPr>
        <p:spPr>
          <a:xfrm>
            <a:off x="0" y="103868"/>
            <a:ext cx="8824913" cy="4894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R Packages</a:t>
            </a:r>
          </a:p>
        </p:txBody>
      </p:sp>
      <p:pic>
        <p:nvPicPr>
          <p:cNvPr id="8" name="Picture 7" descr="A picture containing cake, thing, table, LEGO&#10;&#10;Description generated with very high confidence">
            <a:extLst>
              <a:ext uri="{FF2B5EF4-FFF2-40B4-BE49-F238E27FC236}">
                <a16:creationId xmlns:a16="http://schemas.microsoft.com/office/drawing/2014/main" id="{AE76FDB9-192D-4A4A-B506-FA1EF5A847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066" y="2372263"/>
            <a:ext cx="5308891" cy="3010619"/>
          </a:xfrm>
          <a:prstGeom prst="rect">
            <a:avLst/>
          </a:prstGeom>
        </p:spPr>
      </p:pic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00B7E55D-D091-4516-B79D-429A4F1EC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212" y="3429000"/>
            <a:ext cx="475791" cy="55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976022-05A3-4C06-A90D-24CB1DCA15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521" y="4260056"/>
            <a:ext cx="629626" cy="7079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ABB3EF-8629-4A98-AFDE-0E73EE575A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756" y="2668900"/>
            <a:ext cx="626223" cy="760100"/>
          </a:xfrm>
          <a:prstGeom prst="rect">
            <a:avLst/>
          </a:prstGeom>
        </p:spPr>
      </p:pic>
      <p:pic>
        <p:nvPicPr>
          <p:cNvPr id="10" name="Picture 9" descr="A picture containing thing&#10;&#10;Description generated with very high confidence">
            <a:extLst>
              <a:ext uri="{FF2B5EF4-FFF2-40B4-BE49-F238E27FC236}">
                <a16:creationId xmlns:a16="http://schemas.microsoft.com/office/drawing/2014/main" id="{9A876627-3DC4-452F-A49E-7AEA07678B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776" y="4322200"/>
            <a:ext cx="491704" cy="55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59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51747"/>
            <a:ext cx="10245725" cy="860425"/>
          </a:xfrm>
        </p:spPr>
        <p:txBody>
          <a:bodyPr/>
          <a:lstStyle/>
          <a:p>
            <a:r>
              <a:rPr lang="en-US" sz="4000" dirty="0"/>
              <a:t>What is Shiny?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196" y="1137621"/>
            <a:ext cx="1044382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Shiny is an R package that makes it easy to build interactive web apps using the R programing language. 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10D9F9-BED0-4C34-AB3A-79D5ECA43B2B}"/>
              </a:ext>
            </a:extLst>
          </p:cNvPr>
          <p:cNvSpPr/>
          <p:nvPr/>
        </p:nvSpPr>
        <p:spPr>
          <a:xfrm>
            <a:off x="1397409" y="3084246"/>
            <a:ext cx="9115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You can host standalone apps on a webpage or embed them in 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 Markdown</a:t>
            </a:r>
            <a:r>
              <a:rPr lang="en-US" dirty="0">
                <a:solidFill>
                  <a:schemeClr val="bg1"/>
                </a:solidFill>
              </a:rPr>
              <a:t> documents or build web based 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dashboards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6FE07D-BE96-41BE-9706-FCDD489FE216}"/>
              </a:ext>
            </a:extLst>
          </p:cNvPr>
          <p:cNvSpPr/>
          <p:nvPr/>
        </p:nvSpPr>
        <p:spPr>
          <a:xfrm>
            <a:off x="1397409" y="4172288"/>
            <a:ext cx="10229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You can also extend your Shiny apps with </a:t>
            </a: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 themes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 err="1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htmlwidgets</a:t>
            </a:r>
            <a:r>
              <a:rPr lang="en-US" dirty="0">
                <a:solidFill>
                  <a:schemeClr val="bg1"/>
                </a:solidFill>
              </a:rPr>
              <a:t>, and JavaScript </a:t>
            </a:r>
            <a:r>
              <a:rPr lang="en-US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actions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3C4D45-0751-4B77-9E19-BF78E2E55126}"/>
              </a:ext>
            </a:extLst>
          </p:cNvPr>
          <p:cNvSpPr/>
          <p:nvPr/>
        </p:nvSpPr>
        <p:spPr>
          <a:xfrm>
            <a:off x="4063631" y="6098141"/>
            <a:ext cx="3017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8"/>
              </a:rPr>
              <a:t>https://shiny.rstudio.com/</a:t>
            </a:r>
            <a:endParaRPr lang="en-US" dirty="0"/>
          </a:p>
        </p:txBody>
      </p:sp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id="{41327F82-8C99-401C-9554-CFD0A14F4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560" y="5156359"/>
            <a:ext cx="1131140" cy="131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7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Getting Things Set Up</a:t>
            </a:r>
          </a:p>
        </p:txBody>
      </p:sp>
      <p:pic>
        <p:nvPicPr>
          <p:cNvPr id="2050" name="Picture 2" descr="Image result for setup install cartoon">
            <a:extLst>
              <a:ext uri="{FF2B5EF4-FFF2-40B4-BE49-F238E27FC236}">
                <a16:creationId xmlns:a16="http://schemas.microsoft.com/office/drawing/2014/main" id="{B4938202-1EF6-4CAA-91C3-1CD5DAC6B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676" y="2384321"/>
            <a:ext cx="4074463" cy="281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481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Lab: Get and Install R and R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086F-398A-4E58-99D1-5AB257028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59665" y="1766232"/>
            <a:ext cx="804579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 CLI – Command Line interface.  </a:t>
            </a:r>
          </a:p>
          <a:p>
            <a:r>
              <a:rPr lang="en-US" u="sng" dirty="0">
                <a:solidFill>
                  <a:schemeClr val="bg2">
                    <a:lumMod val="20000"/>
                    <a:lumOff val="80000"/>
                  </a:schemeClr>
                </a:solidFill>
                <a:hlinkClick r:id="rId2"/>
              </a:rPr>
              <a:t>https://cran.r-project.org/bin/windows/base/</a:t>
            </a:r>
            <a:endParaRPr lang="en-US" u="sng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endParaRPr lang="en-US" u="sng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Designed for interactive single command at a time.  Must install this.</a:t>
            </a:r>
          </a:p>
          <a:p>
            <a:endParaRPr lang="en-US" i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  <a:p>
            <a:r>
              <a:rPr lang="en-US" sz="2400" dirty="0">
                <a:solidFill>
                  <a:schemeClr val="bg1"/>
                </a:solidFill>
              </a:rPr>
              <a:t>R Studio – An Integrated Development Environment.</a:t>
            </a:r>
          </a:p>
          <a:p>
            <a:r>
              <a:rPr lang="en-US" u="sng" dirty="0">
                <a:solidFill>
                  <a:schemeClr val="bg2">
                    <a:lumMod val="20000"/>
                    <a:lumOff val="80000"/>
                  </a:schemeClr>
                </a:solidFill>
                <a:hlinkClick r:id="rId3"/>
              </a:rPr>
              <a:t>https://www.rstudio.com/products/rstudio/download/</a:t>
            </a:r>
            <a:endParaRPr lang="en-US" u="sng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endParaRPr lang="en-US" u="sng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 complete script development environment.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08C386-BFC4-4634-B6E1-F2C5BC44C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697" y="3650217"/>
            <a:ext cx="1090612" cy="1220306"/>
          </a:xfrm>
          <a:prstGeom prst="rect">
            <a:avLst/>
          </a:prstGeom>
        </p:spPr>
      </p:pic>
      <p:pic>
        <p:nvPicPr>
          <p:cNvPr id="10" name="Picture 9" descr="A close up of a sign&#10;&#10;Description generated with high confidence">
            <a:extLst>
              <a:ext uri="{FF2B5EF4-FFF2-40B4-BE49-F238E27FC236}">
                <a16:creationId xmlns:a16="http://schemas.microsoft.com/office/drawing/2014/main" id="{5A05951A-0B1C-4008-ADA5-8CD15007F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152" y="1940116"/>
            <a:ext cx="1073157" cy="83169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Line Callout 2 7">
            <a:extLst>
              <a:ext uri="{FF2B5EF4-FFF2-40B4-BE49-F238E27FC236}">
                <a16:creationId xmlns:a16="http://schemas.microsoft.com/office/drawing/2014/main" id="{9DDABD3F-3D3E-4268-8010-79899B979CA2}"/>
              </a:ext>
            </a:extLst>
          </p:cNvPr>
          <p:cNvSpPr/>
          <p:nvPr/>
        </p:nvSpPr>
        <p:spPr>
          <a:xfrm>
            <a:off x="9507775" y="4124610"/>
            <a:ext cx="1430867" cy="57573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7855"/>
              <a:gd name="adj6" fmla="val -59328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See Next Slide</a:t>
            </a:r>
          </a:p>
        </p:txBody>
      </p:sp>
    </p:spTree>
    <p:extLst>
      <p:ext uri="{BB962C8B-B14F-4D97-AF65-F5344CB8AC3E}">
        <p14:creationId xmlns:p14="http://schemas.microsoft.com/office/powerpoint/2010/main" val="2154460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36151</TotalTime>
  <Words>567</Words>
  <Application>Microsoft Office PowerPoint</Application>
  <PresentationFormat>Widescreen</PresentationFormat>
  <Paragraphs>147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Rounded MT Bold</vt:lpstr>
      <vt:lpstr>Calibri</vt:lpstr>
      <vt:lpstr>Century Gothic</vt:lpstr>
      <vt:lpstr>Segoe UI</vt:lpstr>
      <vt:lpstr>Segoe UI Light</vt:lpstr>
      <vt:lpstr>Wingdings 3</vt:lpstr>
      <vt:lpstr>Ion</vt:lpstr>
      <vt:lpstr>PowerPoint Presentation</vt:lpstr>
      <vt:lpstr>PowerPoint Presentation</vt:lpstr>
      <vt:lpstr>Today’s Goals</vt:lpstr>
      <vt:lpstr>Time to Find Your Inner Child!</vt:lpstr>
      <vt:lpstr>What is R?</vt:lpstr>
      <vt:lpstr>Review of Our Tour</vt:lpstr>
      <vt:lpstr>What is Shiny?</vt:lpstr>
      <vt:lpstr>Getting Things Set Up</vt:lpstr>
      <vt:lpstr>Lab: Get and Install R and R Studio</vt:lpstr>
      <vt:lpstr>Getting Started with R</vt:lpstr>
      <vt:lpstr>With Shiny You Can?</vt:lpstr>
      <vt:lpstr>Key Shiny Features</vt:lpstr>
      <vt:lpstr>Publishing to Shiny IO…</vt:lpstr>
      <vt:lpstr>Web Server Side Scripting Model</vt:lpstr>
      <vt:lpstr>What Can Shiny Do?</vt:lpstr>
      <vt:lpstr>What Can Shiny Do?</vt:lpstr>
      <vt:lpstr>What Can Shiny Do?</vt:lpstr>
      <vt:lpstr>Shiny Deployment</vt:lpstr>
      <vt:lpstr>Publishing to Shiny IO…</vt:lpstr>
      <vt:lpstr>Publishing to Shiny IO…</vt:lpstr>
      <vt:lpstr>Publishing to Shiny IO…</vt:lpstr>
      <vt:lpstr>Publishing to Azure</vt:lpstr>
      <vt:lpstr>Publishing Docker Containers</vt:lpstr>
      <vt:lpstr>Shiny Limitations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Searching</dc:title>
  <dc:creator>BryanCafferky</dc:creator>
  <cp:lastModifiedBy>Bryan C</cp:lastModifiedBy>
  <cp:revision>489</cp:revision>
  <dcterms:created xsi:type="dcterms:W3CDTF">2015-12-02T19:37:42Z</dcterms:created>
  <dcterms:modified xsi:type="dcterms:W3CDTF">2018-09-17T12:31:39Z</dcterms:modified>
</cp:coreProperties>
</file>