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332" r:id="rId2"/>
    <p:sldId id="315" r:id="rId3"/>
    <p:sldId id="597" r:id="rId4"/>
    <p:sldId id="257" r:id="rId5"/>
    <p:sldId id="577" r:id="rId6"/>
    <p:sldId id="579" r:id="rId7"/>
    <p:sldId id="581" r:id="rId8"/>
    <p:sldId id="582" r:id="rId9"/>
    <p:sldId id="583" r:id="rId10"/>
    <p:sldId id="584" r:id="rId11"/>
    <p:sldId id="585" r:id="rId12"/>
    <p:sldId id="586" r:id="rId13"/>
    <p:sldId id="590" r:id="rId14"/>
    <p:sldId id="588" r:id="rId15"/>
    <p:sldId id="591" r:id="rId16"/>
    <p:sldId id="589" r:id="rId17"/>
    <p:sldId id="593" r:id="rId18"/>
    <p:sldId id="594" r:id="rId19"/>
    <p:sldId id="595" r:id="rId20"/>
    <p:sldId id="592" r:id="rId21"/>
    <p:sldId id="5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0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0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7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96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9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0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4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6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9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6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bcafferky/shared/tree/master/DataScienceFromAto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ryan256@msn.com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hyperlink" Target="https://www.linkedin.com/in/bryancafferky" TargetMode="External"/><Relationship Id="rId4" Type="http://schemas.openxmlformats.org/officeDocument/2006/relationships/hyperlink" Target="http://www.sql-fy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2106" y="5261731"/>
            <a:ext cx="2002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Bryan Cafferky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47B0-9FEB-49D6-B122-15FDD70A0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4" y="3773634"/>
            <a:ext cx="1701117" cy="14682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942FAC-8FAA-400B-9B9F-4CF62F8478D5}"/>
              </a:ext>
            </a:extLst>
          </p:cNvPr>
          <p:cNvSpPr/>
          <p:nvPr/>
        </p:nvSpPr>
        <p:spPr>
          <a:xfrm>
            <a:off x="115177" y="0"/>
            <a:ext cx="11895136" cy="1754326"/>
          </a:xfrm>
          <a:prstGeom prst="rect">
            <a:avLst/>
          </a:prstGeom>
          <a:noFill/>
          <a:scene3d>
            <a:camera prst="perspectiveAbove"/>
            <a:lightRig rig="threePt" dir="t">
              <a:rot lat="0" lon="0" rev="1800000"/>
            </a:lightRig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800000"/>
              </a:lightRig>
            </a:scene3d>
            <a:sp3d extrusionH="57150" prstMaterial="softEdge">
              <a:bevelT w="25400" h="38100" prst="coolSlant"/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innerShdw blurRad="63500" dist="139700">
                    <a:srgbClr val="C00000"/>
                  </a:innerShdw>
                </a:effectLst>
              </a:rPr>
              <a:t>Azure Data Science </a:t>
            </a:r>
          </a:p>
          <a:p>
            <a:pPr algn="ctr"/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innerShdw blurRad="63500" dist="139700">
                    <a:srgbClr val="C00000"/>
                  </a:innerShdw>
                </a:effectLst>
              </a:rPr>
              <a:t>Virtual Machine</a:t>
            </a:r>
            <a:endParaRPr lang="en-US" sz="5400" b="1" cap="none" spc="0" dirty="0">
              <a:ln>
                <a:solidFill>
                  <a:srgbClr val="FF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innerShdw blurRad="63500" dist="139700">
                  <a:srgbClr val="C00000"/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DFCC9-023E-4953-8113-6B96D48385B8}"/>
              </a:ext>
            </a:extLst>
          </p:cNvPr>
          <p:cNvSpPr txBox="1"/>
          <p:nvPr/>
        </p:nvSpPr>
        <p:spPr>
          <a:xfrm>
            <a:off x="115177" y="5892673"/>
            <a:ext cx="299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Course Content @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4DA41-7540-42D3-925E-15FF971307BA}"/>
              </a:ext>
            </a:extLst>
          </p:cNvPr>
          <p:cNvSpPr/>
          <p:nvPr/>
        </p:nvSpPr>
        <p:spPr>
          <a:xfrm>
            <a:off x="115177" y="6354338"/>
            <a:ext cx="8835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https://github.com/bcafferky/shared/tree/master/DataScienceVM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C0806-F853-46B1-A97B-B13A30494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383" y="91294"/>
            <a:ext cx="2343107" cy="49899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DFB0E-8534-4E85-AC37-434073052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280" y="1701296"/>
            <a:ext cx="4124959" cy="4244407"/>
          </a:xfrm>
          <a:prstGeom prst="rect">
            <a:avLst/>
          </a:prstGeom>
        </p:spPr>
      </p:pic>
      <p:sp>
        <p:nvSpPr>
          <p:cNvPr id="13" name="Star: 7 Points 12">
            <a:extLst>
              <a:ext uri="{FF2B5EF4-FFF2-40B4-BE49-F238E27FC236}">
                <a16:creationId xmlns:a16="http://schemas.microsoft.com/office/drawing/2014/main" id="{88996AEF-C605-4DFB-B40D-E49113CFF658}"/>
              </a:ext>
            </a:extLst>
          </p:cNvPr>
          <p:cNvSpPr/>
          <p:nvPr/>
        </p:nvSpPr>
        <p:spPr>
          <a:xfrm rot="20509383">
            <a:off x="907673" y="1212705"/>
            <a:ext cx="2191111" cy="2047625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Jump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Start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Machine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Learning!</a:t>
            </a:r>
          </a:p>
        </p:txBody>
      </p:sp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93B5B-5E58-489D-88C8-BAD37261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0" y="1280160"/>
            <a:ext cx="3789270" cy="5220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4632B-13A7-44E5-96FC-45E824D6F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260391"/>
            <a:ext cx="3931920" cy="5240541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21700CBF-C38E-4C79-9BCF-3CCCE7B57155}"/>
              </a:ext>
            </a:extLst>
          </p:cNvPr>
          <p:cNvSpPr/>
          <p:nvPr/>
        </p:nvSpPr>
        <p:spPr>
          <a:xfrm>
            <a:off x="4320606" y="5489894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57743"/>
              <a:gd name="adj4" fmla="val -45277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 Shutdown will save you money!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8E92407-55E4-41C8-BB3F-535ECD2F5F4A}"/>
              </a:ext>
            </a:extLst>
          </p:cNvPr>
          <p:cNvSpPr/>
          <p:nvPr/>
        </p:nvSpPr>
        <p:spPr>
          <a:xfrm>
            <a:off x="5612633" y="2657051"/>
            <a:ext cx="2449328" cy="771949"/>
          </a:xfrm>
          <a:prstGeom prst="borderCallout1">
            <a:avLst>
              <a:gd name="adj1" fmla="val 107031"/>
              <a:gd name="adj2" fmla="val 59641"/>
              <a:gd name="adj3" fmla="val 184019"/>
              <a:gd name="adj4" fmla="val 9384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Define when to shut the VM down.</a:t>
            </a:r>
          </a:p>
        </p:txBody>
      </p:sp>
    </p:spTree>
    <p:extLst>
      <p:ext uri="{BB962C8B-B14F-4D97-AF65-F5344CB8AC3E}">
        <p14:creationId xmlns:p14="http://schemas.microsoft.com/office/powerpoint/2010/main" val="158078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97766-C5A1-44F6-B5B6-562C87F7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16" y="1187965"/>
            <a:ext cx="5526899" cy="5360352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E8A82E2A-1C70-4776-A893-256C0C4860D4}"/>
              </a:ext>
            </a:extLst>
          </p:cNvPr>
          <p:cNvSpPr/>
          <p:nvPr/>
        </p:nvSpPr>
        <p:spPr>
          <a:xfrm>
            <a:off x="8333691" y="5210355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48259"/>
              <a:gd name="adj4" fmla="val -10796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Create.</a:t>
            </a:r>
          </a:p>
        </p:txBody>
      </p:sp>
    </p:spTree>
    <p:extLst>
      <p:ext uri="{BB962C8B-B14F-4D97-AF65-F5344CB8AC3E}">
        <p14:creationId xmlns:p14="http://schemas.microsoft.com/office/powerpoint/2010/main" val="381029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B354B-5734-4993-A1F5-D5413BFE1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15" y="1280200"/>
            <a:ext cx="8330565" cy="5388887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911360D-632D-4416-B4D9-0BF50A3E1427}"/>
              </a:ext>
            </a:extLst>
          </p:cNvPr>
          <p:cNvSpPr/>
          <p:nvPr/>
        </p:nvSpPr>
        <p:spPr>
          <a:xfrm>
            <a:off x="8704627" y="1984076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91268"/>
              <a:gd name="adj4" fmla="val -44221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Resource is being created.</a:t>
            </a:r>
          </a:p>
        </p:txBody>
      </p:sp>
    </p:spTree>
    <p:extLst>
      <p:ext uri="{BB962C8B-B14F-4D97-AF65-F5344CB8AC3E}">
        <p14:creationId xmlns:p14="http://schemas.microsoft.com/office/powerpoint/2010/main" val="156361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</p:spTree>
    <p:extLst>
      <p:ext uri="{BB962C8B-B14F-4D97-AF65-F5344CB8AC3E}">
        <p14:creationId xmlns:p14="http://schemas.microsoft.com/office/powerpoint/2010/main" val="76771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510F5-B3EA-4718-AB6A-CAB4A3B7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57" y="1309364"/>
            <a:ext cx="6472142" cy="5172716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247C84DB-3407-42D7-A4A2-9758629A6A23}"/>
              </a:ext>
            </a:extLst>
          </p:cNvPr>
          <p:cNvSpPr/>
          <p:nvPr/>
        </p:nvSpPr>
        <p:spPr>
          <a:xfrm>
            <a:off x="7796397" y="1561382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29262"/>
              <a:gd name="adj4" fmla="val -7521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the VM.</a:t>
            </a:r>
          </a:p>
        </p:txBody>
      </p:sp>
    </p:spTree>
    <p:extLst>
      <p:ext uri="{BB962C8B-B14F-4D97-AF65-F5344CB8AC3E}">
        <p14:creationId xmlns:p14="http://schemas.microsoft.com/office/powerpoint/2010/main" val="275335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708F1-BD14-473B-860B-E51595B01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7" y="1139507"/>
            <a:ext cx="11670313" cy="5251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2CFD52C-D312-49AD-B12A-C8E313632124}"/>
              </a:ext>
            </a:extLst>
          </p:cNvPr>
          <p:cNvSpPr/>
          <p:nvPr/>
        </p:nvSpPr>
        <p:spPr>
          <a:xfrm>
            <a:off x="6441440" y="2459103"/>
            <a:ext cx="2449328" cy="771949"/>
          </a:xfrm>
          <a:prstGeom prst="borderCallout1">
            <a:avLst>
              <a:gd name="adj1" fmla="val 61214"/>
              <a:gd name="adj2" fmla="val 103313"/>
              <a:gd name="adj3" fmla="val 120322"/>
              <a:gd name="adj4" fmla="val 11884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Copy the IP Address</a:t>
            </a:r>
          </a:p>
        </p:txBody>
      </p:sp>
    </p:spTree>
    <p:extLst>
      <p:ext uri="{BB962C8B-B14F-4D97-AF65-F5344CB8AC3E}">
        <p14:creationId xmlns:p14="http://schemas.microsoft.com/office/powerpoint/2010/main" val="98286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F974C-CF53-45F4-AC6D-7465D0C55F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" y="1288414"/>
            <a:ext cx="2591118" cy="473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2B03CA-6507-4BDC-A1C5-CB95EBEFC0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94383" y="1705292"/>
            <a:ext cx="5651342" cy="382174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5ABCA6AF-94D3-4786-A052-FA2F8AF204CA}"/>
              </a:ext>
            </a:extLst>
          </p:cNvPr>
          <p:cNvSpPr/>
          <p:nvPr/>
        </p:nvSpPr>
        <p:spPr>
          <a:xfrm>
            <a:off x="9271660" y="1668048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241010"/>
              <a:gd name="adj4" fmla="val -6852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Paste the VM IP Address and click Connect.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2E8A2CF-72DA-4802-893B-BAD50DC87B4A}"/>
              </a:ext>
            </a:extLst>
          </p:cNvPr>
          <p:cNvSpPr/>
          <p:nvPr/>
        </p:nvSpPr>
        <p:spPr>
          <a:xfrm>
            <a:off x="4382793" y="5797019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-116585"/>
              <a:gd name="adj4" fmla="val -6323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Remote Desktop.</a:t>
            </a:r>
          </a:p>
        </p:txBody>
      </p:sp>
    </p:spTree>
    <p:extLst>
      <p:ext uri="{BB962C8B-B14F-4D97-AF65-F5344CB8AC3E}">
        <p14:creationId xmlns:p14="http://schemas.microsoft.com/office/powerpoint/2010/main" val="108019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820CE2-BA10-424B-9E15-110489BBF9C1}"/>
              </a:ext>
            </a:extLst>
          </p:cNvPr>
          <p:cNvSpPr/>
          <p:nvPr/>
        </p:nvSpPr>
        <p:spPr>
          <a:xfrm>
            <a:off x="4113383" y="5178742"/>
            <a:ext cx="2685882" cy="1423358"/>
          </a:xfrm>
          <a:prstGeom prst="borderCallout1">
            <a:avLst>
              <a:gd name="adj1" fmla="val 38023"/>
              <a:gd name="adj2" fmla="val 105906"/>
              <a:gd name="adj3" fmla="val 42622"/>
              <a:gd name="adj4" fmla="val 13376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a different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5A067-5033-46B9-BC44-9F13F21A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940" y="1049338"/>
            <a:ext cx="4343400" cy="576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FDB0C-BD73-40FF-A95E-8F27B242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" y="1783399"/>
            <a:ext cx="3797300" cy="281066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4235303" y="2532058"/>
            <a:ext cx="2685882" cy="1423358"/>
          </a:xfrm>
          <a:prstGeom prst="borderCallout1">
            <a:avLst>
              <a:gd name="adj1" fmla="val 18750"/>
              <a:gd name="adj2" fmla="val -8333"/>
              <a:gd name="adj3" fmla="val 94016"/>
              <a:gd name="adj4" fmla="val -1030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need to click on More choices.</a:t>
            </a:r>
          </a:p>
        </p:txBody>
      </p:sp>
    </p:spTree>
    <p:extLst>
      <p:ext uri="{BB962C8B-B14F-4D97-AF65-F5344CB8AC3E}">
        <p14:creationId xmlns:p14="http://schemas.microsoft.com/office/powerpoint/2010/main" val="48627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35C2B-763E-4D99-B577-2B031F4F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" y="906462"/>
            <a:ext cx="4343400" cy="576262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6096000" y="2108488"/>
            <a:ext cx="2685882" cy="1423358"/>
          </a:xfrm>
          <a:prstGeom prst="borderCallout1">
            <a:avLst>
              <a:gd name="adj1" fmla="val 18750"/>
              <a:gd name="adj2" fmla="val -8333"/>
              <a:gd name="adj3" fmla="val 6932"/>
              <a:gd name="adj4" fmla="val -74286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the admin user account and password you set for the VM and click Ok.</a:t>
            </a:r>
          </a:p>
        </p:txBody>
      </p:sp>
    </p:spTree>
    <p:extLst>
      <p:ext uri="{BB962C8B-B14F-4D97-AF65-F5344CB8AC3E}">
        <p14:creationId xmlns:p14="http://schemas.microsoft.com/office/powerpoint/2010/main" val="375698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53846-8B75-473F-9DAF-34F29EB2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" y="1389062"/>
            <a:ext cx="3771900" cy="38766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6258560" y="3154968"/>
            <a:ext cx="2685882" cy="1423358"/>
          </a:xfrm>
          <a:prstGeom prst="borderCallout1">
            <a:avLst>
              <a:gd name="adj1" fmla="val 18750"/>
              <a:gd name="adj2" fmla="val -8333"/>
              <a:gd name="adj3" fmla="val 18352"/>
              <a:gd name="adj4" fmla="val -769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you see this popup, just check the Don’t Ask me again check box and click Yes.</a:t>
            </a:r>
          </a:p>
        </p:txBody>
      </p:sp>
    </p:spTree>
    <p:extLst>
      <p:ext uri="{BB962C8B-B14F-4D97-AF65-F5344CB8AC3E}">
        <p14:creationId xmlns:p14="http://schemas.microsoft.com/office/powerpoint/2010/main" val="364537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640"/>
            <a:ext cx="8825657" cy="644697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728" y="5315365"/>
            <a:ext cx="48538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bryan256@msn.com</a:t>
            </a:r>
            <a:endParaRPr lang="en-US" sz="1200" dirty="0"/>
          </a:p>
          <a:p>
            <a:endParaRPr lang="en-US" sz="1200" dirty="0">
              <a:hlinkClick r:id="rId4"/>
            </a:endParaRPr>
          </a:p>
          <a:p>
            <a:r>
              <a:rPr lang="en-US" sz="1200" dirty="0">
                <a:hlinkClick r:id="rId4"/>
              </a:rPr>
              <a:t>www.sql-fy.com</a:t>
            </a:r>
            <a:endParaRPr lang="en-US" sz="1200" dirty="0"/>
          </a:p>
          <a:p>
            <a:endParaRPr lang="en-US" sz="1200" dirty="0"/>
          </a:p>
          <a:p>
            <a:r>
              <a:rPr lang="en-US" sz="12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5"/>
              </a:rPr>
              <a:t>https://www.linkedin.com/in/bryancafferky</a:t>
            </a:r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37" y="1099975"/>
            <a:ext cx="777283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Data Solutions Enabler (TSP) 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MVP.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Founded and lead PASS Chapter The RI Microsoft BI User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Greater Boston Area Data Science, ML, and AI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548" y="6176745"/>
            <a:ext cx="434476" cy="434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5531480" y="6176745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C7EE8-6B82-4FC9-B46E-BBAA5D145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5583" y="1204940"/>
            <a:ext cx="1135348" cy="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9D5C0-222B-4128-A7EB-D8D94CF6F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1272857"/>
            <a:ext cx="9448800" cy="531495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4474043" y="2717321"/>
            <a:ext cx="2685882" cy="1423358"/>
          </a:xfrm>
          <a:prstGeom prst="borderCallout1">
            <a:avLst>
              <a:gd name="adj1" fmla="val 18750"/>
              <a:gd name="adj2" fmla="val -8333"/>
              <a:gd name="adj3" fmla="val 18353"/>
              <a:gd name="adj4" fmla="val -8088"/>
            </a:avLst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Wait until the VM is set up and Initialized.  This can take a few minutes.  Be patient.</a:t>
            </a:r>
          </a:p>
        </p:txBody>
      </p:sp>
    </p:spTree>
    <p:extLst>
      <p:ext uri="{BB962C8B-B14F-4D97-AF65-F5344CB8AC3E}">
        <p14:creationId xmlns:p14="http://schemas.microsoft.com/office/powerpoint/2010/main" val="3812217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12A16C-05F8-4472-B771-BDC1C49E7900}"/>
              </a:ext>
            </a:extLst>
          </p:cNvPr>
          <p:cNvSpPr/>
          <p:nvPr/>
        </p:nvSpPr>
        <p:spPr>
          <a:xfrm>
            <a:off x="2346785" y="3321018"/>
            <a:ext cx="7101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You’re Good to Go!!!</a:t>
            </a:r>
          </a:p>
        </p:txBody>
      </p:sp>
    </p:spTree>
    <p:extLst>
      <p:ext uri="{BB962C8B-B14F-4D97-AF65-F5344CB8AC3E}">
        <p14:creationId xmlns:p14="http://schemas.microsoft.com/office/powerpoint/2010/main" val="270590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5396"/>
            <a:ext cx="10245725" cy="860425"/>
          </a:xfrm>
        </p:spPr>
        <p:txBody>
          <a:bodyPr/>
          <a:lstStyle/>
          <a:p>
            <a:r>
              <a:rPr lang="en-US" sz="4000" dirty="0"/>
              <a:t>Why Use an Azure Data Science VM?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373" y="1828797"/>
            <a:ext cx="939691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Quick and Easy to Set Up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Installs All the Tools You Need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 Configuration Hassles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Inexpensive.  Auto Turn Off Feature.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Focus on Learning</a:t>
            </a: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4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0255"/>
            <a:ext cx="11153955" cy="860425"/>
          </a:xfrm>
        </p:spPr>
        <p:txBody>
          <a:bodyPr/>
          <a:lstStyle/>
          <a:p>
            <a:r>
              <a:rPr lang="en-US" sz="4000" dirty="0"/>
              <a:t>What You Get on an Azure Data Science 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F036B-D502-4FAF-8A4B-93C359FF7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7" y="1236430"/>
            <a:ext cx="3190608" cy="15953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16651-2003-4AD8-BA05-08BCAF6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9" y="3722780"/>
            <a:ext cx="1429175" cy="142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4E794-5CF4-4154-8610-5622235B1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824" y="3733006"/>
            <a:ext cx="1343478" cy="1254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16587F-ACA0-4B23-B6F1-CD5F865A7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5308646"/>
            <a:ext cx="1630272" cy="1630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B8CE0-4DC7-47A6-ACC9-5ECAEE064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408" y="5611177"/>
            <a:ext cx="2093292" cy="1013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20E75F-BE90-4775-8671-2193CF74D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5945" y="5624060"/>
            <a:ext cx="1290497" cy="10001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368039-44AB-47FB-8888-60C698B432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7004" y="5617618"/>
            <a:ext cx="1898808" cy="10001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F0B56F-E870-4204-9A70-906BB4EE80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4916" y="1236430"/>
            <a:ext cx="5889004" cy="36806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782588-BB2B-4E86-AE6A-0A9839A815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749" y="1664898"/>
            <a:ext cx="1505595" cy="11668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7A17F1-BDAB-4A15-9F1E-C51C664995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6672" y="5611925"/>
            <a:ext cx="1898808" cy="10244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F29EF05-DC74-4F1D-87E3-66D5DFAD4F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9847" y="5624060"/>
            <a:ext cx="1365874" cy="102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5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Creating a Data Science Virtual Machine</a:t>
            </a: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89FA6-71E3-411F-9A8C-DCFA51D1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8" y="1495425"/>
            <a:ext cx="2400300" cy="234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AEF3FF-86D3-49C1-814A-9A2597B0E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597" y="1547812"/>
            <a:ext cx="8086725" cy="376237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57D56389-B8F5-41EC-8222-C68B7E3BFEA1}"/>
              </a:ext>
            </a:extLst>
          </p:cNvPr>
          <p:cNvSpPr/>
          <p:nvPr/>
        </p:nvSpPr>
        <p:spPr>
          <a:xfrm>
            <a:off x="8747759" y="1639019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29262"/>
              <a:gd name="adj4" fmla="val -7521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typing what you need…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ADBD10F-86D4-47B9-8AC3-BC1713748936}"/>
              </a:ext>
            </a:extLst>
          </p:cNvPr>
          <p:cNvSpPr/>
          <p:nvPr/>
        </p:nvSpPr>
        <p:spPr>
          <a:xfrm>
            <a:off x="313000" y="4976600"/>
            <a:ext cx="2449328" cy="771949"/>
          </a:xfrm>
          <a:prstGeom prst="borderCallout1">
            <a:avLst>
              <a:gd name="adj1" fmla="val -13657"/>
              <a:gd name="adj2" fmla="val 26534"/>
              <a:gd name="adj3" fmla="val -325555"/>
              <a:gd name="adj4" fmla="val 2868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Create a resource</a:t>
            </a:r>
          </a:p>
        </p:txBody>
      </p:sp>
    </p:spTree>
    <p:extLst>
      <p:ext uri="{BB962C8B-B14F-4D97-AF65-F5344CB8AC3E}">
        <p14:creationId xmlns:p14="http://schemas.microsoft.com/office/powerpoint/2010/main" val="189939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7ACE0-13EC-4F8F-A9AC-EBBE02B3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6" y="1351280"/>
            <a:ext cx="4481384" cy="50800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04EA6749-32E4-43B7-BDAD-602FF36962F8}"/>
              </a:ext>
            </a:extLst>
          </p:cNvPr>
          <p:cNvSpPr/>
          <p:nvPr/>
        </p:nvSpPr>
        <p:spPr>
          <a:xfrm>
            <a:off x="5892415" y="4925683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44907"/>
              <a:gd name="adj4" fmla="val -14318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Create</a:t>
            </a:r>
          </a:p>
        </p:txBody>
      </p:sp>
    </p:spTree>
    <p:extLst>
      <p:ext uri="{BB962C8B-B14F-4D97-AF65-F5344CB8AC3E}">
        <p14:creationId xmlns:p14="http://schemas.microsoft.com/office/powerpoint/2010/main" val="411938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A7EC0895-8BE7-4900-A3A6-8B4FA9E3AC8B}"/>
              </a:ext>
            </a:extLst>
          </p:cNvPr>
          <p:cNvSpPr/>
          <p:nvPr/>
        </p:nvSpPr>
        <p:spPr>
          <a:xfrm>
            <a:off x="7514181" y="3766979"/>
            <a:ext cx="2440702" cy="1676289"/>
          </a:xfrm>
          <a:prstGeom prst="borderCallout1">
            <a:avLst>
              <a:gd name="adj1" fmla="val 18750"/>
              <a:gd name="adj2" fmla="val -8333"/>
              <a:gd name="adj3" fmla="val 18631"/>
              <a:gd name="adj4" fmla="val -5337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Fill in the Details…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The resource group is a container that holds all the </a:t>
            </a:r>
            <a:r>
              <a:rPr lang="en-US" sz="1400" dirty="0" err="1"/>
              <a:t>asseets</a:t>
            </a:r>
            <a:r>
              <a:rPr lang="en-US" sz="1400" dirty="0"/>
              <a:t> created as part of your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46676-8067-4901-B54D-D3EF336C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72" y="1280954"/>
            <a:ext cx="52101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8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6FA81-9ED0-4474-A873-D411D60C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1196326"/>
            <a:ext cx="10760528" cy="5472761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4C12DD3B-2588-4C64-AD64-1EE93885D7D0}"/>
              </a:ext>
            </a:extLst>
          </p:cNvPr>
          <p:cNvSpPr/>
          <p:nvPr/>
        </p:nvSpPr>
        <p:spPr>
          <a:xfrm>
            <a:off x="9245348" y="3748178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29262"/>
              <a:gd name="adj4" fmla="val -7521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sure you select enough resources to run the tools!</a:t>
            </a:r>
          </a:p>
        </p:txBody>
      </p:sp>
    </p:spTree>
    <p:extLst>
      <p:ext uri="{BB962C8B-B14F-4D97-AF65-F5344CB8AC3E}">
        <p14:creationId xmlns:p14="http://schemas.microsoft.com/office/powerpoint/2010/main" val="87242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39991</TotalTime>
  <Words>446</Words>
  <Application>Microsoft Office PowerPoint</Application>
  <PresentationFormat>Widescreen</PresentationFormat>
  <Paragraphs>100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Arial Rounded MT Bold</vt:lpstr>
      <vt:lpstr>Calibri</vt:lpstr>
      <vt:lpstr>Century Gothic</vt:lpstr>
      <vt:lpstr>Segoe UI Light</vt:lpstr>
      <vt:lpstr>Wingdings 3</vt:lpstr>
      <vt:lpstr>Ion</vt:lpstr>
      <vt:lpstr>PowerPoint Presentation</vt:lpstr>
      <vt:lpstr>About Bryan Cafferky…</vt:lpstr>
      <vt:lpstr>Why Use an Azure Data Science VM?</vt:lpstr>
      <vt:lpstr>What You Get on an Azure Data Science VM</vt:lpstr>
      <vt:lpstr>Demo</vt:lpstr>
      <vt:lpstr>Creating an Azure Data Science VM</vt:lpstr>
      <vt:lpstr>Creating an Azure Data Science VM</vt:lpstr>
      <vt:lpstr>Creating an Azure Data Science VM</vt:lpstr>
      <vt:lpstr>Creating an Azure Data Science VM</vt:lpstr>
      <vt:lpstr>Creating an Azure Data Science VM</vt:lpstr>
      <vt:lpstr>Creating an Azure Data Science VM</vt:lpstr>
      <vt:lpstr>Creating an Azure Data Science VM</vt:lpstr>
      <vt:lpstr>Connecting to Your DSVM</vt:lpstr>
      <vt:lpstr>Connecting to Your DSVM</vt:lpstr>
      <vt:lpstr>Connecting to Your DSVM</vt:lpstr>
      <vt:lpstr>Connecting to Your DSVM</vt:lpstr>
      <vt:lpstr>Connecting to Your DSVM</vt:lpstr>
      <vt:lpstr>Connecting to Your DSVM</vt:lpstr>
      <vt:lpstr>Connecting to Your DSVM</vt:lpstr>
      <vt:lpstr>Connecting to Your DSVM</vt:lpstr>
      <vt:lpstr>Connecting to Your DSVM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508</cp:revision>
  <dcterms:created xsi:type="dcterms:W3CDTF">2015-12-02T19:37:42Z</dcterms:created>
  <dcterms:modified xsi:type="dcterms:W3CDTF">2018-04-22T20:55:19Z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2018-04-11T13:35:40.7961937Z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