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0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91" r:id="rId1"/>
  </p:sldMasterIdLst>
  <p:notesMasterIdLst>
    <p:notesMasterId r:id="rId28"/>
  </p:notesMasterIdLst>
  <p:handoutMasterIdLst>
    <p:handoutMasterId r:id="rId29"/>
  </p:handoutMasterIdLst>
  <p:sldIdLst>
    <p:sldId id="422" r:id="rId2"/>
    <p:sldId id="441" r:id="rId3"/>
    <p:sldId id="315" r:id="rId4"/>
    <p:sldId id="353" r:id="rId5"/>
    <p:sldId id="381" r:id="rId6"/>
    <p:sldId id="425" r:id="rId7"/>
    <p:sldId id="442" r:id="rId8"/>
    <p:sldId id="448" r:id="rId9"/>
    <p:sldId id="432" r:id="rId10"/>
    <p:sldId id="433" r:id="rId11"/>
    <p:sldId id="443" r:id="rId12"/>
    <p:sldId id="444" r:id="rId13"/>
    <p:sldId id="397" r:id="rId14"/>
    <p:sldId id="439" r:id="rId15"/>
    <p:sldId id="437" r:id="rId16"/>
    <p:sldId id="436" r:id="rId17"/>
    <p:sldId id="438" r:id="rId18"/>
    <p:sldId id="589" r:id="rId19"/>
    <p:sldId id="593" r:id="rId20"/>
    <p:sldId id="594" r:id="rId21"/>
    <p:sldId id="595" r:id="rId22"/>
    <p:sldId id="592" r:id="rId23"/>
    <p:sldId id="445" r:id="rId24"/>
    <p:sldId id="447" r:id="rId25"/>
    <p:sldId id="446" r:id="rId26"/>
    <p:sldId id="42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422"/>
            <p14:sldId id="441"/>
            <p14:sldId id="315"/>
            <p14:sldId id="353"/>
            <p14:sldId id="381"/>
            <p14:sldId id="425"/>
            <p14:sldId id="442"/>
            <p14:sldId id="448"/>
            <p14:sldId id="432"/>
            <p14:sldId id="433"/>
            <p14:sldId id="443"/>
            <p14:sldId id="444"/>
            <p14:sldId id="397"/>
            <p14:sldId id="439"/>
            <p14:sldId id="437"/>
            <p14:sldId id="436"/>
            <p14:sldId id="438"/>
            <p14:sldId id="589"/>
            <p14:sldId id="593"/>
            <p14:sldId id="594"/>
            <p14:sldId id="595"/>
            <p14:sldId id="592"/>
            <p14:sldId id="445"/>
            <p14:sldId id="447"/>
            <p14:sldId id="446"/>
            <p14:sldId id="420"/>
          </p14:sldIdLst>
        </p14:section>
        <p14:section name="Overview and Objectives" id="{ABA716BF-3A5C-4ADB-94C9-CFEF84EBA240}">
          <p14:sldIdLst/>
        </p14:section>
        <p14:section name="Topic 1" id="{6D9936A3-3945-4757-BC8B-B5C252D8E036}">
          <p14:sldIdLst/>
        </p14:section>
        <p14:section name="Sample Slides for Visuals" id="{BAB3A466-96C9-4230-9978-795378D75699}">
          <p14:sldIdLst/>
        </p14:section>
        <p14:section name="Case Study" id="{8C0305C9-B152-4FBA-A789-FE1976D53990}">
          <p14:sldIdLst/>
        </p14:section>
        <p14:section name="Conclusion and Summary" id="{790CEF5B-569A-4C2F-BED5-750B08C0E5AD}">
          <p14:sldIdLst/>
        </p14:section>
        <p14:section name="Appendix" id="{3F78B471-41DA-46F2-A8E4-97E471896AB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83977" autoAdjust="0"/>
  </p:normalViewPr>
  <p:slideViewPr>
    <p:cSldViewPr>
      <p:cViewPr varScale="1">
        <p:scale>
          <a:sx n="105" d="100"/>
          <a:sy n="105" d="100"/>
        </p:scale>
        <p:origin x="120" y="31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4/29/2018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5943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4/29/2018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323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07BA2-B368-471F-A8E7-2975280534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69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Microsoft </a:t>
            </a:r>
            <a:r>
              <a:rPr lang="en-US" b="1" dirty="0"/>
              <a:t>Engineering Excellence</a:t>
            </a:r>
            <a:endParaRPr lang="en-US" dirty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Microsoft Confidential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449263"/>
            <a:ext cx="6056313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5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Microsoft </a:t>
            </a:r>
            <a:r>
              <a:rPr lang="en-US" b="1" dirty="0"/>
              <a:t>Engineering Excellence</a:t>
            </a:r>
            <a:endParaRPr lang="en-US" dirty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Microsoft Confidential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449263"/>
            <a:ext cx="6056313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34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Microsoft </a:t>
            </a:r>
            <a:r>
              <a:rPr lang="en-US" b="1" dirty="0"/>
              <a:t>Engineering Excellence</a:t>
            </a:r>
            <a:endParaRPr lang="en-US" dirty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Microsoft Confidential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449263"/>
            <a:ext cx="6056313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020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Microsoft </a:t>
            </a:r>
            <a:r>
              <a:rPr lang="en-US" b="1" dirty="0"/>
              <a:t>Engineering Excellence</a:t>
            </a:r>
            <a:endParaRPr lang="en-US" dirty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Microsoft Confidential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449263"/>
            <a:ext cx="6056313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313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Microsoft </a:t>
            </a:r>
            <a:r>
              <a:rPr lang="en-US" b="1" dirty="0"/>
              <a:t>Engineering Excellence</a:t>
            </a:r>
            <a:endParaRPr lang="en-US" dirty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Microsoft Confidential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449263"/>
            <a:ext cx="6056313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097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161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274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779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612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07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07BA2-B368-471F-A8E7-2975280534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242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Microsoft </a:t>
            </a:r>
            <a:r>
              <a:rPr lang="en-US" b="1" dirty="0"/>
              <a:t>Engineering Excellence</a:t>
            </a:r>
            <a:endParaRPr lang="en-US" dirty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Microsoft Confidential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449263"/>
            <a:ext cx="6056313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7790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Microsoft </a:t>
            </a:r>
            <a:r>
              <a:rPr lang="en-US" b="1" dirty="0"/>
              <a:t>Engineering Excellence</a:t>
            </a:r>
            <a:endParaRPr lang="en-US" dirty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Microsoft Confidential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449263"/>
            <a:ext cx="6056313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1737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Microsoft </a:t>
            </a:r>
            <a:r>
              <a:rPr lang="en-US" b="1" dirty="0"/>
              <a:t>Engineering Excellence</a:t>
            </a:r>
            <a:endParaRPr lang="en-US" dirty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Microsoft Confidential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449263"/>
            <a:ext cx="6056313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83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2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797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07192-A7FA-4150-9E56-9315868660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16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302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862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922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21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4/29/2018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897008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D910-181A-46E0-906C-0EB70ED5E894}" type="datetime1">
              <a:rPr lang="en-US" smtClean="0"/>
              <a:t>4/29/2018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PowerShell for Developers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6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9DCB-D2E4-4ED5-89A8-AD3F0806A30A}" type="datetime1">
              <a:rPr lang="en-US" smtClean="0"/>
              <a:t>4/29/2018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PowerShell for Developers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67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A3F50-1AE3-42E7-92F0-B5B2D005FFB1}" type="datetime1">
              <a:rPr lang="en-US" smtClean="0"/>
              <a:t>4/29/2018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PowerShell for Developers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0639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C2BD-FCF3-4196-B108-E398C87DC490}" type="datetime1">
              <a:rPr lang="en-US" smtClean="0"/>
              <a:t>4/29/2018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PowerShell for Developers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454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096" y="-41147"/>
            <a:ext cx="10515600" cy="1184148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4A26-327B-4B09-80EE-24AE33D32B53}" type="datetime1">
              <a:rPr lang="en-US" smtClean="0"/>
              <a:t>4/29/2018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PowerShell for Developers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042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0" y="-134546"/>
            <a:ext cx="10515600" cy="1325563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818E7-04F3-4172-9FC2-E0463EE583CB}" type="datetime1">
              <a:rPr lang="en-US" smtClean="0"/>
              <a:t>4/29/2018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PowerShell for Developers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11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DB93-404F-4EB7-8D63-D878A966FF0E}" type="datetime1">
              <a:rPr lang="en-US" smtClean="0"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PowerShell for Developers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328301"/>
      </p:ext>
    </p:extLst>
  </p:cSld>
  <p:clrMapOvr>
    <a:masterClrMapping/>
  </p:clrMapOvr>
  <p:transition spd="slow"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35F2-FD95-4A0E-9F08-2FC9631EDADE}" type="datetime1">
              <a:rPr lang="en-US" smtClean="0"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PowerShell for Developers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998320"/>
      </p:ext>
    </p:extLst>
  </p:cSld>
  <p:clrMapOvr>
    <a:masterClrMapping/>
  </p:clrMapOvr>
  <p:transition spd="slow">
    <p:wipe dir="d"/>
  </p:transition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ACB2449-7447-47A1-8B65-F09B296EF8E0}"/>
              </a:ext>
            </a:extLst>
          </p:cNvPr>
          <p:cNvSpPr/>
          <p:nvPr userDrawn="1"/>
        </p:nvSpPr>
        <p:spPr>
          <a:xfrm>
            <a:off x="0" y="0"/>
            <a:ext cx="12192000" cy="10668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667000"/>
            <a:ext cx="6096000" cy="685800"/>
          </a:xfrm>
        </p:spPr>
        <p:txBody>
          <a:bodyPr wrap="none" anchor="t">
            <a:normAutofit/>
          </a:bodyPr>
          <a:lstStyle>
            <a:lvl1pPr algn="l">
              <a:defRPr sz="3600" b="0" spc="-225">
                <a:solidFill>
                  <a:schemeClr val="bg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6596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" y="1371600"/>
            <a:ext cx="9144000" cy="1194650"/>
          </a:xfrm>
        </p:spPr>
        <p:txBody>
          <a:bodyPr wrap="none" anchor="t">
            <a:normAutofit/>
          </a:bodyPr>
          <a:lstStyle>
            <a:lvl1pPr algn="l">
              <a:defRPr sz="3600" b="0" spc="-225">
                <a:solidFill>
                  <a:schemeClr val="bg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070559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394274"/>
      </p:ext>
    </p:extLst>
  </p:cSld>
  <p:clrMapOvr>
    <a:masterClrMapping/>
  </p:clrMapOvr>
  <p:transition spd="slow"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269632"/>
            <a:ext cx="107696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596413"/>
            <a:ext cx="107696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FC2440F5-1187-4EA4-8763-C574AA79B99A}" type="datetime1">
              <a:rPr lang="en-US" smtClean="0"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PowerShell for Developers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3138440"/>
            <a:ext cx="4795873" cy="581121"/>
          </a:xfrm>
        </p:spPr>
        <p:txBody>
          <a:bodyPr wrap="square" anchor="ctr">
            <a:spAutoFit/>
          </a:bodyPr>
          <a:lstStyle>
            <a:lvl1pPr>
              <a:defRPr sz="352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3" y="0"/>
            <a:ext cx="6857649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176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3752417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456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E696E-5D1E-4057-8C31-B38DE163964E}" type="datetime1">
              <a:rPr lang="en-US" smtClean="0"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PowerShell for Developers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2382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31A0-E958-42A5-A3FB-D0C87AAF1B4F}" type="datetime1">
              <a:rPr lang="en-US" smtClean="0"/>
              <a:t>4/29/2018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PowerShell for Developers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518637"/>
      </p:ext>
    </p:extLst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213B-BF41-446E-8AF3-F0B2A27E4A1D}" type="datetime1">
              <a:rPr lang="en-US" smtClean="0"/>
              <a:t>4/29/2018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PowerShell for Developers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870503"/>
      </p:ext>
    </p:extLst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0995-3870-4F1E-8D07-6AD8973E2DA1}" type="datetime1">
              <a:rPr lang="en-US" smtClean="0"/>
              <a:t>4/29/2018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PowerShell for Developers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814299"/>
      </p:ext>
    </p:extLst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4/29/2018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310048"/>
      </p:ext>
    </p:extLst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D545-0FA4-4777-A1CD-BC4BFB9FD2A1}" type="datetime1">
              <a:rPr lang="en-US" smtClean="0"/>
              <a:t>4/29/2018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PowerShell for Developers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85974"/>
      </p:ext>
    </p:extLst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4/29/2018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024319"/>
      </p:ext>
    </p:extLst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smtClean="0"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EB0744-1A26-4F54-AA12-4D005B0E8570}"/>
              </a:ext>
            </a:extLst>
          </p:cNvPr>
          <p:cNvSpPr/>
          <p:nvPr userDrawn="1"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778093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  <p:sldLayoutId id="2147483809" r:id="rId18"/>
    <p:sldLayoutId id="2147483697" r:id="rId19"/>
    <p:sldLayoutId id="2147483650" r:id="rId20"/>
    <p:sldLayoutId id="2147483770" r:id="rId21"/>
  </p:sldLayoutIdLst>
  <p:transition spd="slow">
    <p:wipe dir="d"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bcafferky/shared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scripting/setup/winrmsecurity?view=powershell-6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jasonhelmick.com/2011/07/27/enabling-powershell-remoting-in-your-environment/" TargetMode="External"/><Relationship Id="rId4" Type="http://schemas.openxmlformats.org/officeDocument/2006/relationships/hyperlink" Target="https://docs.microsoft.com/en-us/powershell/scripting/core-powershell/running-remote-commands?view=powershell-6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hyperlink" Target="https://4sysops.com/archives/enable-powershell-remoting/" TargetMode="External"/><Relationship Id="rId4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bryancafferk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1884" y="0"/>
            <a:ext cx="9166117" cy="685800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star filled sky&#10;&#10;Description generated with very high confidence">
            <a:extLst>
              <a:ext uri="{FF2B5EF4-FFF2-40B4-BE49-F238E27FC236}">
                <a16:creationId xmlns:a16="http://schemas.microsoft.com/office/drawing/2014/main" id="{0767D197-3B2E-426E-836F-35F1CD4CCAF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69"/>
            <a:ext cx="12192000" cy="6874869"/>
          </a:xfrm>
          <a:prstGeom prst="rect">
            <a:avLst/>
          </a:prstGeom>
        </p:spPr>
      </p:pic>
      <p:pic>
        <p:nvPicPr>
          <p:cNvPr id="1030" name="Picture 6" descr="Image result for powershell">
            <a:extLst>
              <a:ext uri="{FF2B5EF4-FFF2-40B4-BE49-F238E27FC236}">
                <a16:creationId xmlns:a16="http://schemas.microsoft.com/office/drawing/2014/main" id="{F359308D-D8FC-4A2C-B0B4-FC2435CE4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699" y="3810003"/>
            <a:ext cx="2209800" cy="170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F19754-B832-4097-B683-19344D336511}"/>
              </a:ext>
            </a:extLst>
          </p:cNvPr>
          <p:cNvSpPr txBox="1"/>
          <p:nvPr/>
        </p:nvSpPr>
        <p:spPr>
          <a:xfrm>
            <a:off x="2438400" y="2216887"/>
            <a:ext cx="7494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Restoring the balance of the force with PowerShell Remoting</a:t>
            </a:r>
            <a:r>
              <a:rPr lang="en-US" b="1" i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62CD98-D57F-4D70-8035-BF9A60EC1EB8}"/>
              </a:ext>
            </a:extLst>
          </p:cNvPr>
          <p:cNvSpPr/>
          <p:nvPr/>
        </p:nvSpPr>
        <p:spPr>
          <a:xfrm>
            <a:off x="1661821" y="838200"/>
            <a:ext cx="90477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</a:rPr>
              <a:t>A long time ago in a galaxy far, far, away…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81A115F-3DB6-400A-A587-427127F27B9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171680"/>
            <a:ext cx="1676400" cy="144689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70B9349-A341-4667-A332-F58D400E3302}"/>
              </a:ext>
            </a:extLst>
          </p:cNvPr>
          <p:cNvSpPr/>
          <p:nvPr/>
        </p:nvSpPr>
        <p:spPr>
          <a:xfrm>
            <a:off x="6793850" y="6249242"/>
            <a:ext cx="3645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https://github.com/bcafferky/shared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365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91418" y="1484698"/>
            <a:ext cx="8071782" cy="5029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12713"/>
            <a:ext cx="6264275" cy="685800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 Execution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878879" y="1828800"/>
            <a:ext cx="1295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 Server 1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523857" y="3544330"/>
            <a:ext cx="1295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 Server 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878879" y="3544330"/>
            <a:ext cx="1295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 Server 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878879" y="5257800"/>
            <a:ext cx="1295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 Server 3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523857" y="5257800"/>
            <a:ext cx="1295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 Server 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523857" y="1828800"/>
            <a:ext cx="1295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DNS Server</a:t>
            </a:r>
          </a:p>
        </p:txBody>
      </p:sp>
      <p:sp>
        <p:nvSpPr>
          <p:cNvPr id="14" name="Oval 13"/>
          <p:cNvSpPr/>
          <p:nvPr/>
        </p:nvSpPr>
        <p:spPr>
          <a:xfrm>
            <a:off x="5526829" y="3163333"/>
            <a:ext cx="1790700" cy="1671937"/>
          </a:xfrm>
          <a:prstGeom prst="ellipse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 w="1016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PowerShell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850679" y="1828800"/>
            <a:ext cx="1295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Mary Smith’s Computer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819963" y="5257800"/>
            <a:ext cx="1295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John Doe’s Computer</a:t>
            </a:r>
          </a:p>
        </p:txBody>
      </p:sp>
      <p:cxnSp>
        <p:nvCxnSpPr>
          <p:cNvPr id="18" name="Straight Arrow Connector 17"/>
          <p:cNvCxnSpPr>
            <a:stCxn id="14" idx="2"/>
            <a:endCxn id="10" idx="3"/>
          </p:cNvCxnSpPr>
          <p:nvPr/>
        </p:nvCxnSpPr>
        <p:spPr>
          <a:xfrm flipH="1">
            <a:off x="4174279" y="3999302"/>
            <a:ext cx="1352550" cy="22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446400" y="2724666"/>
            <a:ext cx="13386" cy="438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1"/>
            <a:endCxn id="7" idx="3"/>
          </p:cNvCxnSpPr>
          <p:nvPr/>
        </p:nvCxnSpPr>
        <p:spPr>
          <a:xfrm flipH="1" flipV="1">
            <a:off x="4174279" y="2286000"/>
            <a:ext cx="1614792" cy="1122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7"/>
            <a:endCxn id="13" idx="1"/>
          </p:cNvCxnSpPr>
          <p:nvPr/>
        </p:nvCxnSpPr>
        <p:spPr>
          <a:xfrm flipV="1">
            <a:off x="7055287" y="2286000"/>
            <a:ext cx="1468570" cy="1122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6"/>
            <a:endCxn id="9" idx="1"/>
          </p:cNvCxnSpPr>
          <p:nvPr/>
        </p:nvCxnSpPr>
        <p:spPr>
          <a:xfrm>
            <a:off x="7317529" y="3999302"/>
            <a:ext cx="1206328" cy="22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4"/>
          </p:cNvCxnSpPr>
          <p:nvPr/>
        </p:nvCxnSpPr>
        <p:spPr>
          <a:xfrm>
            <a:off x="6422179" y="4835267"/>
            <a:ext cx="0" cy="398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3"/>
            <a:endCxn id="11" idx="3"/>
          </p:cNvCxnSpPr>
          <p:nvPr/>
        </p:nvCxnSpPr>
        <p:spPr>
          <a:xfrm flipH="1">
            <a:off x="4174279" y="4590420"/>
            <a:ext cx="1614792" cy="11245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2" idx="1"/>
          </p:cNvCxnSpPr>
          <p:nvPr/>
        </p:nvCxnSpPr>
        <p:spPr>
          <a:xfrm>
            <a:off x="7069879" y="4594230"/>
            <a:ext cx="1453978" cy="1120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180488" y="2847416"/>
            <a:ext cx="170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Invoke-Command</a:t>
            </a:r>
          </a:p>
        </p:txBody>
      </p:sp>
      <p:sp>
        <p:nvSpPr>
          <p:cNvPr id="8" name="Rectangle 7"/>
          <p:cNvSpPr/>
          <p:nvPr/>
        </p:nvSpPr>
        <p:spPr>
          <a:xfrm>
            <a:off x="4711486" y="1040689"/>
            <a:ext cx="2769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Enable-</a:t>
            </a:r>
            <a:r>
              <a:rPr lang="en-US" dirty="0" err="1">
                <a:solidFill>
                  <a:schemeClr val="bg1"/>
                </a:solidFill>
              </a:rPr>
              <a:t>PSRemoting</a:t>
            </a:r>
            <a:r>
              <a:rPr lang="en-US" dirty="0">
                <a:solidFill>
                  <a:schemeClr val="bg1"/>
                </a:solidFill>
              </a:rPr>
              <a:t> -Force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02985" y="4417950"/>
            <a:ext cx="1488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Restart-Service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682845" y="4782536"/>
            <a:ext cx="24905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Enable-PSRemoting -Force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512663" y="2960129"/>
            <a:ext cx="1765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Restart-Computer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088326" y="4864099"/>
            <a:ext cx="15888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Show-EventLog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797463" y="4910840"/>
            <a:ext cx="16287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Test-Connection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20618" y="2811178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Get-EventLog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307739" y="4021265"/>
            <a:ext cx="1160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Set-Service</a:t>
            </a:r>
          </a:p>
        </p:txBody>
      </p:sp>
    </p:spTree>
    <p:extLst>
      <p:ext uri="{BB962C8B-B14F-4D97-AF65-F5344CB8AC3E}">
        <p14:creationId xmlns:p14="http://schemas.microsoft.com/office/powerpoint/2010/main" val="1814218113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-15240" y="152400"/>
            <a:ext cx="9525000" cy="685800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Concerns with PowerShell Remoting</a:t>
            </a:r>
            <a:r>
              <a:rPr lang="en-US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" y="1447800"/>
            <a:ext cx="112776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Requires the remote machine to allow other machines to connect and run commands.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Port must be open.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Review setting this up with you organizations IT security to confirm you meet company policies and are secure.</a:t>
            </a: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experimenting, choose non production machines with no production data like an Azure VM on a MSDN license subscription.</a:t>
            </a:r>
          </a:p>
          <a:p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154266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67202"/>
            <a:ext cx="9525000" cy="685800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Concerns with PowerShell Remoting</a:t>
            </a:r>
            <a:r>
              <a:rPr lang="en-US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5372" y="1371600"/>
            <a:ext cx="896871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Some links:</a:t>
            </a: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https://docs.microsoft.com/en-us/powershell/scripting/setup/winrmsecurity?view=powershell-6</a:t>
            </a:r>
            <a:endParaRPr lang="en-US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0150E5-78AF-47A9-91B9-3ED4C7BB0351}"/>
              </a:ext>
            </a:extLst>
          </p:cNvPr>
          <p:cNvSpPr/>
          <p:nvPr/>
        </p:nvSpPr>
        <p:spPr>
          <a:xfrm>
            <a:off x="1524000" y="2348796"/>
            <a:ext cx="6515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-ui_light"/>
              </a:rPr>
              <a:t>PowerShell Remoting Security Considerations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3D01DE-8040-40D8-9543-63AFC1A073F5}"/>
              </a:ext>
            </a:extLst>
          </p:cNvPr>
          <p:cNvSpPr/>
          <p:nvPr/>
        </p:nvSpPr>
        <p:spPr>
          <a:xfrm>
            <a:off x="1524000" y="3666523"/>
            <a:ext cx="8801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https://docs.microsoft.com/en-us/powershell/scripting/core-powershell/running-remote-commands?view=powershell-6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62B9BE-AC21-4F8C-8550-53A620B8969A}"/>
              </a:ext>
            </a:extLst>
          </p:cNvPr>
          <p:cNvSpPr/>
          <p:nvPr/>
        </p:nvSpPr>
        <p:spPr>
          <a:xfrm>
            <a:off x="1524003" y="5076577"/>
            <a:ext cx="97847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http://www.jasonhelmick.com/2011/07/27/enabling-powershell-remoting-in-your-environment</a:t>
            </a:r>
            <a:r>
              <a:rPr lang="en-US" dirty="0"/>
              <a:t>/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D3A4D8-C73B-4414-9762-A2E14AC27AB7}"/>
              </a:ext>
            </a:extLst>
          </p:cNvPr>
          <p:cNvSpPr/>
          <p:nvPr/>
        </p:nvSpPr>
        <p:spPr>
          <a:xfrm>
            <a:off x="1524000" y="4639866"/>
            <a:ext cx="6515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-ui_light"/>
              </a:rPr>
              <a:t>PowerShell Remoting Discussion by Expert Jason Helmick</a:t>
            </a:r>
          </a:p>
        </p:txBody>
      </p:sp>
    </p:spTree>
    <p:extLst>
      <p:ext uri="{BB962C8B-B14F-4D97-AF65-F5344CB8AC3E}">
        <p14:creationId xmlns:p14="http://schemas.microsoft.com/office/powerpoint/2010/main" val="676935332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676400" y="136524"/>
            <a:ext cx="7886700" cy="701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Enabling PS Remoting on Azure VM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FD8488-50AD-4A1A-8986-C0F8F2C41F9F}"/>
              </a:ext>
            </a:extLst>
          </p:cNvPr>
          <p:cNvSpPr txBox="1"/>
          <p:nvPr/>
        </p:nvSpPr>
        <p:spPr>
          <a:xfrm>
            <a:off x="2514603" y="2819400"/>
            <a:ext cx="57764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DEMO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endParaRPr lang="en-US" dirty="0"/>
          </a:p>
          <a:p>
            <a:r>
              <a:rPr lang="en-US" dirty="0"/>
              <a:t>Creating you machines. Azure Data Science VMs work well.</a:t>
            </a:r>
          </a:p>
          <a:p>
            <a:endParaRPr lang="en-US" dirty="0"/>
          </a:p>
          <a:p>
            <a:r>
              <a:rPr lang="en-US" dirty="0"/>
              <a:t>See Script:  scr_remote_vm_setup_remote_ps.ps1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575746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676400" y="136524"/>
            <a:ext cx="7886700" cy="701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Enabling PS Remoting on Azure VM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1D83D4-23D5-4DAD-8F9D-435815A67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0700" y="2152410"/>
            <a:ext cx="8610600" cy="3643967"/>
          </a:xfrm>
          <a:prstGeom prst="rect">
            <a:avLst/>
          </a:prstGeom>
        </p:spPr>
      </p:pic>
      <p:sp>
        <p:nvSpPr>
          <p:cNvPr id="8" name="Callout: Line 7">
            <a:extLst>
              <a:ext uri="{FF2B5EF4-FFF2-40B4-BE49-F238E27FC236}">
                <a16:creationId xmlns:a16="http://schemas.microsoft.com/office/drawing/2014/main" id="{3B04F01A-6537-40A3-B552-A519FC005ED4}"/>
              </a:ext>
            </a:extLst>
          </p:cNvPr>
          <p:cNvSpPr/>
          <p:nvPr/>
        </p:nvSpPr>
        <p:spPr>
          <a:xfrm>
            <a:off x="6858003" y="1371603"/>
            <a:ext cx="2609849" cy="524547"/>
          </a:xfrm>
          <a:prstGeom prst="borderCallout1">
            <a:avLst>
              <a:gd name="adj1" fmla="val 109910"/>
              <a:gd name="adj2" fmla="val 49525"/>
              <a:gd name="adj3" fmla="val 393773"/>
              <a:gd name="adj4" fmla="val 10949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 Inbound Rule for 5986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210749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676400" y="136524"/>
            <a:ext cx="7886700" cy="701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Enabling PS Remoting on Azure VM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3B04F01A-6537-40A3-B552-A519FC005ED4}"/>
              </a:ext>
            </a:extLst>
          </p:cNvPr>
          <p:cNvSpPr/>
          <p:nvPr/>
        </p:nvSpPr>
        <p:spPr>
          <a:xfrm>
            <a:off x="6858003" y="1233032"/>
            <a:ext cx="2609849" cy="524547"/>
          </a:xfrm>
          <a:prstGeom prst="borderCallout1">
            <a:avLst>
              <a:gd name="adj1" fmla="val 106711"/>
              <a:gd name="adj2" fmla="val 18989"/>
              <a:gd name="adj3" fmla="val 318607"/>
              <a:gd name="adj4" fmla="val -5668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 Inbound Rule for 5986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FDF597-DB7B-42A8-BCF7-46C923E66F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2186" y="1495305"/>
            <a:ext cx="2791212" cy="50434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4831356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676400" y="136524"/>
            <a:ext cx="7886700" cy="701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Enabling PS Remoting on Azure VM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F6A087-11C0-48CA-93FB-7250E70095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3100" y="1900296"/>
            <a:ext cx="8343900" cy="3372907"/>
          </a:xfrm>
          <a:prstGeom prst="rect">
            <a:avLst/>
          </a:prstGeom>
        </p:spPr>
      </p:pic>
      <p:sp>
        <p:nvSpPr>
          <p:cNvPr id="8" name="Callout: Line 7">
            <a:extLst>
              <a:ext uri="{FF2B5EF4-FFF2-40B4-BE49-F238E27FC236}">
                <a16:creationId xmlns:a16="http://schemas.microsoft.com/office/drawing/2014/main" id="{3B04F01A-6537-40A3-B552-A519FC005ED4}"/>
              </a:ext>
            </a:extLst>
          </p:cNvPr>
          <p:cNvSpPr/>
          <p:nvPr/>
        </p:nvSpPr>
        <p:spPr>
          <a:xfrm>
            <a:off x="6858003" y="1233032"/>
            <a:ext cx="2609849" cy="524547"/>
          </a:xfrm>
          <a:prstGeom prst="borderCallout1">
            <a:avLst>
              <a:gd name="adj1" fmla="val 106711"/>
              <a:gd name="adj2" fmla="val 18989"/>
              <a:gd name="adj3" fmla="val 508922"/>
              <a:gd name="adj4" fmla="val -5250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 Inbound Rule for 5986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916902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676400" y="136524"/>
            <a:ext cx="7886700" cy="701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Enabling PS Remoting on an Azure VM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F6A087-11C0-48CA-93FB-7250E70095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3100" y="1900296"/>
            <a:ext cx="8343900" cy="3372907"/>
          </a:xfrm>
          <a:prstGeom prst="rect">
            <a:avLst/>
          </a:prstGeom>
        </p:spPr>
      </p:pic>
      <p:sp>
        <p:nvSpPr>
          <p:cNvPr id="8" name="Callout: Line 7">
            <a:extLst>
              <a:ext uri="{FF2B5EF4-FFF2-40B4-BE49-F238E27FC236}">
                <a16:creationId xmlns:a16="http://schemas.microsoft.com/office/drawing/2014/main" id="{3B04F01A-6537-40A3-B552-A519FC005ED4}"/>
              </a:ext>
            </a:extLst>
          </p:cNvPr>
          <p:cNvSpPr/>
          <p:nvPr/>
        </p:nvSpPr>
        <p:spPr>
          <a:xfrm>
            <a:off x="6858003" y="1233032"/>
            <a:ext cx="2609849" cy="524547"/>
          </a:xfrm>
          <a:prstGeom prst="borderCallout1">
            <a:avLst>
              <a:gd name="adj1" fmla="val 106711"/>
              <a:gd name="adj2" fmla="val 18989"/>
              <a:gd name="adj3" fmla="val 508922"/>
              <a:gd name="adj4" fmla="val -5250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 Inbound Rule for 5986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393031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28600"/>
            <a:ext cx="7685088" cy="646113"/>
          </a:xfrm>
        </p:spPr>
        <p:txBody>
          <a:bodyPr/>
          <a:lstStyle/>
          <a:p>
            <a:r>
              <a:rPr lang="en-US" sz="3000" dirty="0"/>
              <a:t>Connecting to Your VM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EF974C-CF53-45F4-AC6D-7465D0C55FBA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004" y="1823564"/>
            <a:ext cx="1943339" cy="355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2B03CA-6507-4BDC-A1C5-CB95EBEFC01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969790" y="2136222"/>
            <a:ext cx="4238507" cy="2866311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5ABCA6AF-94D3-4786-A052-FA2F8AF204CA}"/>
              </a:ext>
            </a:extLst>
          </p:cNvPr>
          <p:cNvSpPr/>
          <p:nvPr/>
        </p:nvSpPr>
        <p:spPr>
          <a:xfrm>
            <a:off x="8477745" y="2108286"/>
            <a:ext cx="1836996" cy="578962"/>
          </a:xfrm>
          <a:prstGeom prst="borderCallout1">
            <a:avLst>
              <a:gd name="adj1" fmla="val 18750"/>
              <a:gd name="adj2" fmla="val -8333"/>
              <a:gd name="adj3" fmla="val 241010"/>
              <a:gd name="adj4" fmla="val -68522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Paste the VM IP Address and click Connect.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F2E8A2CF-72DA-4802-893B-BAD50DC87B4A}"/>
              </a:ext>
            </a:extLst>
          </p:cNvPr>
          <p:cNvSpPr/>
          <p:nvPr/>
        </p:nvSpPr>
        <p:spPr>
          <a:xfrm>
            <a:off x="4811095" y="5205015"/>
            <a:ext cx="1836996" cy="578962"/>
          </a:xfrm>
          <a:prstGeom prst="borderCallout1">
            <a:avLst>
              <a:gd name="adj1" fmla="val 18750"/>
              <a:gd name="adj2" fmla="val -8333"/>
              <a:gd name="adj3" fmla="val -116585"/>
              <a:gd name="adj4" fmla="val -63239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Start Remote Desktop.</a:t>
            </a:r>
          </a:p>
        </p:txBody>
      </p:sp>
    </p:spTree>
    <p:extLst>
      <p:ext uri="{BB962C8B-B14F-4D97-AF65-F5344CB8AC3E}">
        <p14:creationId xmlns:p14="http://schemas.microsoft.com/office/powerpoint/2010/main" val="1080193918"/>
      </p:ext>
    </p:extLst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7488"/>
            <a:ext cx="7685088" cy="646112"/>
          </a:xfrm>
        </p:spPr>
        <p:txBody>
          <a:bodyPr/>
          <a:lstStyle/>
          <a:p>
            <a:r>
              <a:rPr lang="en-US" sz="3000" dirty="0"/>
              <a:t>Connecting to Your VM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F1820CE2-BA10-424B-9E15-110489BBF9C1}"/>
              </a:ext>
            </a:extLst>
          </p:cNvPr>
          <p:cNvSpPr/>
          <p:nvPr/>
        </p:nvSpPr>
        <p:spPr>
          <a:xfrm>
            <a:off x="4609037" y="4741309"/>
            <a:ext cx="2014412" cy="1067519"/>
          </a:xfrm>
          <a:prstGeom prst="borderCallout1">
            <a:avLst>
              <a:gd name="adj1" fmla="val 38023"/>
              <a:gd name="adj2" fmla="val 105906"/>
              <a:gd name="adj3" fmla="val 42622"/>
              <a:gd name="adj4" fmla="val 133765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Use a different account.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E5A067-5033-46B9-BC44-9F13F21AC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205" y="1644257"/>
            <a:ext cx="3257550" cy="43219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5FDB0C-BD73-40FF-A95E-8F27B242A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9248" y="2194803"/>
            <a:ext cx="2847975" cy="2107999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C5491D3D-2BA6-4F4C-9FF9-881DFDEE5B99}"/>
              </a:ext>
            </a:extLst>
          </p:cNvPr>
          <p:cNvSpPr/>
          <p:nvPr/>
        </p:nvSpPr>
        <p:spPr>
          <a:xfrm>
            <a:off x="4700477" y="2756296"/>
            <a:ext cx="2014412" cy="1067519"/>
          </a:xfrm>
          <a:prstGeom prst="borderCallout1">
            <a:avLst>
              <a:gd name="adj1" fmla="val 18750"/>
              <a:gd name="adj2" fmla="val -8333"/>
              <a:gd name="adj3" fmla="val 94016"/>
              <a:gd name="adj4" fmla="val -103034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You may need to click on More choices.</a:t>
            </a:r>
          </a:p>
        </p:txBody>
      </p:sp>
    </p:spTree>
    <p:extLst>
      <p:ext uri="{BB962C8B-B14F-4D97-AF65-F5344CB8AC3E}">
        <p14:creationId xmlns:p14="http://schemas.microsoft.com/office/powerpoint/2010/main" val="486278303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1884" y="0"/>
            <a:ext cx="9166117" cy="685800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star filled sky&#10;&#10;Description generated with very high confidence">
            <a:extLst>
              <a:ext uri="{FF2B5EF4-FFF2-40B4-BE49-F238E27FC236}">
                <a16:creationId xmlns:a16="http://schemas.microsoft.com/office/drawing/2014/main" id="{0767D197-3B2E-426E-836F-35F1CD4CCAF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70"/>
            <a:ext cx="12192000" cy="68748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972673-1E75-49E4-8C4A-105C8FC2609E}"/>
              </a:ext>
            </a:extLst>
          </p:cNvPr>
          <p:cNvSpPr txBox="1"/>
          <p:nvPr/>
        </p:nvSpPr>
        <p:spPr>
          <a:xfrm>
            <a:off x="1932040" y="381003"/>
            <a:ext cx="83058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Automation, scale, and peace would reign in the galaxy once again…..</a:t>
            </a:r>
          </a:p>
          <a:p>
            <a:pPr algn="ctr"/>
            <a:endParaRPr lang="en-US" sz="2800" dirty="0">
              <a:solidFill>
                <a:srgbClr val="FFFF00"/>
              </a:solidFill>
            </a:endParaRPr>
          </a:p>
          <a:p>
            <a:pPr algn="ctr"/>
            <a:r>
              <a:rPr lang="en-US" sz="2800" dirty="0">
                <a:solidFill>
                  <a:srgbClr val="FFFF00"/>
                </a:solidFill>
              </a:rPr>
              <a:t>But the force was to be brought into balance with a new generation of PowerShell Masters.</a:t>
            </a:r>
          </a:p>
          <a:p>
            <a:pPr algn="ctr"/>
            <a:endParaRPr lang="en-US" sz="2400" dirty="0">
              <a:solidFill>
                <a:srgbClr val="FFFF00"/>
              </a:solidFill>
            </a:endParaRPr>
          </a:p>
          <a:p>
            <a:pPr algn="ctr"/>
            <a:r>
              <a:rPr lang="en-US" sz="3600" dirty="0">
                <a:solidFill>
                  <a:srgbClr val="FFFF00"/>
                </a:solidFill>
              </a:rPr>
              <a:t>Chaos reigned and everything was done manually</a:t>
            </a:r>
            <a:r>
              <a:rPr lang="en-US" sz="2800" dirty="0">
                <a:solidFill>
                  <a:srgbClr val="FFFF00"/>
                </a:solidFill>
              </a:rPr>
              <a:t>.</a:t>
            </a:r>
          </a:p>
          <a:p>
            <a:pPr algn="ctr"/>
            <a:endParaRPr lang="en-US" sz="2800" dirty="0">
              <a:solidFill>
                <a:srgbClr val="FFFF00"/>
              </a:solidFill>
            </a:endParaRPr>
          </a:p>
          <a:p>
            <a:pPr algn="ctr"/>
            <a:r>
              <a:rPr lang="en-US" sz="4400" dirty="0">
                <a:solidFill>
                  <a:srgbClr val="FFFF00"/>
                </a:solidFill>
              </a:rPr>
              <a:t>A long time ago in a galaxy far, far, away…</a:t>
            </a:r>
          </a:p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49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8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20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8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20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8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20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28600"/>
            <a:ext cx="7685088" cy="646113"/>
          </a:xfrm>
        </p:spPr>
        <p:txBody>
          <a:bodyPr/>
          <a:lstStyle/>
          <a:p>
            <a:r>
              <a:rPr lang="en-US" sz="3000" dirty="0"/>
              <a:t>Connecting to Your VM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635C2B-763E-4D99-B577-2B031F4F9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105" y="1537100"/>
            <a:ext cx="3257550" cy="4321969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C5491D3D-2BA6-4F4C-9FF9-881DFDEE5B99}"/>
              </a:ext>
            </a:extLst>
          </p:cNvPr>
          <p:cNvSpPr/>
          <p:nvPr/>
        </p:nvSpPr>
        <p:spPr>
          <a:xfrm>
            <a:off x="6096000" y="2438619"/>
            <a:ext cx="2014412" cy="1067519"/>
          </a:xfrm>
          <a:prstGeom prst="borderCallout1">
            <a:avLst>
              <a:gd name="adj1" fmla="val 18750"/>
              <a:gd name="adj2" fmla="val -8333"/>
              <a:gd name="adj3" fmla="val 6932"/>
              <a:gd name="adj4" fmla="val -74286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Enter the admin user account and password you set for the VM and click Ok.</a:t>
            </a:r>
          </a:p>
        </p:txBody>
      </p:sp>
    </p:spTree>
    <p:extLst>
      <p:ext uri="{BB962C8B-B14F-4D97-AF65-F5344CB8AC3E}">
        <p14:creationId xmlns:p14="http://schemas.microsoft.com/office/powerpoint/2010/main" val="3756986421"/>
      </p:ext>
    </p:extLst>
  </p:cSld>
  <p:clrMapOvr>
    <a:masterClrMapping/>
  </p:clrMapOvr>
  <p:transition spd="slow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28600"/>
            <a:ext cx="7685088" cy="646113"/>
          </a:xfrm>
        </p:spPr>
        <p:txBody>
          <a:bodyPr/>
          <a:lstStyle/>
          <a:p>
            <a:r>
              <a:rPr lang="en-US" sz="3000" dirty="0"/>
              <a:t>Connecting to Your VM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953846-8B75-473F-9DAF-34F29EB27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701" y="1899047"/>
            <a:ext cx="2828925" cy="2907506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C5491D3D-2BA6-4F4C-9FF9-881DFDEE5B99}"/>
              </a:ext>
            </a:extLst>
          </p:cNvPr>
          <p:cNvSpPr/>
          <p:nvPr/>
        </p:nvSpPr>
        <p:spPr>
          <a:xfrm>
            <a:off x="6217920" y="3223479"/>
            <a:ext cx="2014412" cy="1067519"/>
          </a:xfrm>
          <a:prstGeom prst="borderCallout1">
            <a:avLst>
              <a:gd name="adj1" fmla="val 18750"/>
              <a:gd name="adj2" fmla="val -8333"/>
              <a:gd name="adj3" fmla="val 18352"/>
              <a:gd name="adj4" fmla="val -76934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If you see this popup, just check the Don’t Ask me again check box and click Yes.</a:t>
            </a:r>
          </a:p>
        </p:txBody>
      </p:sp>
    </p:spTree>
    <p:extLst>
      <p:ext uri="{BB962C8B-B14F-4D97-AF65-F5344CB8AC3E}">
        <p14:creationId xmlns:p14="http://schemas.microsoft.com/office/powerpoint/2010/main" val="3645370674"/>
      </p:ext>
    </p:extLst>
  </p:cSld>
  <p:clrMapOvr>
    <a:masterClrMapping/>
  </p:clrMapOvr>
  <p:transition spd="slow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52400"/>
            <a:ext cx="7685088" cy="646113"/>
          </a:xfrm>
        </p:spPr>
        <p:txBody>
          <a:bodyPr/>
          <a:lstStyle/>
          <a:p>
            <a:r>
              <a:rPr lang="en-US" sz="3000" dirty="0"/>
              <a:t>Connecting to Your VM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59D5C0-222B-4128-A7EB-D8D94CF6F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160" y="1811896"/>
            <a:ext cx="7086600" cy="3986213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C5491D3D-2BA6-4F4C-9FF9-881DFDEE5B99}"/>
              </a:ext>
            </a:extLst>
          </p:cNvPr>
          <p:cNvSpPr/>
          <p:nvPr/>
        </p:nvSpPr>
        <p:spPr>
          <a:xfrm>
            <a:off x="4879532" y="2895244"/>
            <a:ext cx="2014412" cy="1067519"/>
          </a:xfrm>
          <a:prstGeom prst="borderCallout1">
            <a:avLst>
              <a:gd name="adj1" fmla="val 18750"/>
              <a:gd name="adj2" fmla="val -8333"/>
              <a:gd name="adj3" fmla="val 18353"/>
              <a:gd name="adj4" fmla="val -8088"/>
            </a:avLst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Wait until the VM is set up and Initialized.  This can take a few minutes.  Be patient.</a:t>
            </a:r>
          </a:p>
        </p:txBody>
      </p:sp>
    </p:spTree>
    <p:extLst>
      <p:ext uri="{BB962C8B-B14F-4D97-AF65-F5344CB8AC3E}">
        <p14:creationId xmlns:p14="http://schemas.microsoft.com/office/powerpoint/2010/main" val="3812217932"/>
      </p:ext>
    </p:extLst>
  </p:cSld>
  <p:clrMapOvr>
    <a:masterClrMapping/>
  </p:clrMapOvr>
  <p:transition spd="slow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676400" y="136524"/>
            <a:ext cx="7886700" cy="701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Enabling PS Remoting on Azure VM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DE9D14-96B4-4A87-BCD2-DD41B8F0EA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3" y="1524003"/>
            <a:ext cx="3171825" cy="2924175"/>
          </a:xfrm>
          <a:prstGeom prst="rect">
            <a:avLst/>
          </a:prstGeom>
        </p:spPr>
      </p:pic>
      <p:sp>
        <p:nvSpPr>
          <p:cNvPr id="4" name="Callout: Line 3">
            <a:extLst>
              <a:ext uri="{FF2B5EF4-FFF2-40B4-BE49-F238E27FC236}">
                <a16:creationId xmlns:a16="http://schemas.microsoft.com/office/drawing/2014/main" id="{634E123A-814C-4FEF-83C0-7ADE321EE35E}"/>
              </a:ext>
            </a:extLst>
          </p:cNvPr>
          <p:cNvSpPr/>
          <p:nvPr/>
        </p:nvSpPr>
        <p:spPr>
          <a:xfrm>
            <a:off x="6324600" y="4991100"/>
            <a:ext cx="2133600" cy="1562100"/>
          </a:xfrm>
          <a:prstGeom prst="borderCallout1">
            <a:avLst>
              <a:gd name="adj1" fmla="val 18750"/>
              <a:gd name="adj2" fmla="val -8333"/>
              <a:gd name="adj3" fmla="val -43627"/>
              <a:gd name="adj4" fmla="val -3938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Right Mouse Click on PowerShell ISE Icon, Right Mouse Click on it again, select ‘Run as Administrator’.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2F643E-45B6-403B-8519-5D86160048D9}"/>
              </a:ext>
            </a:extLst>
          </p:cNvPr>
          <p:cNvSpPr txBox="1"/>
          <p:nvPr/>
        </p:nvSpPr>
        <p:spPr>
          <a:xfrm>
            <a:off x="3200403" y="1150293"/>
            <a:ext cx="5444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Start the PowerShell ISE as Administrator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846579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676400" y="136524"/>
            <a:ext cx="7886700" cy="701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Enabling PS Remoting on Azure VM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730021-6C39-4F40-A2F3-59116422D6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403" y="1981200"/>
            <a:ext cx="8762301" cy="4267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FD8488-50AD-4A1A-8986-C0F8F2C41F9F}"/>
              </a:ext>
            </a:extLst>
          </p:cNvPr>
          <p:cNvSpPr txBox="1"/>
          <p:nvPr/>
        </p:nvSpPr>
        <p:spPr>
          <a:xfrm>
            <a:off x="1600200" y="1447800"/>
            <a:ext cx="4955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See Script:  scr_remote_vm_setup_remote_ps.ps1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031936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676400" y="136524"/>
            <a:ext cx="7886700" cy="701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Using PowerShell Remoting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FD8488-50AD-4A1A-8986-C0F8F2C41F9F}"/>
              </a:ext>
            </a:extLst>
          </p:cNvPr>
          <p:cNvSpPr txBox="1"/>
          <p:nvPr/>
        </p:nvSpPr>
        <p:spPr>
          <a:xfrm>
            <a:off x="2209803" y="2895603"/>
            <a:ext cx="870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DEMO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BD9E2B-ED3C-4B1C-8032-0A64FD156B98}"/>
              </a:ext>
            </a:extLst>
          </p:cNvPr>
          <p:cNvSpPr/>
          <p:nvPr/>
        </p:nvSpPr>
        <p:spPr>
          <a:xfrm>
            <a:off x="2286000" y="57912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https://4sysops.com/archives/enable-powershell-remoting/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0537D5-8194-4E0B-926C-FF7A7F050D66}"/>
              </a:ext>
            </a:extLst>
          </p:cNvPr>
          <p:cNvSpPr txBox="1"/>
          <p:nvPr/>
        </p:nvSpPr>
        <p:spPr>
          <a:xfrm>
            <a:off x="2286000" y="5514204"/>
            <a:ext cx="2482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Blog by Timothy Warner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465252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4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D6E5A2-EC83-451F-A719-9AC1370DD5CF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3074" name="Picture 2" descr="Image result for powershell">
            <a:extLst>
              <a:ext uri="{FF2B5EF4-FFF2-40B4-BE49-F238E27FC236}">
                <a16:creationId xmlns:a16="http://schemas.microsoft.com/office/drawing/2014/main" id="{0B93D7C9-259F-489C-BB80-E75566172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862" y="1524000"/>
            <a:ext cx="4891481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scale">
            <a:extLst>
              <a:ext uri="{FF2B5EF4-FFF2-40B4-BE49-F238E27FC236}">
                <a16:creationId xmlns:a16="http://schemas.microsoft.com/office/drawing/2014/main" id="{ACE21811-99BC-40F1-B4FE-563660520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019" y="3657600"/>
            <a:ext cx="2209800" cy="2209800"/>
          </a:xfrm>
          <a:prstGeom prst="rect">
            <a:avLst/>
          </a:prstGeom>
          <a:solidFill>
            <a:srgbClr val="00B0F0"/>
          </a:solidFill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B1389B-2B5B-49E1-9FE4-91914369F4F9}"/>
              </a:ext>
            </a:extLst>
          </p:cNvPr>
          <p:cNvSpPr txBox="1"/>
          <p:nvPr/>
        </p:nvSpPr>
        <p:spPr>
          <a:xfrm>
            <a:off x="2209800" y="258322"/>
            <a:ext cx="8043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Wrapping Up: The Real Power of PowerShell </a:t>
            </a:r>
          </a:p>
        </p:txBody>
      </p:sp>
    </p:spTree>
    <p:extLst>
      <p:ext uri="{BB962C8B-B14F-4D97-AF65-F5344CB8AC3E}">
        <p14:creationId xmlns:p14="http://schemas.microsoft.com/office/powerpoint/2010/main" val="1769993478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2128" y="5705916"/>
            <a:ext cx="4724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/>
          </a:p>
          <a:p>
            <a:r>
              <a:rPr lang="en-US" sz="1600" u="sng" dirty="0">
                <a:solidFill>
                  <a:schemeClr val="accent4">
                    <a:lumMod val="20000"/>
                    <a:lumOff val="80000"/>
                  </a:schemeClr>
                </a:solidFill>
                <a:hlinkClick r:id="rId3"/>
              </a:rPr>
              <a:t>https://www.linkedin.com/in/bryancafferky</a:t>
            </a:r>
            <a:endParaRPr lang="en-US" sz="1600" u="sng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en-US" sz="1600" u="sng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@BryanCafferky – follow me!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366984"/>
            <a:ext cx="7701019" cy="4324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dirty="0">
                <a:latin typeface="Arial Narrow" panose="020B0606020202030204" pitchFamily="34" charset="0"/>
              </a:rPr>
              <a:t>Technical Solutions Enabler  </a:t>
            </a:r>
          </a:p>
          <a:p>
            <a:endParaRPr lang="en-US" sz="2000" dirty="0">
              <a:latin typeface="Arial Narrow" panose="020B0606020202030204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dirty="0">
                <a:latin typeface="Arial Narrow" panose="020B0606020202030204" pitchFamily="34" charset="0"/>
              </a:rPr>
              <a:t>Decades of IT Experience in health care, insurance, banking, and ecommerce.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000" dirty="0">
              <a:latin typeface="Arial Narrow" panose="020B0606020202030204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dirty="0">
                <a:latin typeface="Arial Narrow" panose="020B0606020202030204" pitchFamily="34" charset="0"/>
              </a:rPr>
              <a:t>Microsoft MVP.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000" dirty="0">
              <a:latin typeface="Arial Narrow" panose="020B0606020202030204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dirty="0">
                <a:latin typeface="Arial Narrow" panose="020B0606020202030204" pitchFamily="34" charset="0"/>
              </a:rPr>
              <a:t>Author of Pro PowerShell for Database Developers.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000" dirty="0">
              <a:latin typeface="Arial Narrow" panose="020B0606020202030204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dirty="0">
                <a:latin typeface="Arial Narrow" panose="020B0606020202030204" pitchFamily="34" charset="0"/>
              </a:rPr>
              <a:t>Founded and lead PASS Chapter The RI Microsoft BI User Group.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000" dirty="0">
              <a:latin typeface="Arial Narrow" panose="020B0606020202030204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dirty="0">
                <a:latin typeface="Arial Narrow" panose="020B0606020202030204" pitchFamily="34" charset="0"/>
              </a:rPr>
              <a:t>Greater Boston Area Data Science, ML, and AI Group.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000" dirty="0">
              <a:latin typeface="Arial Narrow" panose="020B0606020202030204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dirty="0">
                <a:latin typeface="Arial Narrow" panose="020B0606020202030204" pitchFamily="34" charset="0"/>
              </a:rPr>
              <a:t>Frequent presenter at technical conferences and user groups.</a:t>
            </a:r>
          </a:p>
          <a:p>
            <a:endParaRPr lang="en-US" sz="1500" dirty="0">
              <a:latin typeface="Arial Narrow" panose="020B0606020202030204" pitchFamily="34" charset="0"/>
            </a:endParaRPr>
          </a:p>
        </p:txBody>
      </p:sp>
      <p:pic>
        <p:nvPicPr>
          <p:cNvPr id="10" name="Picture 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CB46BA7D-8195-430D-B1B2-59EA4330D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3071" y="6244525"/>
            <a:ext cx="325857" cy="32585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2997701-9E60-43F9-8590-E626932BF970}"/>
              </a:ext>
            </a:extLst>
          </p:cNvPr>
          <p:cNvSpPr/>
          <p:nvPr/>
        </p:nvSpPr>
        <p:spPr>
          <a:xfrm>
            <a:off x="6400800" y="6270300"/>
            <a:ext cx="26273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Subscribe to me on YouTube!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BC7EE8-6B82-4FC9-B46E-BBAA5D145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3918" y="1447800"/>
            <a:ext cx="851511" cy="18221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4C4274F-47E3-44C2-A839-907AFDDE6880}"/>
              </a:ext>
            </a:extLst>
          </p:cNvPr>
          <p:cNvSpPr txBox="1">
            <a:spLocks/>
          </p:cNvSpPr>
          <p:nvPr/>
        </p:nvSpPr>
        <p:spPr>
          <a:xfrm>
            <a:off x="9144" y="256972"/>
            <a:ext cx="6619244" cy="526087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0" kern="120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Bryan  Cafferky</a:t>
            </a:r>
            <a:r>
              <a:rPr lang="en-US" sz="4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0450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43203" y="228600"/>
            <a:ext cx="6910755" cy="56169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32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Author of…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524000"/>
            <a:ext cx="2394688" cy="340972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743203" y="5309851"/>
            <a:ext cx="6910755" cy="3924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1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Available on Amazon</a:t>
            </a:r>
            <a:endParaRPr lang="en-US" sz="21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322326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92088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Goals of this Presentation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" y="1752600"/>
            <a:ext cx="8449877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PowerShell Remoting and why you need 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Security Concerns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to Set it Up</a:t>
            </a: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to Use PowerShell Remoting</a:t>
            </a:r>
          </a:p>
          <a:p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206649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407777"/>
            <a:ext cx="9144000" cy="459297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491842" y="246354"/>
            <a:ext cx="9144000" cy="594344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Why PowerShell?</a:t>
            </a:r>
          </a:p>
        </p:txBody>
      </p:sp>
      <p:pic>
        <p:nvPicPr>
          <p:cNvPr id="7" name="Picture 6" descr="A person lying on a desk&#10;&#10;Description generated with very high confidence">
            <a:extLst>
              <a:ext uri="{FF2B5EF4-FFF2-40B4-BE49-F238E27FC236}">
                <a16:creationId xmlns:a16="http://schemas.microsoft.com/office/drawing/2014/main" id="{885B8F85-459A-4FC3-B832-6079412765F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634" y="2552956"/>
            <a:ext cx="3714337" cy="2315186"/>
          </a:xfrm>
          <a:prstGeom prst="rect">
            <a:avLst/>
          </a:prstGeom>
        </p:spPr>
      </p:pic>
      <p:pic>
        <p:nvPicPr>
          <p:cNvPr id="9" name="Picture 8" descr="A person sitting on a sandy beach&#10;&#10;Description generated with very high confidence">
            <a:extLst>
              <a:ext uri="{FF2B5EF4-FFF2-40B4-BE49-F238E27FC236}">
                <a16:creationId xmlns:a16="http://schemas.microsoft.com/office/drawing/2014/main" id="{1F962E00-9B80-4465-8B4D-61F57E7A05C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738" y="2552956"/>
            <a:ext cx="3624029" cy="2315186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CBF3ACBC-FF0E-4315-8FC1-09CEE9FFC4E3}"/>
              </a:ext>
            </a:extLst>
          </p:cNvPr>
          <p:cNvSpPr txBox="1">
            <a:spLocks/>
          </p:cNvSpPr>
          <p:nvPr/>
        </p:nvSpPr>
        <p:spPr>
          <a:xfrm>
            <a:off x="2353462" y="2002120"/>
            <a:ext cx="3742538" cy="446702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rial Rounded MT Bold" panose="020F0704030504030204" pitchFamily="34" charset="0"/>
              </a:rPr>
              <a:t>Without PowerShell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DBE302C5-69C1-4C5A-9998-46C5D3B38F7B}"/>
              </a:ext>
            </a:extLst>
          </p:cNvPr>
          <p:cNvSpPr txBox="1">
            <a:spLocks/>
          </p:cNvSpPr>
          <p:nvPr/>
        </p:nvSpPr>
        <p:spPr>
          <a:xfrm>
            <a:off x="7010401" y="2002120"/>
            <a:ext cx="2554448" cy="446702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rial Rounded MT Bold" panose="020F0704030504030204" pitchFamily="34" charset="0"/>
              </a:rPr>
              <a:t>With PowerShell</a:t>
            </a:r>
          </a:p>
        </p:txBody>
      </p:sp>
    </p:spTree>
    <p:extLst>
      <p:ext uri="{BB962C8B-B14F-4D97-AF65-F5344CB8AC3E}">
        <p14:creationId xmlns:p14="http://schemas.microsoft.com/office/powerpoint/2010/main" val="2573941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92088"/>
            <a:ext cx="10515602" cy="685800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PowerShell Remoting?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22167" y="1600200"/>
            <a:ext cx="87934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Ability to connect from a client machine to other machines and submit PowerShell commands or scripts to those machines.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run synchronously or asynchronously.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run in batch mode or interactive mode.</a:t>
            </a:r>
          </a:p>
          <a:p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Massive feature for scaling automation.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541955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92088"/>
            <a:ext cx="10363200" cy="685800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PowerShell Remoting?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828800"/>
            <a:ext cx="6096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FF00"/>
                </a:solidFill>
                <a:latin typeface="Vivaldi" panose="030206020505060908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“Interconnected are all things.</a:t>
            </a:r>
          </a:p>
          <a:p>
            <a:endParaRPr lang="en-US" sz="4800" dirty="0">
              <a:solidFill>
                <a:srgbClr val="FFFF00"/>
              </a:solidFill>
              <a:latin typeface="Vivaldi" panose="03020602050506090804" pitchFamily="66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4800" dirty="0">
                <a:solidFill>
                  <a:srgbClr val="FFFF00"/>
                </a:solidFill>
                <a:latin typeface="Vivaldi" panose="03020602050506090804" pitchFamily="66" charset="0"/>
                <a:ea typeface="Verdana" panose="020B0604030504040204" pitchFamily="34" charset="0"/>
                <a:cs typeface="Verdana" panose="020B0604030504040204" pitchFamily="34" charset="0"/>
              </a:rPr>
              <a:t>PowerShell is the force that binds everything together.”</a:t>
            </a:r>
          </a:p>
        </p:txBody>
      </p:sp>
    </p:spTree>
    <p:extLst>
      <p:ext uri="{BB962C8B-B14F-4D97-AF65-F5344CB8AC3E}">
        <p14:creationId xmlns:p14="http://schemas.microsoft.com/office/powerpoint/2010/main" val="1882338594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3" y="1371600"/>
            <a:ext cx="7772401" cy="5029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92088"/>
            <a:ext cx="748665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Connecting it All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660822" y="1752600"/>
            <a:ext cx="1295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540578" y="3468130"/>
            <a:ext cx="1295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 Server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60822" y="3468130"/>
            <a:ext cx="1295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SharePoint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660822" y="5181600"/>
            <a:ext cx="1295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Active Directory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521014" y="5181600"/>
            <a:ext cx="1295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534400" y="1752600"/>
            <a:ext cx="1295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System</a:t>
            </a:r>
          </a:p>
        </p:txBody>
      </p:sp>
      <p:sp>
        <p:nvSpPr>
          <p:cNvPr id="14" name="Oval 13"/>
          <p:cNvSpPr/>
          <p:nvPr/>
        </p:nvSpPr>
        <p:spPr>
          <a:xfrm>
            <a:off x="5357684" y="3087130"/>
            <a:ext cx="1790700" cy="1676400"/>
          </a:xfrm>
          <a:prstGeom prst="ellipse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 w="1016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PowerShell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597611" y="1752600"/>
            <a:ext cx="1295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 Server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597611" y="5181600"/>
            <a:ext cx="1295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IIS</a:t>
            </a:r>
          </a:p>
        </p:txBody>
      </p:sp>
      <p:cxnSp>
        <p:nvCxnSpPr>
          <p:cNvPr id="18" name="Straight Arrow Connector 17"/>
          <p:cNvCxnSpPr>
            <a:stCxn id="14" idx="2"/>
            <a:endCxn id="10" idx="3"/>
          </p:cNvCxnSpPr>
          <p:nvPr/>
        </p:nvCxnSpPr>
        <p:spPr>
          <a:xfrm flipH="1">
            <a:off x="3956222" y="3925330"/>
            <a:ext cx="14014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253034" y="2667000"/>
            <a:ext cx="13386" cy="420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1"/>
          </p:cNvCxnSpPr>
          <p:nvPr/>
        </p:nvCxnSpPr>
        <p:spPr>
          <a:xfrm flipH="1" flipV="1">
            <a:off x="3783742" y="2209803"/>
            <a:ext cx="1836184" cy="1122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7"/>
            <a:endCxn id="13" idx="1"/>
          </p:cNvCxnSpPr>
          <p:nvPr/>
        </p:nvCxnSpPr>
        <p:spPr>
          <a:xfrm flipV="1">
            <a:off x="6886142" y="2209803"/>
            <a:ext cx="1648258" cy="1122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6"/>
            <a:endCxn id="9" idx="1"/>
          </p:cNvCxnSpPr>
          <p:nvPr/>
        </p:nvCxnSpPr>
        <p:spPr>
          <a:xfrm>
            <a:off x="7148384" y="3925330"/>
            <a:ext cx="13921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4"/>
          </p:cNvCxnSpPr>
          <p:nvPr/>
        </p:nvCxnSpPr>
        <p:spPr>
          <a:xfrm>
            <a:off x="6253034" y="4763530"/>
            <a:ext cx="13386" cy="418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3"/>
          </p:cNvCxnSpPr>
          <p:nvPr/>
        </p:nvCxnSpPr>
        <p:spPr>
          <a:xfrm flipH="1">
            <a:off x="3783742" y="4518030"/>
            <a:ext cx="1836184" cy="1120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2" idx="1"/>
          </p:cNvCxnSpPr>
          <p:nvPr/>
        </p:nvCxnSpPr>
        <p:spPr>
          <a:xfrm>
            <a:off x="7010400" y="4419600"/>
            <a:ext cx="1510614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10831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799</Words>
  <Application>Microsoft Office PowerPoint</Application>
  <PresentationFormat>Widescreen</PresentationFormat>
  <Paragraphs>204</Paragraphs>
  <Slides>26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Arial Narrow</vt:lpstr>
      <vt:lpstr>Arial Rounded MT Bold</vt:lpstr>
      <vt:lpstr>Calibri</vt:lpstr>
      <vt:lpstr>Corbel</vt:lpstr>
      <vt:lpstr>segoe-ui_light</vt:lpstr>
      <vt:lpstr>Verdana</vt:lpstr>
      <vt:lpstr>Vivaldi</vt:lpstr>
      <vt:lpstr>Depth</vt:lpstr>
      <vt:lpstr>PowerPoint Presentation</vt:lpstr>
      <vt:lpstr>PowerPoint Presentation</vt:lpstr>
      <vt:lpstr>PowerPoint Presentation</vt:lpstr>
      <vt:lpstr>PowerPoint Presentation</vt:lpstr>
      <vt:lpstr>Goals of this Presentation</vt:lpstr>
      <vt:lpstr>PowerPoint Presentation</vt:lpstr>
      <vt:lpstr>What is PowerShell Remoting?</vt:lpstr>
      <vt:lpstr>What is PowerShell Remoting?</vt:lpstr>
      <vt:lpstr>Connecting it All</vt:lpstr>
      <vt:lpstr>Remote Execution</vt:lpstr>
      <vt:lpstr>Security Concerns with PowerShell Remoting?</vt:lpstr>
      <vt:lpstr>Security Concerns with PowerShell Remoting?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Connecting to Your VM</vt:lpstr>
      <vt:lpstr>Connecting to Your VM</vt:lpstr>
      <vt:lpstr>Connecting to Your VM</vt:lpstr>
      <vt:lpstr>Connecting to Your VM</vt:lpstr>
      <vt:lpstr>Connecting to Your VM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2012-12-19T12:33:13Z</dcterms:created>
  <dcterms:modified xsi:type="dcterms:W3CDTF">2018-04-29T17:52:12Z</dcterms:modified>
</cp:coreProperties>
</file>