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361" r:id="rId2"/>
    <p:sldId id="315" r:id="rId3"/>
    <p:sldId id="349" r:id="rId4"/>
    <p:sldId id="351" r:id="rId5"/>
    <p:sldId id="352" r:id="rId6"/>
    <p:sldId id="322" r:id="rId7"/>
    <p:sldId id="343" r:id="rId8"/>
    <p:sldId id="344" r:id="rId9"/>
    <p:sldId id="325" r:id="rId10"/>
    <p:sldId id="262" r:id="rId11"/>
    <p:sldId id="329" r:id="rId12"/>
    <p:sldId id="271" r:id="rId13"/>
    <p:sldId id="334" r:id="rId14"/>
    <p:sldId id="335" r:id="rId15"/>
    <p:sldId id="336" r:id="rId16"/>
    <p:sldId id="327" r:id="rId17"/>
    <p:sldId id="341" r:id="rId18"/>
    <p:sldId id="331" r:id="rId19"/>
    <p:sldId id="320" r:id="rId20"/>
    <p:sldId id="339" r:id="rId21"/>
    <p:sldId id="332" r:id="rId22"/>
    <p:sldId id="345" r:id="rId23"/>
    <p:sldId id="346" r:id="rId24"/>
    <p:sldId id="348" r:id="rId25"/>
    <p:sldId id="360" r:id="rId26"/>
    <p:sldId id="35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56A8-6BC9-4352-B6BF-B4B486DD7A45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326C-BDF5-4DC4-A0B7-1C06E6B07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326C-BDF5-4DC4-A0B7-1C06E6B07C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AAD347D-5ACD-4C99-B74B-A9C85AD731AF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4E191B-68DC-49EC-A7DA-0DEAC8ACD107}"/>
              </a:ext>
            </a:extLst>
          </p:cNvPr>
          <p:cNvSpPr/>
          <p:nvPr userDrawn="1"/>
        </p:nvSpPr>
        <p:spPr>
          <a:xfrm>
            <a:off x="0" y="877078"/>
            <a:ext cx="12192000" cy="598092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602" y="42596"/>
            <a:ext cx="9404723" cy="688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602" y="133125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rgbClr val="0070C0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4572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2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9144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3716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182880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s://github.com/bcafferky/shared/tree/master/JupyterIntro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ryancafferk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cafferky/shared/tree/master/JupyterIntro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readthedocs.io/en/latest/architecture/how_jupyter_ipython_work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jupyter.readthedocs.io/en/latest/architecture/how_jupyter_ipython_work.html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books.azure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90" y="1141265"/>
            <a:ext cx="4365563" cy="4729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518"/>
            <a:ext cx="12192000" cy="636207"/>
          </a:xfrm>
        </p:spPr>
        <p:txBody>
          <a:bodyPr/>
          <a:lstStyle/>
          <a:p>
            <a:pPr algn="ctr"/>
            <a:r>
              <a:rPr lang="en-US" sz="3600" dirty="0"/>
              <a:t>An Introduction to Jupyter Notebooks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685" y="6115220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by Bryan Cafferky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75" y="1921202"/>
            <a:ext cx="3169485" cy="3169485"/>
          </a:xfrm>
          <a:prstGeom prst="rect">
            <a:avLst/>
          </a:prstGeom>
        </p:spPr>
      </p:pic>
      <p:sp>
        <p:nvSpPr>
          <p:cNvPr id="6" name="AutoShape 2" descr="Image result for python">
            <a:extLst>
              <a:ext uri="{FF2B5EF4-FFF2-40B4-BE49-F238E27FC236}">
                <a16:creationId xmlns:a16="http://schemas.microsoft.com/office/drawing/2014/main" id="{CE327347-A86D-4C8F-8A11-CDE1F75DED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6067" y="337760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84680-C0A8-47D3-9C7D-A69F6F30E899}"/>
              </a:ext>
            </a:extLst>
          </p:cNvPr>
          <p:cNvSpPr/>
          <p:nvPr/>
        </p:nvSpPr>
        <p:spPr>
          <a:xfrm>
            <a:off x="4961467" y="6192164"/>
            <a:ext cx="7230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https://github.com/bcafferky/shared/tree/master/JupyterIntro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50527C-E5B6-42A6-96D7-67E6D7286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36" y="4230440"/>
            <a:ext cx="2095458" cy="180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11" y="203137"/>
            <a:ext cx="8825658" cy="599112"/>
          </a:xfrm>
        </p:spPr>
        <p:txBody>
          <a:bodyPr/>
          <a:lstStyle/>
          <a:p>
            <a:r>
              <a:rPr lang="en-US" sz="4000" dirty="0"/>
              <a:t>Starting Jupyter Notebook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47" y="1807138"/>
            <a:ext cx="2156018" cy="48202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376" y="121380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the command shell.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FE8A9-A47E-46FA-BD41-EF8C35EDB289}"/>
              </a:ext>
            </a:extLst>
          </p:cNvPr>
          <p:cNvSpPr txBox="1"/>
          <p:nvPr/>
        </p:nvSpPr>
        <p:spPr>
          <a:xfrm>
            <a:off x="4517840" y="2336799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Included with the Python Anaconda Distribution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7EC91200-2835-46E6-88E6-E454B7023EA2}"/>
              </a:ext>
            </a:extLst>
          </p:cNvPr>
          <p:cNvSpPr/>
          <p:nvPr/>
        </p:nvSpPr>
        <p:spPr>
          <a:xfrm>
            <a:off x="4897751" y="3125801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https://www.anaconda.com/download/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Installing Jupyter Notebook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037" y="1043873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Start the Jupyter Notebook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8" y="1974204"/>
            <a:ext cx="6276975" cy="2343150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7914012" y="2217220"/>
            <a:ext cx="3560496" cy="517890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Command Prompt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602" y="4944234"/>
            <a:ext cx="98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Note:  The notebook starts pointing to the folder from where the notebook was started.</a:t>
            </a:r>
          </a:p>
        </p:txBody>
      </p:sp>
    </p:spTree>
    <p:extLst>
      <p:ext uri="{BB962C8B-B14F-4D97-AF65-F5344CB8AC3E}">
        <p14:creationId xmlns:p14="http://schemas.microsoft.com/office/powerpoint/2010/main" val="242331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944" y="374011"/>
            <a:ext cx="8825658" cy="599112"/>
          </a:xfrm>
        </p:spPr>
        <p:txBody>
          <a:bodyPr/>
          <a:lstStyle/>
          <a:p>
            <a:r>
              <a:rPr lang="en-US" sz="4000" dirty="0"/>
              <a:t>The Jupyter Server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3790" y="177846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67" y="1286885"/>
            <a:ext cx="7902662" cy="44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2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A First Look at a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72" y="893790"/>
            <a:ext cx="7810500" cy="5572125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8658480" y="3673784"/>
            <a:ext cx="2824119" cy="1027687"/>
          </a:xfrm>
          <a:prstGeom prst="borderCallout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New and the kernel, i.e. R</a:t>
            </a:r>
          </a:p>
        </p:txBody>
      </p:sp>
    </p:spTree>
    <p:extLst>
      <p:ext uri="{BB962C8B-B14F-4D97-AF65-F5344CB8AC3E}">
        <p14:creationId xmlns:p14="http://schemas.microsoft.com/office/powerpoint/2010/main" val="69380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A First Look at a Notebook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11" y="835707"/>
            <a:ext cx="6952245" cy="5699876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8545193" y="3382471"/>
            <a:ext cx="2791750" cy="1197621"/>
          </a:xfrm>
          <a:prstGeom prst="borderCallout1">
            <a:avLst>
              <a:gd name="adj1" fmla="val 18750"/>
              <a:gd name="adj2" fmla="val -8333"/>
              <a:gd name="adj3" fmla="val 3040"/>
              <a:gd name="adj4" fmla="val -455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 R code and press Shift + Enter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Click 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672" y="4233647"/>
            <a:ext cx="295275" cy="27622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9183115" y="1795083"/>
            <a:ext cx="2218563" cy="559699"/>
          </a:xfrm>
          <a:prstGeom prst="borderCallout1">
            <a:avLst>
              <a:gd name="adj1" fmla="val 18750"/>
              <a:gd name="adj2" fmla="val -8333"/>
              <a:gd name="adj3" fmla="val 34847"/>
              <a:gd name="adj4" fmla="val -4557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Running</a:t>
            </a:r>
          </a:p>
        </p:txBody>
      </p:sp>
    </p:spTree>
    <p:extLst>
      <p:ext uri="{BB962C8B-B14F-4D97-AF65-F5344CB8AC3E}">
        <p14:creationId xmlns:p14="http://schemas.microsoft.com/office/powerpoint/2010/main" val="216187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69861"/>
          </a:xfrm>
        </p:spPr>
        <p:txBody>
          <a:bodyPr/>
          <a:lstStyle/>
          <a:p>
            <a:r>
              <a:rPr lang="en-US" sz="4000" dirty="0"/>
              <a:t>The Cell Toolbar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2233404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51881"/>
              <a:gd name="adj4" fmla="val 10631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 </a:t>
            </a:r>
            <a:r>
              <a:rPr lang="en-US" sz="1100" dirty="0"/>
              <a:t>Cell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7" y="2765369"/>
            <a:ext cx="6353517" cy="487629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4637818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8131"/>
              <a:gd name="adj4" fmla="val 453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Move Cell(s) Up 1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5840025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6881"/>
              <a:gd name="adj4" fmla="val 339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 Code in Selected Cell(s)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8244438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8131"/>
              <a:gd name="adj4" fmla="val 45335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Cell Content Type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042232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49381"/>
              <a:gd name="adj4" fmla="val 71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Restart the Kernel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3549711" y="1510515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0619"/>
              <a:gd name="adj4" fmla="val 502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Cut Cell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2480214" y="1517259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0619"/>
              <a:gd name="adj4" fmla="val 5021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Notebook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4650227" y="1494331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1869"/>
              <a:gd name="adj4" fmla="val -1564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Copy Cell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6875536" y="1486238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4369"/>
              <a:gd name="adj4" fmla="val -172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Stop Cell Execution</a:t>
            </a:r>
          </a:p>
        </p:txBody>
      </p:sp>
      <p:sp>
        <p:nvSpPr>
          <p:cNvPr id="16" name="Line Callout 1 15"/>
          <p:cNvSpPr/>
          <p:nvPr/>
        </p:nvSpPr>
        <p:spPr>
          <a:xfrm>
            <a:off x="5750744" y="1486238"/>
            <a:ext cx="995318" cy="647362"/>
          </a:xfrm>
          <a:prstGeom prst="borderCallout1">
            <a:avLst>
              <a:gd name="adj1" fmla="val 109016"/>
              <a:gd name="adj2" fmla="val 49314"/>
              <a:gd name="adj3" fmla="val 186869"/>
              <a:gd name="adj4" fmla="val 631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Move Cell Down 1</a:t>
            </a:r>
          </a:p>
        </p:txBody>
      </p:sp>
      <p:sp>
        <p:nvSpPr>
          <p:cNvPr id="17" name="Line Callout 1 16"/>
          <p:cNvSpPr/>
          <p:nvPr/>
        </p:nvSpPr>
        <p:spPr>
          <a:xfrm>
            <a:off x="3435611" y="3615793"/>
            <a:ext cx="995318" cy="647362"/>
          </a:xfrm>
          <a:prstGeom prst="borderCallout1">
            <a:avLst>
              <a:gd name="adj1" fmla="val -7234"/>
              <a:gd name="adj2" fmla="val 45249"/>
              <a:gd name="adj3" fmla="val -53131"/>
              <a:gd name="adj4" fmla="val 12013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Paste Cells Below</a:t>
            </a:r>
          </a:p>
        </p:txBody>
      </p:sp>
    </p:spTree>
    <p:extLst>
      <p:ext uri="{BB962C8B-B14F-4D97-AF65-F5344CB8AC3E}">
        <p14:creationId xmlns:p14="http://schemas.microsoft.com/office/powerpoint/2010/main" val="4720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4444" y="5682387"/>
            <a:ext cx="5496402" cy="669861"/>
          </a:xfrm>
        </p:spPr>
        <p:txBody>
          <a:bodyPr/>
          <a:lstStyle/>
          <a:p>
            <a:r>
              <a:rPr lang="en-US" sz="40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Exploring Jupyter…</a:t>
            </a:r>
          </a:p>
        </p:txBody>
      </p:sp>
      <p:pic>
        <p:nvPicPr>
          <p:cNvPr id="2050" name="Picture 2" descr="Image result for jupi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15" y="823912"/>
            <a:ext cx="8143364" cy="458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045258" y="1666959"/>
            <a:ext cx="209704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notebooks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Cell Magic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Widgets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361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2604" y="3101027"/>
            <a:ext cx="5496402" cy="669861"/>
          </a:xfrm>
        </p:spPr>
        <p:txBody>
          <a:bodyPr/>
          <a:lstStyle/>
          <a:p>
            <a:r>
              <a:rPr lang="en-US" sz="4000" b="1" i="1" dirty="0">
                <a:hlinkClick r:id="rId2"/>
              </a:rPr>
              <a:t>http://jupyter.org/</a:t>
            </a:r>
            <a:endParaRPr lang="en-US" sz="4000" b="1" i="1" dirty="0"/>
          </a:p>
        </p:txBody>
      </p:sp>
      <p:pic>
        <p:nvPicPr>
          <p:cNvPr id="2050" name="Picture 2" descr="Image result for jupi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7" y="192733"/>
            <a:ext cx="3051805" cy="17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6826" y="4143122"/>
            <a:ext cx="32608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notebook play area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515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55" y="249392"/>
            <a:ext cx="8825658" cy="418638"/>
          </a:xfrm>
        </p:spPr>
        <p:txBody>
          <a:bodyPr/>
          <a:lstStyle/>
          <a:p>
            <a:r>
              <a:rPr lang="en-US" sz="3200" dirty="0"/>
              <a:t>Use R and Python Together…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63" y="920955"/>
            <a:ext cx="7922103" cy="5937045"/>
          </a:xfrm>
          <a:prstGeom prst="rect">
            <a:avLst/>
          </a:prstGeom>
        </p:spPr>
      </p:pic>
      <p:sp>
        <p:nvSpPr>
          <p:cNvPr id="8" name="Line Callout 1 7"/>
          <p:cNvSpPr/>
          <p:nvPr/>
        </p:nvSpPr>
        <p:spPr>
          <a:xfrm>
            <a:off x="5964435" y="920955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127985"/>
              <a:gd name="adj4" fmla="val -162532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Loads R Python Extension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925488" y="1594320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79478"/>
              <a:gd name="adj4" fmla="val -235909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%R to run  R code in the cell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9709150" y="1578135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39396"/>
              <a:gd name="adj4" fmla="val -41970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Default language is Python 3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168250" y="4321336"/>
            <a:ext cx="2155179" cy="1240780"/>
          </a:xfrm>
          <a:prstGeom prst="borderCallout1">
            <a:avLst>
              <a:gd name="adj1" fmla="val 18750"/>
              <a:gd name="adj2" fmla="val -8333"/>
              <a:gd name="adj3" fmla="val -70142"/>
              <a:gd name="adj4" fmla="val -18808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%%R defines data to be passed between R and Python:</a:t>
            </a:r>
          </a:p>
          <a:p>
            <a:r>
              <a:rPr lang="en-US" sz="1400" dirty="0"/>
              <a:t>-i = Python to R</a:t>
            </a:r>
          </a:p>
          <a:p>
            <a:r>
              <a:rPr lang="en-US" sz="1400" dirty="0"/>
              <a:t>-o = R to Python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8802841" y="2622009"/>
            <a:ext cx="1564460" cy="925190"/>
          </a:xfrm>
          <a:prstGeom prst="borderCallout1">
            <a:avLst>
              <a:gd name="adj1" fmla="val 18750"/>
              <a:gd name="adj2" fmla="val -8333"/>
              <a:gd name="adj3" fmla="val 99146"/>
              <a:gd name="adj4" fmla="val -120199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 ggplot call passing data frame, </a:t>
            </a:r>
            <a:r>
              <a:rPr lang="en-US" sz="1400" dirty="0" err="1"/>
              <a:t>df</a:t>
            </a:r>
            <a:r>
              <a:rPr lang="en-US" sz="1400" dirty="0"/>
              <a:t>, from Python</a:t>
            </a:r>
          </a:p>
        </p:txBody>
      </p:sp>
    </p:spTree>
    <p:extLst>
      <p:ext uri="{BB962C8B-B14F-4D97-AF65-F5344CB8AC3E}">
        <p14:creationId xmlns:p14="http://schemas.microsoft.com/office/powerpoint/2010/main" val="380991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60" y="0"/>
            <a:ext cx="8825658" cy="599112"/>
          </a:xfrm>
        </p:spPr>
        <p:txBody>
          <a:bodyPr/>
          <a:lstStyle/>
          <a:p>
            <a:r>
              <a:rPr lang="en-US" sz="2800" dirty="0"/>
              <a:t>Accessing Spark with </a:t>
            </a:r>
            <a:r>
              <a:rPr lang="en-US" sz="2800" dirty="0" err="1"/>
              <a:t>pyspark</a:t>
            </a:r>
            <a:r>
              <a:rPr lang="en-US" sz="2800" dirty="0"/>
              <a:t>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96" y="741994"/>
            <a:ext cx="8140588" cy="6014211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9710442" y="1383737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Import </a:t>
            </a:r>
            <a:r>
              <a:rPr lang="en-US" sz="1400" dirty="0" err="1"/>
              <a:t>pyspark</a:t>
            </a:r>
            <a:r>
              <a:rPr lang="en-US" sz="1400" dirty="0"/>
              <a:t> module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9668633" y="213494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Set the Spark context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9692909" y="3243556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0421"/>
              <a:gd name="adj4" fmla="val -10136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Point context to HDFS file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9757646" y="4093220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5513"/>
              <a:gd name="adj4" fmla="val -112272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Reads the data in Spark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9692909" y="5274657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28829"/>
              <a:gd name="adj4" fmla="val -104393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the data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5784456" y="229678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140237"/>
              <a:gd name="adj4" fmla="val -94091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Resilient Distributed Dataset</a:t>
            </a:r>
          </a:p>
        </p:txBody>
      </p:sp>
    </p:spTree>
    <p:extLst>
      <p:ext uri="{BB962C8B-B14F-4D97-AF65-F5344CB8AC3E}">
        <p14:creationId xmlns:p14="http://schemas.microsoft.com/office/powerpoint/2010/main" val="245908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512" y="207240"/>
            <a:ext cx="8825658" cy="497435"/>
          </a:xfrm>
        </p:spPr>
        <p:txBody>
          <a:bodyPr/>
          <a:lstStyle/>
          <a:p>
            <a:r>
              <a:rPr lang="en-US" sz="3200" dirty="0"/>
              <a:t>About Bryan Cafferky…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12008" y="5275284"/>
            <a:ext cx="48538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/>
              </a:rPr>
              <a:t>https://www.linkedin.com/in/bryancafferky</a:t>
            </a:r>
            <a:endParaRPr lang="en-US" sz="14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1400" u="sng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@BryanCafferky – follow 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512" y="1058354"/>
            <a:ext cx="102387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Technical Solutions Professional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Decades of IT Experience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 of Pro PowerShell for Database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Experienced in health care, insurance, banking, and ecommerce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and lead PASS Chapter The RI Microsoft BI User Group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and Lead the Greater Boston Data Science, Machine Learning, and AI Group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403" y="4819180"/>
            <a:ext cx="1792855" cy="154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484C21-7E2A-438D-B523-A79984D4F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0646" y="6434092"/>
            <a:ext cx="1751612" cy="2877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9F1F65-D56D-4C0F-9C31-08ADA13A0A9B}"/>
              </a:ext>
            </a:extLst>
          </p:cNvPr>
          <p:cNvSpPr/>
          <p:nvPr/>
        </p:nvSpPr>
        <p:spPr>
          <a:xfrm>
            <a:off x="2235200" y="6352502"/>
            <a:ext cx="7230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https://github.com/bcafferky/shared/tree/master/JupyterIntro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0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860" y="0"/>
            <a:ext cx="8825658" cy="599112"/>
          </a:xfrm>
        </p:spPr>
        <p:txBody>
          <a:bodyPr/>
          <a:lstStyle/>
          <a:p>
            <a:r>
              <a:rPr lang="en-US" sz="2800" dirty="0"/>
              <a:t>Presentations from Jupyter…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49" y="817297"/>
            <a:ext cx="9144140" cy="5737968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5389295" y="2241493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38534"/>
              <a:gd name="adj4" fmla="val -105606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 to Slideshow Mode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10275537" y="2215868"/>
            <a:ext cx="1335185" cy="612648"/>
          </a:xfrm>
          <a:prstGeom prst="borderCallout1">
            <a:avLst>
              <a:gd name="adj1" fmla="val 18750"/>
              <a:gd name="adj2" fmla="val -8333"/>
              <a:gd name="adj3" fmla="val -14299"/>
              <a:gd name="adj4" fmla="val -66818"/>
            </a:avLst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Organize Slides</a:t>
            </a:r>
          </a:p>
        </p:txBody>
      </p:sp>
    </p:spTree>
    <p:extLst>
      <p:ext uri="{BB962C8B-B14F-4D97-AF65-F5344CB8AC3E}">
        <p14:creationId xmlns:p14="http://schemas.microsoft.com/office/powerpoint/2010/main" val="260096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2667"/>
            <a:ext cx="10850967" cy="599112"/>
          </a:xfrm>
        </p:spPr>
        <p:txBody>
          <a:bodyPr/>
          <a:lstStyle/>
          <a:p>
            <a:r>
              <a:rPr lang="en-US" sz="3600" dirty="0" err="1"/>
              <a:t>Github</a:t>
            </a:r>
            <a:r>
              <a:rPr lang="en-US" sz="3600" dirty="0"/>
              <a:t> Renders Notebooks Automatically…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94" y="1063606"/>
            <a:ext cx="7251261" cy="55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39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71959"/>
          </a:xfrm>
        </p:spPr>
        <p:txBody>
          <a:bodyPr/>
          <a:lstStyle/>
          <a:p>
            <a:r>
              <a:rPr lang="en-US" sz="4400" dirty="0"/>
              <a:t>Kernel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1852612"/>
            <a:ext cx="6219825" cy="3152775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8180020" y="4594660"/>
            <a:ext cx="2875908" cy="1573384"/>
          </a:xfrm>
          <a:prstGeom prst="borderCallout1">
            <a:avLst>
              <a:gd name="adj1" fmla="val -5025"/>
              <a:gd name="adj2" fmla="val 11033"/>
              <a:gd name="adj3" fmla="val -64380"/>
              <a:gd name="adj4" fmla="val -45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Can be many kernels: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Julia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PowerShell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92" y="6339486"/>
            <a:ext cx="7467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http://jupyter.readthedocs.io/en/latest/architecture/how_jupyter_ipython_work.html</a:t>
            </a:r>
            <a:endParaRPr lang="en-US" sz="1200" dirty="0"/>
          </a:p>
        </p:txBody>
      </p:sp>
      <p:sp>
        <p:nvSpPr>
          <p:cNvPr id="8" name="Line Callout 1 7"/>
          <p:cNvSpPr/>
          <p:nvPr/>
        </p:nvSpPr>
        <p:spPr>
          <a:xfrm>
            <a:off x="4148838" y="4018777"/>
            <a:ext cx="1329470" cy="715064"/>
          </a:xfrm>
          <a:prstGeom prst="borderCallout1">
            <a:avLst>
              <a:gd name="adj1" fmla="val 45899"/>
              <a:gd name="adj2" fmla="val 105985"/>
              <a:gd name="adj3" fmla="val 47654"/>
              <a:gd name="adj4" fmla="val 15129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JSON format</a:t>
            </a:r>
          </a:p>
        </p:txBody>
      </p:sp>
    </p:spTree>
    <p:extLst>
      <p:ext uri="{BB962C8B-B14F-4D97-AF65-F5344CB8AC3E}">
        <p14:creationId xmlns:p14="http://schemas.microsoft.com/office/powerpoint/2010/main" val="4101581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60" y="-180893"/>
            <a:ext cx="8825658" cy="985006"/>
          </a:xfrm>
        </p:spPr>
        <p:txBody>
          <a:bodyPr/>
          <a:lstStyle/>
          <a:p>
            <a:r>
              <a:rPr lang="en-US" sz="4400" dirty="0"/>
              <a:t>Flexible Notebook Conversions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92" y="6339486"/>
            <a:ext cx="7467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http://jupyter.readthedocs.io/en/latest/architecture/how_jupyter_ipython_work.html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72" y="2089265"/>
            <a:ext cx="6153150" cy="2895600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7537807" y="4986021"/>
            <a:ext cx="2875908" cy="1132808"/>
          </a:xfrm>
          <a:prstGeom prst="borderCallout1">
            <a:avLst>
              <a:gd name="adj1" fmla="val -5025"/>
              <a:gd name="adj2" fmla="val 11033"/>
              <a:gd name="adj3" fmla="val -24658"/>
              <a:gd name="adj4" fmla="val -2954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Formats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HTML Slides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Script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901478" y="3049081"/>
            <a:ext cx="1287661" cy="301021"/>
          </a:xfrm>
          <a:prstGeom prst="borderCallout1">
            <a:avLst>
              <a:gd name="adj1" fmla="val -5025"/>
              <a:gd name="adj2" fmla="val 11033"/>
              <a:gd name="adj3" fmla="val -64380"/>
              <a:gd name="adj4" fmla="val -452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nbconvert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5711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2009001" y="1349425"/>
            <a:ext cx="8825658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Maximize Notebook Value</a:t>
            </a:r>
          </a:p>
        </p:txBody>
      </p:sp>
      <p:pic>
        <p:nvPicPr>
          <p:cNvPr id="3074" name="Picture 2" descr="Image result for azure cloud">
            <a:extLst>
              <a:ext uri="{FF2B5EF4-FFF2-40B4-BE49-F238E27FC236}">
                <a16:creationId xmlns:a16="http://schemas.microsoft.com/office/drawing/2014/main" id="{F0C129F7-AA73-4F39-A063-1AD8250E6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25" y="2653679"/>
            <a:ext cx="3703087" cy="211604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3699AF-B2C4-4C82-8CF3-4084E4F67C88}"/>
              </a:ext>
            </a:extLst>
          </p:cNvPr>
          <p:cNvSpPr/>
          <p:nvPr/>
        </p:nvSpPr>
        <p:spPr>
          <a:xfrm>
            <a:off x="3868897" y="5581289"/>
            <a:ext cx="3541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https://notebooks.azure.com/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4E0C4-49F5-4878-9E8A-18F8AFE7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Azure Notebooks</a:t>
            </a:r>
          </a:p>
        </p:txBody>
      </p:sp>
    </p:spTree>
    <p:extLst>
      <p:ext uri="{BB962C8B-B14F-4D97-AF65-F5344CB8AC3E}">
        <p14:creationId xmlns:p14="http://schemas.microsoft.com/office/powerpoint/2010/main" val="89930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94E0C4-49F5-4878-9E8A-18F8AFE72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Azure Notebooks in ML Studio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F06344-6F74-4D70-9FE6-D5C5E67E26B0}"/>
              </a:ext>
            </a:extLst>
          </p:cNvPr>
          <p:cNvSpPr/>
          <p:nvPr/>
        </p:nvSpPr>
        <p:spPr>
          <a:xfrm>
            <a:off x="4526499" y="6333259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https://studio.azureml.net/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3684A-2001-42CE-9250-373A34D7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904" y="934463"/>
            <a:ext cx="8825658" cy="5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4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Wrapping Up</a:t>
            </a:r>
          </a:p>
        </p:txBody>
      </p:sp>
      <p:pic>
        <p:nvPicPr>
          <p:cNvPr id="1026" name="Picture 2" descr="Image result for teaching">
            <a:extLst>
              <a:ext uri="{FF2B5EF4-FFF2-40B4-BE49-F238E27FC236}">
                <a16:creationId xmlns:a16="http://schemas.microsoft.com/office/drawing/2014/main" id="{06D036EB-45EB-4949-A93B-3097002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2" y="1375533"/>
            <a:ext cx="3811763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on">
            <a:extLst>
              <a:ext uri="{FF2B5EF4-FFF2-40B4-BE49-F238E27FC236}">
                <a16:creationId xmlns:a16="http://schemas.microsoft.com/office/drawing/2014/main" id="{B80AC125-756C-4D14-B525-666125A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1375533"/>
            <a:ext cx="380999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earch">
            <a:extLst>
              <a:ext uri="{FF2B5EF4-FFF2-40B4-BE49-F238E27FC236}">
                <a16:creationId xmlns:a16="http://schemas.microsoft.com/office/drawing/2014/main" id="{4693A71F-D84E-473A-89BF-6D3A2119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1" y="4324970"/>
            <a:ext cx="3810001" cy="2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ring">
            <a:extLst>
              <a:ext uri="{FF2B5EF4-FFF2-40B4-BE49-F238E27FC236}">
                <a16:creationId xmlns:a16="http://schemas.microsoft.com/office/drawing/2014/main" id="{B1734D21-EFA6-49EC-9D87-4A8C96C5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4252471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20AEC-BBB1-4592-8003-F245D35BFFDC}"/>
              </a:ext>
            </a:extLst>
          </p:cNvPr>
          <p:cNvSpPr txBox="1"/>
          <p:nvPr/>
        </p:nvSpPr>
        <p:spPr>
          <a:xfrm>
            <a:off x="2400725" y="3454058"/>
            <a:ext cx="122341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2293066" y="6181878"/>
            <a:ext cx="123142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489FE-698F-4536-95EA-790625322485}"/>
              </a:ext>
            </a:extLst>
          </p:cNvPr>
          <p:cNvSpPr txBox="1"/>
          <p:nvPr/>
        </p:nvSpPr>
        <p:spPr>
          <a:xfrm>
            <a:off x="8140193" y="3451961"/>
            <a:ext cx="172354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140193" y="6181878"/>
            <a:ext cx="141577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62919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588" y="123159"/>
            <a:ext cx="8825658" cy="632621"/>
          </a:xfrm>
        </p:spPr>
        <p:txBody>
          <a:bodyPr/>
          <a:lstStyle/>
          <a:p>
            <a:r>
              <a:rPr lang="en-US" sz="4400" dirty="0"/>
              <a:t>What is Jupyter Notebook?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15519"/>
            <a:ext cx="113347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3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When to Use Notebooks?</a:t>
            </a:r>
          </a:p>
        </p:txBody>
      </p:sp>
      <p:pic>
        <p:nvPicPr>
          <p:cNvPr id="1026" name="Picture 2" descr="Image result for teaching">
            <a:extLst>
              <a:ext uri="{FF2B5EF4-FFF2-40B4-BE49-F238E27FC236}">
                <a16:creationId xmlns:a16="http://schemas.microsoft.com/office/drawing/2014/main" id="{06D036EB-45EB-4949-A93B-30970028C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2" y="1375533"/>
            <a:ext cx="3811763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llaboration">
            <a:extLst>
              <a:ext uri="{FF2B5EF4-FFF2-40B4-BE49-F238E27FC236}">
                <a16:creationId xmlns:a16="http://schemas.microsoft.com/office/drawing/2014/main" id="{B80AC125-756C-4D14-B525-666125A5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1375533"/>
            <a:ext cx="3809999" cy="253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search">
            <a:extLst>
              <a:ext uri="{FF2B5EF4-FFF2-40B4-BE49-F238E27FC236}">
                <a16:creationId xmlns:a16="http://schemas.microsoft.com/office/drawing/2014/main" id="{4693A71F-D84E-473A-89BF-6D3A2119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31" y="4324970"/>
            <a:ext cx="3810001" cy="2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ploring">
            <a:extLst>
              <a:ext uri="{FF2B5EF4-FFF2-40B4-BE49-F238E27FC236}">
                <a16:creationId xmlns:a16="http://schemas.microsoft.com/office/drawing/2014/main" id="{B1734D21-EFA6-49EC-9D87-4A8C96C52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27" y="4252471"/>
            <a:ext cx="3810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20AEC-BBB1-4592-8003-F245D35BFFDC}"/>
              </a:ext>
            </a:extLst>
          </p:cNvPr>
          <p:cNvSpPr txBox="1"/>
          <p:nvPr/>
        </p:nvSpPr>
        <p:spPr>
          <a:xfrm>
            <a:off x="2400725" y="3454058"/>
            <a:ext cx="122341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2293066" y="6181878"/>
            <a:ext cx="123142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489FE-698F-4536-95EA-790625322485}"/>
              </a:ext>
            </a:extLst>
          </p:cNvPr>
          <p:cNvSpPr txBox="1"/>
          <p:nvPr/>
        </p:nvSpPr>
        <p:spPr>
          <a:xfrm>
            <a:off x="8140193" y="3451961"/>
            <a:ext cx="1723549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Collaboration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140193" y="6181878"/>
            <a:ext cx="1415772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14380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Image result for sharing">
            <a:extLst>
              <a:ext uri="{FF2B5EF4-FFF2-40B4-BE49-F238E27FC236}">
                <a16:creationId xmlns:a16="http://schemas.microsoft.com/office/drawing/2014/main" id="{6B6A6025-EBE2-4B80-98EF-80CCF24D3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79" y="3837218"/>
            <a:ext cx="3514644" cy="234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43" y="50660"/>
            <a:ext cx="8825658" cy="705711"/>
          </a:xfrm>
        </p:spPr>
        <p:txBody>
          <a:bodyPr/>
          <a:lstStyle/>
          <a:p>
            <a:r>
              <a:rPr lang="en-US" sz="4400" dirty="0"/>
              <a:t>Why Use Notebooks?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2F451-44FA-4A97-96DF-247F27E38CDF}"/>
              </a:ext>
            </a:extLst>
          </p:cNvPr>
          <p:cNvSpPr txBox="1"/>
          <p:nvPr/>
        </p:nvSpPr>
        <p:spPr>
          <a:xfrm>
            <a:off x="1715953" y="6156472"/>
            <a:ext cx="3142207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75+ Languages Supported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CA25C-45D2-4FD8-A888-86BB9BA3C480}"/>
              </a:ext>
            </a:extLst>
          </p:cNvPr>
          <p:cNvSpPr txBox="1"/>
          <p:nvPr/>
        </p:nvSpPr>
        <p:spPr>
          <a:xfrm>
            <a:off x="8549717" y="6181878"/>
            <a:ext cx="1010213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Sharing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5A20BF8C-640C-4AFE-8AD5-117A4B07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98" y="915853"/>
            <a:ext cx="2773138" cy="231834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379FE8-7515-40E8-B23B-BB9345E0D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252" y="3900285"/>
            <a:ext cx="4447476" cy="2254985"/>
          </a:xfrm>
          <a:prstGeom prst="rect">
            <a:avLst/>
          </a:prstGeom>
        </p:spPr>
      </p:pic>
      <p:pic>
        <p:nvPicPr>
          <p:cNvPr id="1026" name="Picture 2" descr="Image result for spark big data">
            <a:extLst>
              <a:ext uri="{FF2B5EF4-FFF2-40B4-BE49-F238E27FC236}">
                <a16:creationId xmlns:a16="http://schemas.microsoft.com/office/drawing/2014/main" id="{F2D3C3F9-3C2D-4000-953F-6A7F75D6E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23" y="1196031"/>
            <a:ext cx="3581400" cy="1905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2396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95459"/>
          </a:xfrm>
        </p:spPr>
        <p:txBody>
          <a:bodyPr/>
          <a:lstStyle/>
          <a:p>
            <a:r>
              <a:rPr lang="en-US" sz="4400" dirty="0"/>
              <a:t>Who uses Jupyter Notebooks?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70" y="1276372"/>
            <a:ext cx="9801882" cy="55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9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685237"/>
          </a:xfrm>
        </p:spPr>
        <p:txBody>
          <a:bodyPr/>
          <a:lstStyle/>
          <a:p>
            <a:r>
              <a:rPr lang="en-US" sz="4400" dirty="0"/>
              <a:t>What’s in a name?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1685" y="2071561"/>
            <a:ext cx="4221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303533" y="465022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33446"/>
              <a:gd name="adj4" fmla="val 8462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Julia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244274" y="503729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30743"/>
              <a:gd name="adj4" fmla="val 5313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880928" y="4437133"/>
            <a:ext cx="925189" cy="598810"/>
          </a:xfrm>
          <a:prstGeom prst="borderCallout1">
            <a:avLst>
              <a:gd name="adj1" fmla="val -27196"/>
              <a:gd name="adj2" fmla="val 43987"/>
              <a:gd name="adj3" fmla="val -110473"/>
              <a:gd name="adj4" fmla="val 940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4669105" y="3309644"/>
            <a:ext cx="33177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3607699" y="3308294"/>
            <a:ext cx="331773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6696161" y="3289413"/>
            <a:ext cx="331773" cy="534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22967" y="1896773"/>
            <a:ext cx="2099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Emphasizes multi-language support.</a:t>
            </a:r>
          </a:p>
        </p:txBody>
      </p:sp>
    </p:spTree>
    <p:extLst>
      <p:ext uri="{BB962C8B-B14F-4D97-AF65-F5344CB8AC3E}">
        <p14:creationId xmlns:p14="http://schemas.microsoft.com/office/powerpoint/2010/main" val="39674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60" y="106974"/>
            <a:ext cx="8825658" cy="765093"/>
          </a:xfrm>
        </p:spPr>
        <p:txBody>
          <a:bodyPr/>
          <a:lstStyle/>
          <a:p>
            <a:r>
              <a:rPr lang="en-US" sz="4400" dirty="0"/>
              <a:t>Why Notebook?</a:t>
            </a:r>
          </a:p>
        </p:txBody>
      </p:sp>
      <p:pic>
        <p:nvPicPr>
          <p:cNvPr id="1026" name="Picture 2" descr="http://lowres-picturecabinet.com.s3-eu-west-1.amazonaws.com/43/main/13/92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050" y="1260937"/>
            <a:ext cx="5913377" cy="54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0569" y="2027864"/>
            <a:ext cx="261004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From Galileo’s Notebook – 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Drawing’s of Jupiter’s satellites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776392"/>
          </a:xfrm>
        </p:spPr>
        <p:txBody>
          <a:bodyPr/>
          <a:lstStyle/>
          <a:p>
            <a:r>
              <a:rPr lang="en-US" sz="4400" dirty="0"/>
              <a:t>What is Jupyter Notebook?</a:t>
            </a:r>
          </a:p>
        </p:txBody>
      </p:sp>
      <p:pic>
        <p:nvPicPr>
          <p:cNvPr id="1026" name="Picture 2" descr="Image result for jupyter notebook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65" y="1092409"/>
            <a:ext cx="7571823" cy="567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9297749" y="1699328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54392"/>
              <a:gd name="adj4" fmla="val -374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Command Prompt called a cell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512741" y="3915198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54392"/>
              <a:gd name="adj4" fmla="val -3748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Rich visualizations rendered inline.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479582" y="886137"/>
            <a:ext cx="1917812" cy="598810"/>
          </a:xfrm>
          <a:prstGeom prst="borderCallout1">
            <a:avLst>
              <a:gd name="adj1" fmla="val 18750"/>
              <a:gd name="adj2" fmla="val -8333"/>
              <a:gd name="adj3" fmla="val 131127"/>
              <a:gd name="adj4" fmla="val -12703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Execute the cell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55164" y="3565093"/>
            <a:ext cx="278491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Code executes in real time.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Can go back, edit and re-run cells.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Like a cross between a command line and Excel spreadsheet.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8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22581</TotalTime>
  <Words>573</Words>
  <Application>Microsoft Office PowerPoint</Application>
  <PresentationFormat>Widescreen</PresentationFormat>
  <Paragraphs>133</Paragraphs>
  <Slides>26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Calibri</vt:lpstr>
      <vt:lpstr>Century Gothic</vt:lpstr>
      <vt:lpstr>Wingdings 3</vt:lpstr>
      <vt:lpstr>Ion</vt:lpstr>
      <vt:lpstr>An Introduction to Jupyter Notebooks</vt:lpstr>
      <vt:lpstr>About Bryan Cafferky…</vt:lpstr>
      <vt:lpstr>What is Jupyter Notebook?</vt:lpstr>
      <vt:lpstr>When to Use Notebooks?</vt:lpstr>
      <vt:lpstr>Why Use Notebooks?</vt:lpstr>
      <vt:lpstr>Who uses Jupyter Notebooks?</vt:lpstr>
      <vt:lpstr>What’s in a name?</vt:lpstr>
      <vt:lpstr>Why Notebook?</vt:lpstr>
      <vt:lpstr>What is Jupyter Notebook?</vt:lpstr>
      <vt:lpstr>Starting Jupyter Notebook</vt:lpstr>
      <vt:lpstr>Installing Jupyter Notebook</vt:lpstr>
      <vt:lpstr>The Jupyter Server Running</vt:lpstr>
      <vt:lpstr>A First Look at a Notebook</vt:lpstr>
      <vt:lpstr>A First Look at a Notebook</vt:lpstr>
      <vt:lpstr>The Cell Toolbar</vt:lpstr>
      <vt:lpstr>Exploring Jupyter…</vt:lpstr>
      <vt:lpstr>http://jupyter.org/</vt:lpstr>
      <vt:lpstr>Use R and Python Together…</vt:lpstr>
      <vt:lpstr>Accessing Spark with pyspark…</vt:lpstr>
      <vt:lpstr>Presentations from Jupyter…</vt:lpstr>
      <vt:lpstr>Github Renders Notebooks Automatically…</vt:lpstr>
      <vt:lpstr>Kernel Architecture</vt:lpstr>
      <vt:lpstr>Flexible Notebook Conversions</vt:lpstr>
      <vt:lpstr>Azure Notebooks</vt:lpstr>
      <vt:lpstr>Azure Notebooks in ML Studio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270</cp:revision>
  <dcterms:created xsi:type="dcterms:W3CDTF">2015-12-02T19:37:42Z</dcterms:created>
  <dcterms:modified xsi:type="dcterms:W3CDTF">2018-08-23T16:31:55Z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2018-08-23T16:30:07.5028664Z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