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8.xml" ContentType="application/vnd.openxmlformats-officedocument.presentationml.tags+xml"/>
  <Override PartName="/ppt/notesSlides/notesSlide21.xml" ContentType="application/vnd.openxmlformats-officedocument.presentationml.notesSlide+xml"/>
  <Override PartName="/ppt/tags/tag9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618" r:id="rId3"/>
    <p:sldId id="613" r:id="rId4"/>
    <p:sldId id="273" r:id="rId5"/>
    <p:sldId id="606" r:id="rId6"/>
    <p:sldId id="285" r:id="rId7"/>
    <p:sldId id="292" r:id="rId8"/>
    <p:sldId id="609" r:id="rId9"/>
    <p:sldId id="612" r:id="rId10"/>
    <p:sldId id="286" r:id="rId11"/>
    <p:sldId id="288" r:id="rId12"/>
    <p:sldId id="619" r:id="rId13"/>
    <p:sldId id="287" r:id="rId14"/>
    <p:sldId id="291" r:id="rId15"/>
    <p:sldId id="290" r:id="rId16"/>
    <p:sldId id="293" r:id="rId17"/>
    <p:sldId id="294" r:id="rId18"/>
    <p:sldId id="295" r:id="rId19"/>
    <p:sldId id="616" r:id="rId20"/>
    <p:sldId id="617" r:id="rId21"/>
    <p:sldId id="614" r:id="rId22"/>
    <p:sldId id="289" r:id="rId23"/>
    <p:sldId id="607" r:id="rId24"/>
    <p:sldId id="281" r:id="rId25"/>
    <p:sldId id="615" r:id="rId26"/>
    <p:sldId id="61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72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420" autoAdjust="0"/>
  </p:normalViewPr>
  <p:slideViewPr>
    <p:cSldViewPr snapToGrid="0">
      <p:cViewPr varScale="1">
        <p:scale>
          <a:sx n="106" d="100"/>
          <a:sy n="106" d="100"/>
        </p:scale>
        <p:origin x="7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80374-432B-4306-A051-DDAE949C07CB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8324F-CC61-4A1C-A398-13A8123E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59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324F-CC61-4A1C-A398-13A8123E03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15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324F-CC61-4A1C-A398-13A8123E03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99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324F-CC61-4A1C-A398-13A8123E03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06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324F-CC61-4A1C-A398-13A8123E03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60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324F-CC61-4A1C-A398-13A8123E03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65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324F-CC61-4A1C-A398-13A8123E03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14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324F-CC61-4A1C-A398-13A8123E03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31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324F-CC61-4A1C-A398-13A8123E03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65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324F-CC61-4A1C-A398-13A8123E03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8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324F-CC61-4A1C-A398-13A8123E03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76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324F-CC61-4A1C-A398-13A8123E03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63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324F-CC61-4A1C-A398-13A8123E03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932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324F-CC61-4A1C-A398-13A8123E032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32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324F-CC61-4A1C-A398-13A8123E032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570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324F-CC61-4A1C-A398-13A8123E032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07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324F-CC61-4A1C-A398-13A8123E032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389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324F-CC61-4A1C-A398-13A8123E032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822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324F-CC61-4A1C-A398-13A8123E032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67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324F-CC61-4A1C-A398-13A8123E03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51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324F-CC61-4A1C-A398-13A8123E03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54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324F-CC61-4A1C-A398-13A8123E03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91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324F-CC61-4A1C-A398-13A8123E03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53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324F-CC61-4A1C-A398-13A8123E03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26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324F-CC61-4A1C-A398-13A8123E03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91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324F-CC61-4A1C-A398-13A8123E03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8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FFF06F-4AD9-4193-9CD0-98B71BB94447}"/>
              </a:ext>
            </a:extLst>
          </p:cNvPr>
          <p:cNvSpPr/>
          <p:nvPr userDrawn="1"/>
        </p:nvSpPr>
        <p:spPr>
          <a:xfrm>
            <a:off x="1" y="1014153"/>
            <a:ext cx="12192002" cy="58438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89691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0911" y="64928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607601B-38E7-4DA6-980A-97D376244E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1"/>
            <a:ext cx="12192000" cy="844523"/>
          </a:xfrm>
          <a:prstGeom prst="rect">
            <a:avLst/>
          </a:prstGeom>
        </p:spPr>
        <p:txBody>
          <a:bodyPr/>
          <a:lstStyle>
            <a:lvl1pPr algn="ctr">
              <a:defRPr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D19DC1-B2D8-4684-BD47-69716D163421}"/>
              </a:ext>
            </a:extLst>
          </p:cNvPr>
          <p:cNvSpPr/>
          <p:nvPr userDrawn="1"/>
        </p:nvSpPr>
        <p:spPr>
          <a:xfrm>
            <a:off x="0" y="-76200"/>
            <a:ext cx="121920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28990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70C0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9956800" cy="48006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www.linkedin.com/in/tdanderson 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www. NewDirectionsStaffing.com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7193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6" presetClass="entr" presetSubtype="2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6443111"/>
            <a:ext cx="102763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0911" y="648075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90497"/>
            <a:ext cx="9906000" cy="14779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3E562-54AD-4434-B0EB-471CA5CCD2D2}"/>
              </a:ext>
            </a:extLst>
          </p:cNvPr>
          <p:cNvSpPr/>
          <p:nvPr userDrawn="1"/>
        </p:nvSpPr>
        <p:spPr>
          <a:xfrm>
            <a:off x="-1590" y="990355"/>
            <a:ext cx="12192002" cy="59269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  <p:sldLayoutId id="2147483670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bcafferky/shared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hyperlink" Target="https://www.clipartmax.com/download/m2K9A0d3b1m2Z5G6_rex-dinosaur-clip-art-dinosaure-clipart-t-rex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.xml"/><Relationship Id="rId5" Type="http://schemas.openxmlformats.org/officeDocument/2006/relationships/hyperlink" Target="http://clipart-library.com/clipart/204283.htm" TargetMode="Externa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newdirectionsstaffing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8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9.xml"/><Relationship Id="rId5" Type="http://schemas.openxmlformats.org/officeDocument/2006/relationships/hyperlink" Target="https://www.clipartmax.com/middle/m2K9A0d3b1m2Z5G6_rex-dinosaur-clip-art-dinosaure-clipart-t-rex/" TargetMode="External"/><Relationship Id="rId4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ipartmax.com/middle/m2K9A0d3b1m2Z5G6_rex-dinosaur-clip-art-dinosaure-clipart-t-rex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hyperlink" Target="https://github.com/bcafferky/shared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jp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hyperlink" Target="https://www.clipartmax.com/download/m2K9A0d3b1m2Z5G6_rex-dinosaur-clip-art-dinosaure-clipart-t-rex/" TargetMode="Externa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lear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.xml"/><Relationship Id="rId4" Type="http://schemas.openxmlformats.org/officeDocument/2006/relationships/image" Target="../media/image1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94" y="88348"/>
            <a:ext cx="12192000" cy="91440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The Technical Skills You Need Now!!!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5B9359-3E20-4532-93FA-672F5F56CC50}"/>
              </a:ext>
            </a:extLst>
          </p:cNvPr>
          <p:cNvSpPr/>
          <p:nvPr/>
        </p:nvSpPr>
        <p:spPr>
          <a:xfrm>
            <a:off x="726656" y="5800500"/>
            <a:ext cx="24054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Bryan Cafferky</a:t>
            </a:r>
            <a:endParaRPr lang="en-US" sz="3200" dirty="0"/>
          </a:p>
        </p:txBody>
      </p:sp>
      <p:sp>
        <p:nvSpPr>
          <p:cNvPr id="18" name="Rectangle 17">
            <a:hlinkClick r:id="rId3"/>
            <a:extLst>
              <a:ext uri="{FF2B5EF4-FFF2-40B4-BE49-F238E27FC236}">
                <a16:creationId xmlns:a16="http://schemas.microsoft.com/office/drawing/2014/main" id="{7597F630-46D9-4B79-BDC4-ED71B3C2C14A}"/>
              </a:ext>
            </a:extLst>
          </p:cNvPr>
          <p:cNvSpPr/>
          <p:nvPr/>
        </p:nvSpPr>
        <p:spPr>
          <a:xfrm>
            <a:off x="232095" y="6385275"/>
            <a:ext cx="3775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https://github.com/bcafferky/shared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73B3E20-42BD-471C-A136-C670AD8ABB07}"/>
              </a:ext>
            </a:extLst>
          </p:cNvPr>
          <p:cNvSpPr txBox="1">
            <a:spLocks/>
          </p:cNvSpPr>
          <p:nvPr/>
        </p:nvSpPr>
        <p:spPr>
          <a:xfrm>
            <a:off x="52594" y="1130323"/>
            <a:ext cx="12065252" cy="914400"/>
          </a:xfrm>
          <a:prstGeom prst="rect">
            <a:avLst/>
          </a:prstGeom>
          <a:solidFill>
            <a:srgbClr val="002060"/>
          </a:solidFill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Are you becoming a dinosaur?</a:t>
            </a:r>
          </a:p>
        </p:txBody>
      </p:sp>
      <p:pic>
        <p:nvPicPr>
          <p:cNvPr id="4" name="Picture 3" descr="A close up of a dinosaur&#10;&#10;Description automatically generated">
            <a:extLst>
              <a:ext uri="{FF2B5EF4-FFF2-40B4-BE49-F238E27FC236}">
                <a16:creationId xmlns:a16="http://schemas.microsoft.com/office/drawing/2014/main" id="{01B8842F-8F5E-4C63-B012-B75A4C771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619" y="2476385"/>
            <a:ext cx="5778093" cy="35920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2623AF-9181-4A75-A103-047BEB56295A}"/>
              </a:ext>
            </a:extLst>
          </p:cNvPr>
          <p:cNvSpPr/>
          <p:nvPr/>
        </p:nvSpPr>
        <p:spPr>
          <a:xfrm>
            <a:off x="4934138" y="6500066"/>
            <a:ext cx="75505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https://www.clipartmax.com/download/m2K9A0d3b1m2Z5G6_rex-dinosaur-clip-art-dinosaure-clipart-t-rex/</a:t>
            </a:r>
            <a:endParaRPr lang="en-US" sz="1200" dirty="0">
              <a:solidFill>
                <a:srgbClr val="00B0F0"/>
              </a:solidFill>
            </a:endParaRPr>
          </a:p>
        </p:txBody>
      </p:sp>
      <p:pic>
        <p:nvPicPr>
          <p:cNvPr id="10" name="Picture 6" descr="Image result for python language">
            <a:extLst>
              <a:ext uri="{FF2B5EF4-FFF2-40B4-BE49-F238E27FC236}">
                <a16:creationId xmlns:a16="http://schemas.microsoft.com/office/drawing/2014/main" id="{A0F65877-26A1-4460-B578-2BD3A618B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85" y="4450497"/>
            <a:ext cx="1104600" cy="110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zure">
            <a:extLst>
              <a:ext uri="{FF2B5EF4-FFF2-40B4-BE49-F238E27FC236}">
                <a16:creationId xmlns:a16="http://schemas.microsoft.com/office/drawing/2014/main" id="{E3A2114A-491D-473E-A823-416A08D41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429" y="5102877"/>
            <a:ext cx="1487717" cy="99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pache spark">
            <a:extLst>
              <a:ext uri="{FF2B5EF4-FFF2-40B4-BE49-F238E27FC236}">
                <a16:creationId xmlns:a16="http://schemas.microsoft.com/office/drawing/2014/main" id="{A91A9231-1A90-4B3C-8771-E9CCD710C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56" y="3408522"/>
            <a:ext cx="1414974" cy="73460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2" name="Picture 8" descr="Image result for docker">
            <a:extLst>
              <a:ext uri="{FF2B5EF4-FFF2-40B4-BE49-F238E27FC236}">
                <a16:creationId xmlns:a16="http://schemas.microsoft.com/office/drawing/2014/main" id="{6EE0B5EE-343F-423D-8439-24984C299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273" y="3179689"/>
            <a:ext cx="1332571" cy="113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tensorflow">
            <a:extLst>
              <a:ext uri="{FF2B5EF4-FFF2-40B4-BE49-F238E27FC236}">
                <a16:creationId xmlns:a16="http://schemas.microsoft.com/office/drawing/2014/main" id="{283ABAA8-DF74-4DAD-A7A1-3EB9E2EE4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406" y="5247310"/>
            <a:ext cx="1283150" cy="82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lated image">
            <a:extLst>
              <a:ext uri="{FF2B5EF4-FFF2-40B4-BE49-F238E27FC236}">
                <a16:creationId xmlns:a16="http://schemas.microsoft.com/office/drawing/2014/main" id="{FBAD827D-D3F4-44EA-BF5D-993AC2DCB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582" y="4272394"/>
            <a:ext cx="1027513" cy="65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07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748" y="244474"/>
            <a:ext cx="12192000" cy="57134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Current Data Professional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F5D9B8-763E-47CD-B8EA-8E70D70032D1}"/>
              </a:ext>
            </a:extLst>
          </p:cNvPr>
          <p:cNvSpPr/>
          <p:nvPr/>
        </p:nvSpPr>
        <p:spPr>
          <a:xfrm>
            <a:off x="4281207" y="2634558"/>
            <a:ext cx="2590800" cy="6858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907B11-7C04-4980-B4B5-897DD46B42E5}"/>
              </a:ext>
            </a:extLst>
          </p:cNvPr>
          <p:cNvSpPr/>
          <p:nvPr/>
        </p:nvSpPr>
        <p:spPr>
          <a:xfrm rot="522914">
            <a:off x="4159934" y="2979533"/>
            <a:ext cx="228600" cy="175180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30BF33-99F3-48FF-A11A-5C8A9754C3C8}"/>
              </a:ext>
            </a:extLst>
          </p:cNvPr>
          <p:cNvSpPr/>
          <p:nvPr/>
        </p:nvSpPr>
        <p:spPr>
          <a:xfrm>
            <a:off x="5571859" y="3244158"/>
            <a:ext cx="228600" cy="1752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FAEBDC-7E3C-4078-A078-08DFE131CBE4}"/>
              </a:ext>
            </a:extLst>
          </p:cNvPr>
          <p:cNvSpPr/>
          <p:nvPr/>
        </p:nvSpPr>
        <p:spPr>
          <a:xfrm rot="20944292">
            <a:off x="6788135" y="2962754"/>
            <a:ext cx="228600" cy="1752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7BBCBA5-3AEA-4BFD-9805-908484A463E4}"/>
              </a:ext>
            </a:extLst>
          </p:cNvPr>
          <p:cNvSpPr txBox="1">
            <a:spLocks/>
          </p:cNvSpPr>
          <p:nvPr/>
        </p:nvSpPr>
        <p:spPr>
          <a:xfrm>
            <a:off x="3609964" y="4738544"/>
            <a:ext cx="1034972" cy="73076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FF00"/>
                </a:solidFill>
              </a:rPr>
              <a:t>Cloud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2FF210D-E6D9-4E7B-8F78-49C873B39D35}"/>
              </a:ext>
            </a:extLst>
          </p:cNvPr>
          <p:cNvSpPr txBox="1">
            <a:spLocks/>
          </p:cNvSpPr>
          <p:nvPr/>
        </p:nvSpPr>
        <p:spPr>
          <a:xfrm>
            <a:off x="6987806" y="4678170"/>
            <a:ext cx="560359" cy="73076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FF00"/>
                </a:solidFill>
              </a:rPr>
              <a:t>AI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7E91E4A-14A4-417B-A6A4-A65CEFBACC26}"/>
              </a:ext>
            </a:extLst>
          </p:cNvPr>
          <p:cNvSpPr txBox="1">
            <a:spLocks/>
          </p:cNvSpPr>
          <p:nvPr/>
        </p:nvSpPr>
        <p:spPr>
          <a:xfrm>
            <a:off x="4965925" y="5043550"/>
            <a:ext cx="1732715" cy="73076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FF00"/>
                </a:solidFill>
              </a:rPr>
              <a:t>Big Data</a:t>
            </a:r>
          </a:p>
        </p:txBody>
      </p:sp>
      <p:sp>
        <p:nvSpPr>
          <p:cNvPr id="15" name="Star: 6 Points 14">
            <a:extLst>
              <a:ext uri="{FF2B5EF4-FFF2-40B4-BE49-F238E27FC236}">
                <a16:creationId xmlns:a16="http://schemas.microsoft.com/office/drawing/2014/main" id="{4B4A1893-9FA3-4E79-AADA-98131CCBB672}"/>
              </a:ext>
            </a:extLst>
          </p:cNvPr>
          <p:cNvSpPr/>
          <p:nvPr/>
        </p:nvSpPr>
        <p:spPr>
          <a:xfrm>
            <a:off x="6932789" y="1138235"/>
            <a:ext cx="1981200" cy="1861766"/>
          </a:xfrm>
          <a:prstGeom prst="star6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</a:t>
            </a:r>
          </a:p>
          <a:p>
            <a:pPr algn="ctr"/>
            <a:r>
              <a:rPr lang="en-US" dirty="0"/>
              <a:t>You </a:t>
            </a:r>
          </a:p>
          <a:p>
            <a:pPr algn="ctr"/>
            <a:r>
              <a:rPr lang="en-US" dirty="0"/>
              <a:t>  Ready?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FD83275-5E48-4B01-911F-677FA4DC4923}"/>
              </a:ext>
            </a:extLst>
          </p:cNvPr>
          <p:cNvSpPr/>
          <p:nvPr/>
        </p:nvSpPr>
        <p:spPr>
          <a:xfrm>
            <a:off x="9284861" y="1609617"/>
            <a:ext cx="2590800" cy="6858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Hands Off Automation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4DA0CE-98F9-4DBF-BC9B-21D266B3ADF2}"/>
              </a:ext>
            </a:extLst>
          </p:cNvPr>
          <p:cNvSpPr/>
          <p:nvPr/>
        </p:nvSpPr>
        <p:spPr>
          <a:xfrm>
            <a:off x="9284861" y="2814574"/>
            <a:ext cx="2590800" cy="6858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 Agnostic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29C558-6A1F-497E-99C9-72243919E0FB}"/>
              </a:ext>
            </a:extLst>
          </p:cNvPr>
          <p:cNvSpPr/>
          <p:nvPr/>
        </p:nvSpPr>
        <p:spPr>
          <a:xfrm>
            <a:off x="9284861" y="4019531"/>
            <a:ext cx="2590800" cy="6858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Myriad Technologies</a:t>
            </a:r>
          </a:p>
        </p:txBody>
      </p:sp>
      <p:pic>
        <p:nvPicPr>
          <p:cNvPr id="1026" name="Picture 2" descr="Cartoon Light Switch">
            <a:extLst>
              <a:ext uri="{FF2B5EF4-FFF2-40B4-BE49-F238E27FC236}">
                <a16:creationId xmlns:a16="http://schemas.microsoft.com/office/drawing/2014/main" id="{6792341B-20AD-4333-8E4D-E49F09439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92" y="2634558"/>
            <a:ext cx="1386438" cy="203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D049890-5C0C-4792-9A91-61740695828A}"/>
              </a:ext>
            </a:extLst>
          </p:cNvPr>
          <p:cNvSpPr/>
          <p:nvPr/>
        </p:nvSpPr>
        <p:spPr>
          <a:xfrm>
            <a:off x="648196" y="4721132"/>
            <a:ext cx="213231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http://clipart-library.com/clipart/204283.htm</a:t>
            </a:r>
            <a:endParaRPr lang="en-US" sz="800" dirty="0">
              <a:solidFill>
                <a:srgbClr val="00B0F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212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4"/>
    </mc:Choice>
    <mc:Fallback xmlns="">
      <p:transition spd="slow" advTm="60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0962"/>
            <a:ext cx="12192000" cy="54314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Current Data Professional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F5D9B8-763E-47CD-B8EA-8E70D70032D1}"/>
              </a:ext>
            </a:extLst>
          </p:cNvPr>
          <p:cNvSpPr/>
          <p:nvPr/>
        </p:nvSpPr>
        <p:spPr>
          <a:xfrm>
            <a:off x="2483529" y="1386581"/>
            <a:ext cx="2590800" cy="6858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15" name="Star: 6 Points 14">
            <a:extLst>
              <a:ext uri="{FF2B5EF4-FFF2-40B4-BE49-F238E27FC236}">
                <a16:creationId xmlns:a16="http://schemas.microsoft.com/office/drawing/2014/main" id="{4B4A1893-9FA3-4E79-AADA-98131CCBB672}"/>
              </a:ext>
            </a:extLst>
          </p:cNvPr>
          <p:cNvSpPr/>
          <p:nvPr/>
        </p:nvSpPr>
        <p:spPr>
          <a:xfrm>
            <a:off x="9479871" y="1143200"/>
            <a:ext cx="1981200" cy="1861766"/>
          </a:xfrm>
          <a:prstGeom prst="star6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</a:t>
            </a:r>
          </a:p>
          <a:p>
            <a:pPr algn="ctr"/>
            <a:r>
              <a:rPr lang="en-US" dirty="0"/>
              <a:t>You </a:t>
            </a:r>
          </a:p>
          <a:p>
            <a:pPr algn="ctr"/>
            <a:r>
              <a:rPr lang="en-US" dirty="0"/>
              <a:t>  Ready?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1C0B5BD-EDA8-4AB6-8F4D-ED2A7C964CB9}"/>
              </a:ext>
            </a:extLst>
          </p:cNvPr>
          <p:cNvSpPr/>
          <p:nvPr/>
        </p:nvSpPr>
        <p:spPr>
          <a:xfrm>
            <a:off x="305555" y="5948258"/>
            <a:ext cx="2590800" cy="6858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Automation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03F85B0-536C-4366-AEAB-57521C6F510F}"/>
              </a:ext>
            </a:extLst>
          </p:cNvPr>
          <p:cNvSpPr/>
          <p:nvPr/>
        </p:nvSpPr>
        <p:spPr>
          <a:xfrm>
            <a:off x="2604857" y="2887542"/>
            <a:ext cx="2590800" cy="6858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Data Factory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B7A3F7-6ED1-4698-A32D-0416D91810EE}"/>
              </a:ext>
            </a:extLst>
          </p:cNvPr>
          <p:cNvSpPr/>
          <p:nvPr/>
        </p:nvSpPr>
        <p:spPr>
          <a:xfrm>
            <a:off x="5334000" y="1667914"/>
            <a:ext cx="2590800" cy="6858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Science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B81FD73-A32D-4904-AB1C-0966A87C9299}"/>
              </a:ext>
            </a:extLst>
          </p:cNvPr>
          <p:cNvSpPr/>
          <p:nvPr/>
        </p:nvSpPr>
        <p:spPr>
          <a:xfrm>
            <a:off x="5394664" y="2869219"/>
            <a:ext cx="2590800" cy="6858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C0D58A0-0832-4B9A-AC73-2603BEF41F39}"/>
              </a:ext>
            </a:extLst>
          </p:cNvPr>
          <p:cNvSpPr/>
          <p:nvPr/>
        </p:nvSpPr>
        <p:spPr>
          <a:xfrm>
            <a:off x="1731797" y="5128519"/>
            <a:ext cx="2590800" cy="6858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F0890B-2CC7-4D00-9856-33E98EE049EB}"/>
              </a:ext>
            </a:extLst>
          </p:cNvPr>
          <p:cNvSpPr/>
          <p:nvPr/>
        </p:nvSpPr>
        <p:spPr>
          <a:xfrm>
            <a:off x="5486400" y="4327954"/>
            <a:ext cx="2590800" cy="6858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565B69-3561-4C17-9AEF-CB9D06403E1B}"/>
              </a:ext>
            </a:extLst>
          </p:cNvPr>
          <p:cNvSpPr/>
          <p:nvPr/>
        </p:nvSpPr>
        <p:spPr>
          <a:xfrm>
            <a:off x="2438400" y="4162950"/>
            <a:ext cx="2590800" cy="6858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5395CFE-392B-4BD5-8AE5-925D15BD5506}"/>
              </a:ext>
            </a:extLst>
          </p:cNvPr>
          <p:cNvSpPr/>
          <p:nvPr/>
        </p:nvSpPr>
        <p:spPr>
          <a:xfrm>
            <a:off x="5074329" y="5640136"/>
            <a:ext cx="2590800" cy="6858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16F2293-700F-4E4E-8405-25B68382BF08}"/>
              </a:ext>
            </a:extLst>
          </p:cNvPr>
          <p:cNvSpPr/>
          <p:nvPr/>
        </p:nvSpPr>
        <p:spPr>
          <a:xfrm>
            <a:off x="7879671" y="3529868"/>
            <a:ext cx="2590800" cy="6858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DW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1012D7A-CD8B-4256-B3D7-50D5D99051B8}"/>
              </a:ext>
            </a:extLst>
          </p:cNvPr>
          <p:cNvSpPr/>
          <p:nvPr/>
        </p:nvSpPr>
        <p:spPr>
          <a:xfrm>
            <a:off x="83229" y="3495683"/>
            <a:ext cx="2590800" cy="6858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8BE5C2D-0F4F-47F1-858C-6F3E3EF2B71F}"/>
              </a:ext>
            </a:extLst>
          </p:cNvPr>
          <p:cNvSpPr/>
          <p:nvPr/>
        </p:nvSpPr>
        <p:spPr>
          <a:xfrm>
            <a:off x="167936" y="2142616"/>
            <a:ext cx="2590800" cy="6858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Jupyter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983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4"/>
    </mc:Choice>
    <mc:Fallback xmlns="">
      <p:transition spd="slow" advTm="60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12192000" cy="60034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Where is your role going?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AF75C8-703E-4CCD-A044-12F78CE2E29B}"/>
              </a:ext>
            </a:extLst>
          </p:cNvPr>
          <p:cNvSpPr/>
          <p:nvPr/>
        </p:nvSpPr>
        <p:spPr>
          <a:xfrm>
            <a:off x="2836752" y="1593410"/>
            <a:ext cx="6518495" cy="796705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Administrator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0AB857-C054-4B6A-AD55-40B6C693F771}"/>
              </a:ext>
            </a:extLst>
          </p:cNvPr>
          <p:cNvSpPr/>
          <p:nvPr/>
        </p:nvSpPr>
        <p:spPr>
          <a:xfrm>
            <a:off x="2913706" y="5291750"/>
            <a:ext cx="6518495" cy="796705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Opportunities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C80CFB-90F8-4FDD-9912-030FC9B0B95D}"/>
              </a:ext>
            </a:extLst>
          </p:cNvPr>
          <p:cNvSpPr/>
          <p:nvPr/>
        </p:nvSpPr>
        <p:spPr>
          <a:xfrm>
            <a:off x="2913706" y="2844297"/>
            <a:ext cx="6518495" cy="796705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 Engineer/Database Developer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59A861-1916-4B43-8C9B-DC2C15853428}"/>
              </a:ext>
            </a:extLst>
          </p:cNvPr>
          <p:cNvSpPr/>
          <p:nvPr/>
        </p:nvSpPr>
        <p:spPr>
          <a:xfrm>
            <a:off x="2913706" y="3971453"/>
            <a:ext cx="6518495" cy="796705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Developer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315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4"/>
    </mc:Choice>
    <mc:Fallback xmlns="">
      <p:transition spd="slow" advTm="602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0391"/>
            <a:ext cx="12192000" cy="59038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+mn-lt"/>
              </a:rPr>
              <a:t>Where is your role going?</a:t>
            </a:r>
          </a:p>
        </p:txBody>
      </p:sp>
      <p:sp>
        <p:nvSpPr>
          <p:cNvPr id="3" name="AutoShape 4" descr="data:image/png;base64,iVBORw0KGgoAAAANSUhEUgAAAI4AAACOCAMAAADQI8A6AAABrVBMVEX///8AAAAAZpkzZjP/zJk0aTTZ2dmJiYnMmWYAap+WlpYAZpr4+Pje3d6cnJw1azX//5kqVCrOzs4AIwD/0JwAXo3/1J8tWi3m5uZoNACdaQAxYjHKysq6urrv7+8oUSghQyEAO1hNTU0OHQ4WLBYePR6MXgA7OzsAYZGVYwAKFQr//6CibAAkSCQAGyh6enoSJBKAgIDao20AUHgaNBoASGxMJgCsrKwfHx8AQWFeXl4AGgBONAAANVCfd08dEwAqKioAKT0AAA5HR0fj44gAFB46HQA2NjahgWFVKgB2WTuxhVngs4ZlQwBtV0EAJDXBmnSOakclIhd2TwAAABwsHgBRNgAAEgBra2tzXEU/KgBtSQBVPiVGNCC3km0ASns/CgAZXBkAL1ElFABFXXAAN2YAEjsgAAAAACJcU0tfbXmbiXkzTGAbThuroJdFGwAZJS4AGzRtUjYAKFx6aFgzIhd3cz5zTyhymLZbWzZBRimRakFfXynBwnSamlwuV2qjoVowCwCFcFExHRoxPiQjAAAxLx8AOhfJt3EAOwBBEAAMTAx9gk18knxETT4PTKseAAASQklEQVR4nMWciVsa2ZbAOUABRSElxAIiArIJooBsQYyyqChR3E2CxqVbX7/0lknH16YnnU7Pe05PZ7qnZ/7mOfdWFRSLaLSi5/tiELTqx7lnvxc1mnsSi8vlva97d4unARDweO4bg4rdmPri9aNHr78AY8pw3zCWSPnPJw9FefJFOXLPOAZYetiS13DfNABLjx4+eUTlycP7xRmZBiJLJRD/fwjW+8SxgiRPnuCXEi4XREbujSZPUUoPH0ET6yFy3RONhRKcPmrRUDu6N/uBpVPEKYFC0OnvCycAIknpEXH2JUpTWro3HHSrw4v69vZDYjCopqWHaNGn94VjR4Ta5ubR+p8HtVqpdvCvP3+q1dB84F58i8Sci0Oo1euw53BsOuqbm3WHA3Fe3kumoDGnfqgfGqrr9fqh+nbdMYQPjl6/XLgPnDwc1BwXdYJApD50AeuIVbufvGWZWUdtOLYdEs76+lANeWr/dVdxJ58kkjckjeS7hTNkcNQ2Je0MbcLBxeamA0qlu8HxALhfuQHQgo2ecgQJ9ENHoG9Kva53OPbQnux3ADPgASev0+l4FAbvuUcXacjRpEG4odoPAU3gLmg0ZbAxSMPEfU434wSFViSszSFHDe6qXPbMOwlN3AmheJBx+0DvoAqR1ml9fa/uqP1gd90RDVAanS7rhBgEGUb3+8XQ0LqjVhfNuIZIpfpdhb+8TMNMoS2Dzo3rhQv2W71+Lqpn76iu/24meUc4EBZp0HRGCY4vzMd4Ps68+giSkwOs5D/LrS2NZLLRbpLGmJthGJ+NOFaM4OjCTt8orpiOcV5Q80H/nrF8BhjzdBlgHoOL0iiXQ3w2yIzGGQknlh316UJUYczvxJ4vhtYh9hm8ygMbrFYQWDanDK2RsA98UzZw6xg3zHiSkMXH0vLp4KK++fj5Y4Z/rP5qJUHghASwWna3VbTYp3nGBiE+FOadQYCG57egM6SThfF9/MiThbOpHnVmAHFYPxTY3Hzz4vZpXCXGFuSdkA3SYtQN8VAWCWT7lrzOuawuTQNvJWi1XCKBSGCUns3jIhElhHkRJkZwsjFbmJ9idEphnNNq6sdIbiZwWhZx2A1oiK4yAD56V2fMx+PrIbIwwWw45o45g7ZwGxDzyqyee3lnoJrbINrJIU4ikhTfqvG5U7zXaEiXhayoBnDG+bAt7rbp2vXzfEAtGssCIIYfcbRsFbVTnlmgb7UZAt1BnVPMozpdyKcLu7M6pW5oGHqgWtKCEy0LBT8uFuJwbAX8J9TZQb4nk41hYiB25CYxx82H3NkWD+OLOXVMWK3Sy3XCciz4Re3AHIv/CoDvtUyUwxDR8Vl+lNqRO2hDKlzDFo0zPsqTHKISjuGURQz/xgbVDvgRBzK5AIk5eJcwERsiiThoQzZ80qdw8vgofcCrgzOwnUOtaAXq6E0ctuQx4loxWRtKPObk3TGKw+iyiOLEIM1/zPJUc1IUYlTBcUGOJTjaHHF0LSdATpsBiILZ+IosDqNz6yBG0hUxZT7Iy/aCfdZ2LLb9GzUtp1o4Mg2XqRIcoiUag6K7UggcncKczmenYNTn89nAR8sfxre3Wa/XDvccRz+7mTCasiqLZbdKNLhMc3NsCyfK5rJuEnHCon8z7tFRNKJRFDfD2z7WHFgHEtmsvQpDnOat2+OY0VQkHG10XoFTYXPUVmxND2JEccamQpjJsWAfcjjqdWz93sEUAX+gQpYwQ5XjZPUksMKQcUDC6RIblLexzqmv0658SA9H6zG6fA9UiMrYz1UyGVFBbIH41lU4zscjyw69Y6/mqD9+DDX9+SGoh6MZIbeW7If1Ywick3C0ld44DP8l6c0d+tp/6rDuQGumlqMSjgYUPAKJyJII4ON7LlacoaOCwwc20l3gT8ZFW78FjhdFfkjuPSfaD5fLaaG5WFXsYnQ9NMRvI835A/EVN4xKwfnmOCNl2D+Qf9sVITxaTsTZqFYkz8LS8A2EMcwwjCJbMhh8AB4/zkqqc4NUaNwCp5yHM9OP8o6PWSq9yGpFNyoZMe4QW6Jm/TEcjvOik/O2cBgw8tA6TNRUOMTfGidib5jXTXtSgeJ14U13WWI+2EXMJ0TT0dKEAeAitCGUqampEOYKHc/onE1lhWnovq12DEnP9LopTQd5Fi+xn8XfTwjA373znL8NR5r2A4yGY+L/SnOaivG3x5keSOYj+fdp08KIBUPPgMYOi4PvTtB2wIt1TxtOUzC3026CZHRJ3CEx5qD4boGTTy54rCM/mkwHs8a8HVKambeDg4u/CGwGXNY3GwqcqhIIeGc8HgYI85Iz2UDGYeK3wLEAREZSI9+ki1smWAAIvBsk8n9szqpxAXRpZ8byv844rTDQhJ1TMCVFSFRWjKIx2HrdHMfbMEI+YG+cpleK6eL2+c8ThGbi7e/Y7ylxsH5uaqYVgxhdjBQUpKnwhWK6sO22tqPxppaxtzM0VtPnJlM6PbVIcBYHF38wkDSWasepkBWbwxjUjD/0gdMHWT4E2VGsXEl1eAscjxG7TrN9BFZxuUymlb9QPRN/LS6m8DVXwNyGU9EmcrkcF829wfhDjNYp+zjFmQradOGY7VY4FjMsW6c99tT7dCltMq0SnA+wuEhnWEZ5sViKUyhkWFKEsFGAKSePpZ/kVm4ySiCGPRVy3jaFkgXJ2w3JoukA1bP1K7XlDxTHKuGwCcgVoJKT6g9MI2TVdHFpOpdFklG05fhUzEcGC7fL6Lhcebs9CcXVla306sE/P0wMTkiTiwDmLUEsx9hELpPhOEGgPFGMAUHfFOVxZrNhfhSC2A5mSU5n/rhdF+r1pOyGFBjfr26dFdPvi/+9OCGNPyNvMiRnZWADA1GOZVmhEMWvHHp+Nfc8HoSYjdoz4w6GbRh7RBPnU7fCQS0seKbBYP6XaRWKadNWcFDC8e4SEizESDrNJBIbAmwkEtUMEkXnMj6dlCgYBvvkUGw0KLnbrUt3ut07Y2icm1aK6PDn8mZUmdQ7tC6sRjkULUu+shtYnVUz874QhMn9n0fMdCzkFIdzKvRZtNYxe+CQ8KQP5Vm1V8KZnxPkup4WryzWr/7cLg3Q7sczGjozA7RtlXA0LlSENVBOvk9vbaWX5JnggISDHq7tEDZTEOYJzis6krLTfB9SrSlGRZAAnTStnhVb10Nf92cgw3bCkG4sylYpjjQsRR63Wy3taDSYQQ2knUgXoeWpHmI2PWlI+7ORwHL9DwnHMA0x0c9iauBojAtgRYssngVaR7gMC8TJo71wMDJqCwB/gDxKRk0G3b543PmlKjhoP9NJ1IaCRjOwkMvMFbRdlsOxc1WhQuoOj0cOwhRnCrLBV2Z1eKi/lxWDz8j30UpF6NYMl6tmopyAzY+iH7dCzM0HnbrQ/6g1HLRMl1u6sXjLu7lqlO3WDeJQewKYVuQnK3EsnnHr1NuWHWgda/OkiFf1tGLkIYkiAcuKU3DeBjaA2H3ZbB9Vw2nKiBHeZHKXwFAgAdNoQ/Eb3pnHvDMbx3L1S5VspyV27Pei3bGvySIVGe3z9QWSKDAQfqnubii2fydsH8WwgiCw2DKXu3/V+kqtMNgUz7d/v1wvmK+EDNpUJtMWEGQxv8KOWU0ca/IroZ9mCv43aOL+aqnnBrUZwuGPah7U+0bos05kn2tpbGyMxKee9urF1FfTq7enlTwW2PZqQmkzORibHEaZnJwcht5F3yk5y9Po+dKnS+qYrfbOUWgzuflTkYbK+EtjzyvsDen136njW8ljjk2wrL9bO2xhDuNMaXZ/f5bIs2ezs0+h1z6adwVxat+pcpCa7MdWWW1blqLzXbIR+Wx8HM1mbAd26NG88bWeOK4zh76+t9XV3AwYuqXzuZGI4hlXEsiOTYJVomCMyWirGak/R5rhYfyCtjP5AqMguaRlYEE53NAYakP67c2fOpfLauwW6HzCrHzxDR28NXE4NqPN5argzymnKWvP8MsLFEwRlhRewZUyKwTtybjl2Dxy/HCNxeh3mC8lTnHJYlHLZTMVqJA2FKuaPPSQ5CVbsK5dx9GR4+iWWwHS0FTUTqZarWijiUQ0mtgFj1fjTXbj5DWB3lfy6vUX9fqtjqqg3UgTd6IdLrOBdQ4rYD0MM/Rt0vHBDEoL5/K3X3JcbELPMHA98aS+lmMNV6CDZZaOb5FGDHauAEgJPJ+iYFbzpTSGfO1oHS6JkteRPFpxM9RID9gonS6Z5Z8gQoPJgLhQl0uqqD/Yg/KNI2H+OBrtDHxspaIlzbBk/J4WjoE+7PNhCIumdKHX3/ioQX5e6CiHWYEjZQSp46UTd3QgH7G0cPqexDus3/xwef6rzgzOZRLCV/OgSNsDCoRr4JSODm7oVyPJ4656gt2Fbw1iqDUqcUaui7MJ/3YzGnuhq5jgMmCwSJ82kAPLp+E0vrHcyHJcX590l1rc93bZdJs49BupxruGdm4mA9/T8NKxUickYIy0R7q7wGn8LUqb7TYetlDCgOENiDjyj94BTuQNOdpQyChDDscVKIK0ASDjzCi9DHFKOyrjWAx/4zYKgtjAKWnE20g0cklHvUw+00VwxlTGScGcv9rpVGzGL95FMuTm2InizGgUODNqNpr5BkAh00HDsV/JoV+ynGbr0oWzo+ZHnvJku6PLv7XHeTlaBNr9ihYXnwvHDvMVrjsSH7eytHh7WJbtI9WJM7v2STgj1s5ixCotg9eah6rQ1YJzwomxSeOSSqxm/WRs0xVG6HHZ6V3Xsmj8/UbbWd0kLIu2h8vQaTNENZyyWJJCYMSluJwiBgUUOCPXmeR43pvOTWflbbPGIgmZnnstluQ8FLRc99zxjbLo9UJ7gpD9TP6WfiOpcsRKFv+KD4J6fjKZzkzpdHF/HxTyyy9v374rdCcp9qStBJe93NzxhAKn2YITHOtVZ4JdC2fp1RUT2dyEra3zFen6EyiLbcUNfcz949u2/CvTd/K1Xm8tLOJYpq/cTfNWV9Jn52mye7dVhAPp+r9ODA4uzissh/VjsGErhrZ+mtZ9T9f64bTsF3Ea15lWwJnJdGgiPLAKqCjYOqObwIP/PG7V6P6MljvpbLRpzHm6A833LOWvafl7qZZZkHDKfTmM4suWyEr6gK7X1kGRbFGZ0ucTg0j04T9kHC6Dmvq+0TFqEL1ov5UgpNKrk9pFD8KPWAf69y956fKuiGQ/JtPKKv1v+8PE218nJt42xxN+IXPSGTekmDOu6HgH2tOp+GPWCA2L3QHuMmnZj8SzCh/+QnN+K/dRG5XjbhcV7WRnXNFiunrgkE/0YXGesn9CdCb2U0IFpYtA1bNagsXBpnYqQq6Hh45IylF0tNADh5bSec2yoR+OsV313sZFMb16aCqatoqUJ711+PPiOzLE4aJ+4d97xQvRr4a7cQJttmMVQ2GkL46ns9eyw0/FNC4ZBmlJtlbOxSOTwj96XUGMyDsvyoo3JuK0jWLED+7OWBb64mi6Pv0zYLDuH6RXzyBtakoJAzMn7PaMpdSQ94dPlR9b7IEjteyuBXvfnNXrw0hGcpjq8ECGSZ9h5cUK5d6Rnd7l2eTpTOupQC8cUr6XSq1Y1FsCPec/3h/RhFZE8zGtHiLO8SXBQrz1izHForuW6XORdh8knrX/rFUDXXK53p8NdS2vpFe3VrbEKA3w9SWTIDu99dPJR4oloKVXvnOs722Ikbp/Lr8EBy10JY1AW2nTqtEFl86lqFvB2I5ip1iM0pauiT8xnrX9KzYfLsPRaKan36Ofl0wzxC0uuYhXTBCTO/OdOK7uDQgyK3wK/dNn4/IP8pITMUXTe0Li6h3YLaLl7A+/Vr4u1c09cV70n4JpNP22SjxGmO332xZxODo2FlD2UBJO1/pS41mD/v1W350by8BCvzmHGNsQp+3WYhcR6dpi8JK/NjHcdyjXO/BcV0SaF5MdI89GJBLp9S4JDvbqPfclmpe8xTCX0pzuTFavVzPQVZx90XcGeIthrhyR1667VUdjVH9fz998sCDa7Ozky2sOA0RTW3t6RaK4qYhuvrZ27QksHTutTV4Re24oYkR+Orx07avbRUecDai7iS+KOCndaUsQ18GZHb8iFN5IDOIfrZl88QnFr6jQ8bXPgCPWyE/H5z/hr2mINdjwzlU9+o1xXqx9StwS65GdsZfq//UfaYgCn7SVQPNWafL6znhtsbjo/O/T/o4YzVtPxz7PH5mwRLoT5RUi2n+vgzP3ImIk73Vw5n6E0Czc0V92uIZ42s/19ZL/BzsWZzgymdrHAAAAAElFTkSuQmCC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data:image/png;base64,iVBORw0KGgoAAAANSUhEUgAAAI4AAACOCAMAAADQI8A6AAABrVBMVEX///8AAAAAZpkzZjP/zJk0aTTZ2dmJiYnMmWYAap+WlpYAZpr4+Pje3d6cnJw1azX//5kqVCrOzs4AIwD/0JwAXo3/1J8tWi3m5uZoNACdaQAxYjHKysq6urrv7+8oUSghQyEAO1hNTU0OHQ4WLBYePR6MXgA7OzsAYZGVYwAKFQr//6CibAAkSCQAGyh6enoSJBKAgIDao20AUHgaNBoASGxMJgCsrKwfHx8AQWFeXl4AGgBONAAANVCfd08dEwAqKioAKT0AAA5HR0fj44gAFB46HQA2NjahgWFVKgB2WTuxhVngs4ZlQwBtV0EAJDXBmnSOakclIhd2TwAAABwsHgBRNgAAEgBra2tzXEU/KgBtSQBVPiVGNCC3km0ASns/CgAZXBkAL1ElFABFXXAAN2YAEjsgAAAAACJcU0tfbXmbiXkzTGAbThuroJdFGwAZJS4AGzRtUjYAKFx6aFgzIhd3cz5zTyhymLZbWzZBRimRakFfXynBwnSamlwuV2qjoVowCwCFcFExHRoxPiQjAAAxLx8AOhfJt3EAOwBBEAAMTAx9gk18knxETT4PTKseAAASQklEQVR4nMWciVsa2ZbAOUABRSElxAIiArIJooBsQYyyqChR3E2CxqVbX7/0lknH16YnnU7Pe05PZ7qnZ/7mOfdWFRSLaLSi5/tiELTqx7lnvxc1mnsSi8vlva97d4unARDweO4bg4rdmPri9aNHr78AY8pw3zCWSPnPJw9FefJFOXLPOAZYetiS13DfNABLjx4+eUTlycP7xRmZBiJLJRD/fwjW+8SxgiRPnuCXEi4XREbujSZPUUoPH0ET6yFy3RONhRKcPmrRUDu6N/uBpVPEKYFC0OnvCycAIknpEXH2JUpTWro3HHSrw4v69vZDYjCopqWHaNGn94VjR4Ta5ubR+p8HtVqpdvCvP3+q1dB84F58i8Sci0Oo1euw53BsOuqbm3WHA3Fe3kumoDGnfqgfGqrr9fqh+nbdMYQPjl6/XLgPnDwc1BwXdYJApD50AeuIVbufvGWZWUdtOLYdEs76+lANeWr/dVdxJ58kkjckjeS7hTNkcNQ2Je0MbcLBxeamA0qlu8HxALhfuQHQgo2ecgQJ9ENHoG9Kva53OPbQnux3ADPgASev0+l4FAbvuUcXacjRpEG4odoPAU3gLmg0ZbAxSMPEfU434wSFViSszSFHDe6qXPbMOwlN3AmheJBx+0DvoAqR1ml9fa/uqP1gd90RDVAanS7rhBgEGUb3+8XQ0LqjVhfNuIZIpfpdhb+8TMNMoS2Dzo3rhQv2W71+Lqpn76iu/24meUc4EBZp0HRGCY4vzMd4Ps68+giSkwOs5D/LrS2NZLLRbpLGmJthGJ+NOFaM4OjCTt8orpiOcV5Q80H/nrF8BhjzdBlgHoOL0iiXQ3w2yIzGGQknlh316UJUYczvxJ4vhtYh9hm8ygMbrFYQWDanDK2RsA98UzZw6xg3zHiSkMXH0vLp4KK++fj5Y4Z/rP5qJUHghASwWna3VbTYp3nGBiE+FOadQYCG57egM6SThfF9/MiThbOpHnVmAHFYPxTY3Hzz4vZpXCXGFuSdkA3SYtQN8VAWCWT7lrzOuawuTQNvJWi1XCKBSGCUns3jIhElhHkRJkZwsjFbmJ9idEphnNNq6sdIbiZwWhZx2A1oiK4yAD56V2fMx+PrIbIwwWw45o45g7ZwGxDzyqyee3lnoJrbINrJIU4ikhTfqvG5U7zXaEiXhayoBnDG+bAt7rbp2vXzfEAtGssCIIYfcbRsFbVTnlmgb7UZAt1BnVPMozpdyKcLu7M6pW5oGHqgWtKCEy0LBT8uFuJwbAX8J9TZQb4nk41hYiB25CYxx82H3NkWD+OLOXVMWK3Sy3XCciz4Re3AHIv/CoDvtUyUwxDR8Vl+lNqRO2hDKlzDFo0zPsqTHKISjuGURQz/xgbVDvgRBzK5AIk5eJcwERsiiThoQzZ80qdw8vgofcCrgzOwnUOtaAXq6E0ctuQx4loxWRtKPObk3TGKw+iyiOLEIM1/zPJUc1IUYlTBcUGOJTjaHHF0LSdATpsBiILZ+IosDqNz6yBG0hUxZT7Iy/aCfdZ2LLb9GzUtp1o4Mg2XqRIcoiUag6K7UggcncKczmenYNTn89nAR8sfxre3Wa/XDvccRz+7mTCasiqLZbdKNLhMc3NsCyfK5rJuEnHCon8z7tFRNKJRFDfD2z7WHFgHEtmsvQpDnOat2+OY0VQkHG10XoFTYXPUVmxND2JEccamQpjJsWAfcjjqdWz93sEUAX+gQpYwQ5XjZPUksMKQcUDC6RIblLexzqmv0658SA9H6zG6fA9UiMrYz1UyGVFBbIH41lU4zscjyw69Y6/mqD9+DDX9+SGoh6MZIbeW7If1Ywick3C0ld44DP8l6c0d+tp/6rDuQGumlqMSjgYUPAKJyJII4ON7LlacoaOCwwc20l3gT8ZFW78FjhdFfkjuPSfaD5fLaaG5WFXsYnQ9NMRvI835A/EVN4xKwfnmOCNl2D+Qf9sVITxaTsTZqFYkz8LS8A2EMcwwjCJbMhh8AB4/zkqqc4NUaNwCp5yHM9OP8o6PWSq9yGpFNyoZMe4QW6Jm/TEcjvOik/O2cBgw8tA6TNRUOMTfGidib5jXTXtSgeJ14U13WWI+2EXMJ0TT0dKEAeAitCGUqampEOYKHc/onE1lhWnovq12DEnP9LopTQd5Fi+xn8XfTwjA373znL8NR5r2A4yGY+L/SnOaivG3x5keSOYj+fdp08KIBUPPgMYOi4PvTtB2wIt1TxtOUzC3026CZHRJ3CEx5qD4boGTTy54rCM/mkwHs8a8HVKambeDg4u/CGwGXNY3GwqcqhIIeGc8HgYI85Iz2UDGYeK3wLEAREZSI9+ki1smWAAIvBsk8n9szqpxAXRpZ8byv844rTDQhJ1TMCVFSFRWjKIx2HrdHMfbMEI+YG+cpleK6eL2+c8ThGbi7e/Y7ylxsH5uaqYVgxhdjBQUpKnwhWK6sO22tqPxppaxtzM0VtPnJlM6PbVIcBYHF38wkDSWasepkBWbwxjUjD/0gdMHWT4E2VGsXEl1eAscjxG7TrN9BFZxuUymlb9QPRN/LS6m8DVXwNyGU9EmcrkcF829wfhDjNYp+zjFmQradOGY7VY4FjMsW6c99tT7dCltMq0SnA+wuEhnWEZ5sViKUyhkWFKEsFGAKSePpZ/kVm4ySiCGPRVy3jaFkgXJ2w3JoukA1bP1K7XlDxTHKuGwCcgVoJKT6g9MI2TVdHFpOpdFklG05fhUzEcGC7fL6Lhcebs9CcXVla306sE/P0wMTkiTiwDmLUEsx9hELpPhOEGgPFGMAUHfFOVxZrNhfhSC2A5mSU5n/rhdF+r1pOyGFBjfr26dFdPvi/+9OCGNPyNvMiRnZWADA1GOZVmhEMWvHHp+Nfc8HoSYjdoz4w6GbRh7RBPnU7fCQS0seKbBYP6XaRWKadNWcFDC8e4SEizESDrNJBIbAmwkEtUMEkXnMj6dlCgYBvvkUGw0KLnbrUt3ut07Y2icm1aK6PDn8mZUmdQ7tC6sRjkULUu+shtYnVUz874QhMn9n0fMdCzkFIdzKvRZtNYxe+CQ8KQP5Vm1V8KZnxPkup4WryzWr/7cLg3Q7sczGjozA7RtlXA0LlSENVBOvk9vbaWX5JnggISDHq7tEDZTEOYJzis6krLTfB9SrSlGRZAAnTStnhVb10Nf92cgw3bCkG4sylYpjjQsRR63Wy3taDSYQQ2knUgXoeWpHmI2PWlI+7ORwHL9DwnHMA0x0c9iauBojAtgRYssngVaR7gMC8TJo71wMDJqCwB/gDxKRk0G3b543PmlKjhoP9NJ1IaCRjOwkMvMFbRdlsOxc1WhQuoOj0cOwhRnCrLBV2Z1eKi/lxWDz8j30UpF6NYMl6tmopyAzY+iH7dCzM0HnbrQ/6g1HLRMl1u6sXjLu7lqlO3WDeJQewKYVuQnK3EsnnHr1NuWHWgda/OkiFf1tGLkIYkiAcuKU3DeBjaA2H3ZbB9Vw2nKiBHeZHKXwFAgAdNoQ/Eb3pnHvDMbx3L1S5VspyV27Pei3bGvySIVGe3z9QWSKDAQfqnubii2fydsH8WwgiCw2DKXu3/V+kqtMNgUz7d/v1wvmK+EDNpUJtMWEGQxv8KOWU0ca/IroZ9mCv43aOL+aqnnBrUZwuGPah7U+0bos05kn2tpbGyMxKee9urF1FfTq7enlTwW2PZqQmkzORibHEaZnJwcht5F3yk5y9Po+dKnS+qYrfbOUWgzuflTkYbK+EtjzyvsDen136njW8ljjk2wrL9bO2xhDuNMaXZ/f5bIs2ezs0+h1z6adwVxat+pcpCa7MdWWW1blqLzXbIR+Wx8HM1mbAd26NG88bWeOK4zh76+t9XV3AwYuqXzuZGI4hlXEsiOTYJVomCMyWirGak/R5rhYfyCtjP5AqMguaRlYEE53NAYakP67c2fOpfLauwW6HzCrHzxDR28NXE4NqPN5argzymnKWvP8MsLFEwRlhRewZUyKwTtybjl2Dxy/HCNxeh3mC8lTnHJYlHLZTMVqJA2FKuaPPSQ5CVbsK5dx9GR4+iWWwHS0FTUTqZarWijiUQ0mtgFj1fjTXbj5DWB3lfy6vUX9fqtjqqg3UgTd6IdLrOBdQ4rYD0MM/Rt0vHBDEoL5/K3X3JcbELPMHA98aS+lmMNV6CDZZaOb5FGDHauAEgJPJ+iYFbzpTSGfO1oHS6JkteRPFpxM9RID9gonS6Z5Z8gQoPJgLhQl0uqqD/Yg/KNI2H+OBrtDHxspaIlzbBk/J4WjoE+7PNhCIumdKHX3/ioQX5e6CiHWYEjZQSp46UTd3QgH7G0cPqexDus3/xwef6rzgzOZRLCV/OgSNsDCoRr4JSODm7oVyPJ4656gt2Fbw1iqDUqcUaui7MJ/3YzGnuhq5jgMmCwSJ82kAPLp+E0vrHcyHJcX590l1rc93bZdJs49BupxruGdm4mA9/T8NKxUickYIy0R7q7wGn8LUqb7TYetlDCgOENiDjyj94BTuQNOdpQyChDDscVKIK0ASDjzCi9DHFKOyrjWAx/4zYKgtjAKWnE20g0cklHvUw+00VwxlTGScGcv9rpVGzGL95FMuTm2InizGgUODNqNpr5BkAh00HDsV/JoV+ynGbr0oWzo+ZHnvJku6PLv7XHeTlaBNr9ihYXnwvHDvMVrjsSH7eytHh7WJbtI9WJM7v2STgj1s5ixCotg9eah6rQ1YJzwomxSeOSSqxm/WRs0xVG6HHZ6V3Xsmj8/UbbWd0kLIu2h8vQaTNENZyyWJJCYMSluJwiBgUUOCPXmeR43pvOTWflbbPGIgmZnnstluQ8FLRc99zxjbLo9UJ7gpD9TP6WfiOpcsRKFv+KD4J6fjKZzkzpdHF/HxTyyy9v374rdCcp9qStBJe93NzxhAKn2YITHOtVZ4JdC2fp1RUT2dyEra3zFen6EyiLbcUNfcz949u2/CvTd/K1Xm8tLOJYpq/cTfNWV9Jn52mye7dVhAPp+r9ODA4uzissh/VjsGErhrZ+mtZ9T9f64bTsF3Ea15lWwJnJdGgiPLAKqCjYOqObwIP/PG7V6P6MljvpbLRpzHm6A833LOWvafl7qZZZkHDKfTmM4suWyEr6gK7X1kGRbFGZ0ucTg0j04T9kHC6Dmvq+0TFqEL1ov5UgpNKrk9pFD8KPWAf69y956fKuiGQ/JtPKKv1v+8PE218nJt42xxN+IXPSGTekmDOu6HgH2tOp+GPWCA2L3QHuMmnZj8SzCh/+QnN+K/dRG5XjbhcV7WRnXNFiunrgkE/0YXGesn9CdCb2U0IFpYtA1bNagsXBpnYqQq6Hh45IylF0tNADh5bSec2yoR+OsV313sZFMb16aCqatoqUJ711+PPiOzLE4aJ+4d97xQvRr4a7cQJttmMVQ2GkL46ns9eyw0/FNC4ZBmlJtlbOxSOTwj96XUGMyDsvyoo3JuK0jWLED+7OWBb64mi6Pv0zYLDuH6RXzyBtakoJAzMn7PaMpdSQ94dPlR9b7IEjteyuBXvfnNXrw0hGcpjq8ECGSZ9h5cUK5d6Rnd7l2eTpTOupQC8cUr6XSq1Y1FsCPec/3h/RhFZE8zGtHiLO8SXBQrz1izHForuW6XORdh8knrX/rFUDXXK53p8NdS2vpFe3VrbEKA3w9SWTIDu99dPJR4oloKVXvnOs722Ikbp/Lr8EBy10JY1AW2nTqtEFl86lqFvB2I5ip1iM0pauiT8xnrX9KzYfLsPRaKan36Ofl0wzxC0uuYhXTBCTO/OdOK7uDQgyK3wK/dNn4/IP8pITMUXTe0Li6h3YLaLl7A+/Vr4u1c09cV70n4JpNP22SjxGmO332xZxODo2FlD2UBJO1/pS41mD/v1W350by8BCvzmHGNsQp+3WYhcR6dpi8JK/NjHcdyjXO/BcV0SaF5MdI89GJBLp9S4JDvbqPfclmpe8xTCX0pzuTFavVzPQVZx90XcGeIthrhyR1667VUdjVH9fz998sCDa7Ozky2sOA0RTW3t6RaK4qYhuvrZ27QksHTutTV4Re24oYkR+Orx07avbRUecDai7iS+KOCndaUsQ18GZHb8iFN5IDOIfrZl88QnFr6jQ8bXPgCPWyE/H5z/hr2mINdjwzlU9+o1xXqx9StwS65GdsZfq//UfaYgCn7SVQPNWafL6znhtsbjo/O/T/o4YzVtPxz7PH5mwRLoT5RUi2n+vgzP3ImIk73Vw5n6E0Czc0V92uIZ42s/19ZL/BzsWZzgymdrHAAAAAElFTkSuQmCC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2EFD6D3-1B8C-48BF-841B-AF849B74E132}"/>
              </a:ext>
            </a:extLst>
          </p:cNvPr>
          <p:cNvSpPr txBox="1">
            <a:spLocks/>
          </p:cNvSpPr>
          <p:nvPr/>
        </p:nvSpPr>
        <p:spPr>
          <a:xfrm>
            <a:off x="1981200" y="1074051"/>
            <a:ext cx="325693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DBA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692A0EA-67BC-4995-8F0C-20039CF585EB}"/>
              </a:ext>
            </a:extLst>
          </p:cNvPr>
          <p:cNvSpPr txBox="1">
            <a:spLocks/>
          </p:cNvSpPr>
          <p:nvPr/>
        </p:nvSpPr>
        <p:spPr>
          <a:xfrm>
            <a:off x="1919272" y="2596643"/>
            <a:ext cx="6858000" cy="3012418"/>
          </a:xfrm>
          <a:prstGeom prst="rect">
            <a:avLst/>
          </a:prstGeom>
        </p:spPr>
        <p:txBody>
          <a:bodyPr vert="horz" lIns="45720" rIns="45720" anchor="ctr">
            <a:normAutofit fontScale="4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6700" dirty="0">
                <a:solidFill>
                  <a:schemeClr val="bg1"/>
                </a:solidFill>
              </a:rPr>
              <a:t>Performance tuning 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6700" dirty="0">
                <a:solidFill>
                  <a:schemeClr val="bg1"/>
                </a:solidFill>
              </a:rPr>
              <a:t>Software Maintenance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6700" dirty="0">
                <a:solidFill>
                  <a:schemeClr val="bg1"/>
                </a:solidFill>
              </a:rPr>
              <a:t>Scaling Up and Down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6700" dirty="0">
                <a:solidFill>
                  <a:schemeClr val="bg1"/>
                </a:solidFill>
              </a:rPr>
              <a:t>Running Utilities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6700" dirty="0">
                <a:solidFill>
                  <a:schemeClr val="bg1"/>
                </a:solidFill>
              </a:rPr>
              <a:t>Monitoring Security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6700" dirty="0">
                <a:solidFill>
                  <a:schemeClr val="bg1"/>
                </a:solidFill>
              </a:rPr>
              <a:t>Mission Critical Data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tar: 6 Points 9">
            <a:extLst>
              <a:ext uri="{FF2B5EF4-FFF2-40B4-BE49-F238E27FC236}">
                <a16:creationId xmlns:a16="http://schemas.microsoft.com/office/drawing/2014/main" id="{87986FA1-C818-4AE5-91E9-AFCE16E2943C}"/>
              </a:ext>
            </a:extLst>
          </p:cNvPr>
          <p:cNvSpPr/>
          <p:nvPr/>
        </p:nvSpPr>
        <p:spPr>
          <a:xfrm>
            <a:off x="8777272" y="1338952"/>
            <a:ext cx="2209800" cy="2259160"/>
          </a:xfrm>
          <a:prstGeom prst="star6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Be Automated on </a:t>
            </a:r>
          </a:p>
          <a:p>
            <a:pPr algn="ctr"/>
            <a:r>
              <a:rPr lang="en-US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52799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7"/>
    </mc:Choice>
    <mc:Fallback xmlns="">
      <p:transition spd="slow" advTm="39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272" y="101945"/>
            <a:ext cx="7470648" cy="114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Where is your role going?</a:t>
            </a:r>
          </a:p>
        </p:txBody>
      </p:sp>
      <p:sp>
        <p:nvSpPr>
          <p:cNvPr id="3" name="AutoShape 4" descr="data:image/png;base64,iVBORw0KGgoAAAANSUhEUgAAAI4AAACOCAMAAADQI8A6AAABrVBMVEX///8AAAAAZpkzZjP/zJk0aTTZ2dmJiYnMmWYAap+WlpYAZpr4+Pje3d6cnJw1azX//5kqVCrOzs4AIwD/0JwAXo3/1J8tWi3m5uZoNACdaQAxYjHKysq6urrv7+8oUSghQyEAO1hNTU0OHQ4WLBYePR6MXgA7OzsAYZGVYwAKFQr//6CibAAkSCQAGyh6enoSJBKAgIDao20AUHgaNBoASGxMJgCsrKwfHx8AQWFeXl4AGgBONAAANVCfd08dEwAqKioAKT0AAA5HR0fj44gAFB46HQA2NjahgWFVKgB2WTuxhVngs4ZlQwBtV0EAJDXBmnSOakclIhd2TwAAABwsHgBRNgAAEgBra2tzXEU/KgBtSQBVPiVGNCC3km0ASns/CgAZXBkAL1ElFABFXXAAN2YAEjsgAAAAACJcU0tfbXmbiXkzTGAbThuroJdFGwAZJS4AGzRtUjYAKFx6aFgzIhd3cz5zTyhymLZbWzZBRimRakFfXynBwnSamlwuV2qjoVowCwCFcFExHRoxPiQjAAAxLx8AOhfJt3EAOwBBEAAMTAx9gk18knxETT4PTKseAAASQklEQVR4nMWciVsa2ZbAOUABRSElxAIiArIJooBsQYyyqChR3E2CxqVbX7/0lknH16YnnU7Pe05PZ7qnZ/7mOfdWFRSLaLSi5/tiELTqx7lnvxc1mnsSi8vlva97d4unARDweO4bg4rdmPri9aNHr78AY8pw3zCWSPnPJw9FefJFOXLPOAZYetiS13DfNABLjx4+eUTlycP7xRmZBiJLJRD/fwjW+8SxgiRPnuCXEi4XREbujSZPUUoPH0ET6yFy3RONhRKcPmrRUDu6N/uBpVPEKYFC0OnvCycAIknpEXH2JUpTWro3HHSrw4v69vZDYjCopqWHaNGn94VjR4Ta5ubR+p8HtVqpdvCvP3+q1dB84F58i8Sci0Oo1euw53BsOuqbm3WHA3Fe3kumoDGnfqgfGqrr9fqh+nbdMYQPjl6/XLgPnDwc1BwXdYJApD50AeuIVbufvGWZWUdtOLYdEs76+lANeWr/dVdxJ58kkjckjeS7hTNkcNQ2Je0MbcLBxeamA0qlu8HxALhfuQHQgo2ecgQJ9ENHoG9Kva53OPbQnux3ADPgASev0+l4FAbvuUcXacjRpEG4odoPAU3gLmg0ZbAxSMPEfU434wSFViSszSFHDe6qXPbMOwlN3AmheJBx+0DvoAqR1ml9fa/uqP1gd90RDVAanS7rhBgEGUb3+8XQ0LqjVhfNuIZIpfpdhb+8TMNMoS2Dzo3rhQv2W71+Lqpn76iu/24meUc4EBZp0HRGCY4vzMd4Ps68+giSkwOs5D/LrS2NZLLRbpLGmJthGJ+NOFaM4OjCTt8orpiOcV5Q80H/nrF8BhjzdBlgHoOL0iiXQ3w2yIzGGQknlh316UJUYczvxJ4vhtYh9hm8ygMbrFYQWDanDK2RsA98UzZw6xg3zHiSkMXH0vLp4KK++fj5Y4Z/rP5qJUHghASwWna3VbTYp3nGBiE+FOadQYCG57egM6SThfF9/MiThbOpHnVmAHFYPxTY3Hzz4vZpXCXGFuSdkA3SYtQN8VAWCWT7lrzOuawuTQNvJWi1XCKBSGCUns3jIhElhHkRJkZwsjFbmJ9idEphnNNq6sdIbiZwWhZx2A1oiK4yAD56V2fMx+PrIbIwwWw45o45g7ZwGxDzyqyee3lnoJrbINrJIU4ikhTfqvG5U7zXaEiXhayoBnDG+bAt7rbp2vXzfEAtGssCIIYfcbRsFbVTnlmgb7UZAt1BnVPMozpdyKcLu7M6pW5oGHqgWtKCEy0LBT8uFuJwbAX8J9TZQb4nk41hYiB25CYxx82H3NkWD+OLOXVMWK3Sy3XCciz4Re3AHIv/CoDvtUyUwxDR8Vl+lNqRO2hDKlzDFo0zPsqTHKISjuGURQz/xgbVDvgRBzK5AIk5eJcwERsiiThoQzZ80qdw8vgofcCrgzOwnUOtaAXq6E0ctuQx4loxWRtKPObk3TGKw+iyiOLEIM1/zPJUc1IUYlTBcUGOJTjaHHF0LSdATpsBiILZ+IosDqNz6yBG0hUxZT7Iy/aCfdZ2LLb9GzUtp1o4Mg2XqRIcoiUag6K7UggcncKczmenYNTn89nAR8sfxre3Wa/XDvccRz+7mTCasiqLZbdKNLhMc3NsCyfK5rJuEnHCon8z7tFRNKJRFDfD2z7WHFgHEtmsvQpDnOat2+OY0VQkHG10XoFTYXPUVmxND2JEccamQpjJsWAfcjjqdWz93sEUAX+gQpYwQ5XjZPUksMKQcUDC6RIblLexzqmv0658SA9H6zG6fA9UiMrYz1UyGVFBbIH41lU4zscjyw69Y6/mqD9+DDX9+SGoh6MZIbeW7If1Ywick3C0ld44DP8l6c0d+tp/6rDuQGumlqMSjgYUPAKJyJII4ON7LlacoaOCwwc20l3gT8ZFW78FjhdFfkjuPSfaD5fLaaG5WFXsYnQ9NMRvI835A/EVN4xKwfnmOCNl2D+Qf9sVITxaTsTZqFYkz8LS8A2EMcwwjCJbMhh8AB4/zkqqc4NUaNwCp5yHM9OP8o6PWSq9yGpFNyoZMe4QW6Jm/TEcjvOik/O2cBgw8tA6TNRUOMTfGidib5jXTXtSgeJ14U13WWI+2EXMJ0TT0dKEAeAitCGUqampEOYKHc/onE1lhWnovq12DEnP9LopTQd5Fi+xn8XfTwjA373znL8NR5r2A4yGY+L/SnOaivG3x5keSOYj+fdp08KIBUPPgMYOi4PvTtB2wIt1TxtOUzC3026CZHRJ3CEx5qD4boGTTy54rCM/mkwHs8a8HVKambeDg4u/CGwGXNY3GwqcqhIIeGc8HgYI85Iz2UDGYeK3wLEAREZSI9+ki1smWAAIvBsk8n9szqpxAXRpZ8byv844rTDQhJ1TMCVFSFRWjKIx2HrdHMfbMEI+YG+cpleK6eL2+c8ThGbi7e/Y7ylxsH5uaqYVgxhdjBQUpKnwhWK6sO22tqPxppaxtzM0VtPnJlM6PbVIcBYHF38wkDSWasepkBWbwxjUjD/0gdMHWT4E2VGsXEl1eAscjxG7TrN9BFZxuUymlb9QPRN/LS6m8DVXwNyGU9EmcrkcF829wfhDjNYp+zjFmQradOGY7VY4FjMsW6c99tT7dCltMq0SnA+wuEhnWEZ5sViKUyhkWFKEsFGAKSePpZ/kVm4ySiCGPRVy3jaFkgXJ2w3JoukA1bP1K7XlDxTHKuGwCcgVoJKT6g9MI2TVdHFpOpdFklG05fhUzEcGC7fL6Lhcebs9CcXVla306sE/P0wMTkiTiwDmLUEsx9hELpPhOEGgPFGMAUHfFOVxZrNhfhSC2A5mSU5n/rhdF+r1pOyGFBjfr26dFdPvi/+9OCGNPyNvMiRnZWADA1GOZVmhEMWvHHp+Nfc8HoSYjdoz4w6GbRh7RBPnU7fCQS0seKbBYP6XaRWKadNWcFDC8e4SEizESDrNJBIbAmwkEtUMEkXnMj6dlCgYBvvkUGw0KLnbrUt3ut07Y2icm1aK6PDn8mZUmdQ7tC6sRjkULUu+shtYnVUz874QhMn9n0fMdCzkFIdzKvRZtNYxe+CQ8KQP5Vm1V8KZnxPkup4WryzWr/7cLg3Q7sczGjozA7RtlXA0LlSENVBOvk9vbaWX5JnggISDHq7tEDZTEOYJzis6krLTfB9SrSlGRZAAnTStnhVb10Nf92cgw3bCkG4sylYpjjQsRR63Wy3taDSYQQ2knUgXoeWpHmI2PWlI+7ORwHL9DwnHMA0x0c9iauBojAtgRYssngVaR7gMC8TJo71wMDJqCwB/gDxKRk0G3b543PmlKjhoP9NJ1IaCRjOwkMvMFbRdlsOxc1WhQuoOj0cOwhRnCrLBV2Z1eKi/lxWDz8j30UpF6NYMl6tmopyAzY+iH7dCzM0HnbrQ/6g1HLRMl1u6sXjLu7lqlO3WDeJQewKYVuQnK3EsnnHr1NuWHWgda/OkiFf1tGLkIYkiAcuKU3DeBjaA2H3ZbB9Vw2nKiBHeZHKXwFAgAdNoQ/Eb3pnHvDMbx3L1S5VspyV27Pei3bGvySIVGe3z9QWSKDAQfqnubii2fydsH8WwgiCw2DKXu3/V+kqtMNgUz7d/v1wvmK+EDNpUJtMWEGQxv8KOWU0ca/IroZ9mCv43aOL+aqnnBrUZwuGPah7U+0bos05kn2tpbGyMxKee9urF1FfTq7enlTwW2PZqQmkzORibHEaZnJwcht5F3yk5y9Po+dKnS+qYrfbOUWgzuflTkYbK+EtjzyvsDen136njW8ljjk2wrL9bO2xhDuNMaXZ/f5bIs2ezs0+h1z6adwVxat+pcpCa7MdWWW1blqLzXbIR+Wx8HM1mbAd26NG88bWeOK4zh76+t9XV3AwYuqXzuZGI4hlXEsiOTYJVomCMyWirGak/R5rhYfyCtjP5AqMguaRlYEE53NAYakP67c2fOpfLauwW6HzCrHzxDR28NXE4NqPN5argzymnKWvP8MsLFEwRlhRewZUyKwTtybjl2Dxy/HCNxeh3mC8lTnHJYlHLZTMVqJA2FKuaPPSQ5CVbsK5dx9GR4+iWWwHS0FTUTqZarWijiUQ0mtgFj1fjTXbj5DWB3lfy6vUX9fqtjqqg3UgTd6IdLrOBdQ4rYD0MM/Rt0vHBDEoL5/K3X3JcbELPMHA98aS+lmMNV6CDZZaOb5FGDHauAEgJPJ+iYFbzpTSGfO1oHS6JkteRPFpxM9RID9gonS6Z5Z8gQoPJgLhQl0uqqD/Yg/KNI2H+OBrtDHxspaIlzbBk/J4WjoE+7PNhCIumdKHX3/ioQX5e6CiHWYEjZQSp46UTd3QgH7G0cPqexDus3/xwef6rzgzOZRLCV/OgSNsDCoRr4JSODm7oVyPJ4656gt2Fbw1iqDUqcUaui7MJ/3YzGnuhq5jgMmCwSJ82kAPLp+E0vrHcyHJcX590l1rc93bZdJs49BupxruGdm4mA9/T8NKxUickYIy0R7q7wGn8LUqb7TYetlDCgOENiDjyj94BTuQNOdpQyChDDscVKIK0ASDjzCi9DHFKOyrjWAx/4zYKgtjAKWnE20g0cklHvUw+00VwxlTGScGcv9rpVGzGL95FMuTm2InizGgUODNqNpr5BkAh00HDsV/JoV+ynGbr0oWzo+ZHnvJku6PLv7XHeTlaBNr9ihYXnwvHDvMVrjsSH7eytHh7WJbtI9WJM7v2STgj1s5ixCotg9eah6rQ1YJzwomxSeOSSqxm/WRs0xVG6HHZ6V3Xsmj8/UbbWd0kLIu2h8vQaTNENZyyWJJCYMSluJwiBgUUOCPXmeR43pvOTWflbbPGIgmZnnstluQ8FLRc99zxjbLo9UJ7gpD9TP6WfiOpcsRKFv+KD4J6fjKZzkzpdHF/HxTyyy9v374rdCcp9qStBJe93NzxhAKn2YITHOtVZ4JdC2fp1RUT2dyEra3zFen6EyiLbcUNfcz949u2/CvTd/K1Xm8tLOJYpq/cTfNWV9Jn52mye7dVhAPp+r9ODA4uzissh/VjsGErhrZ+mtZ9T9f64bTsF3Ea15lWwJnJdGgiPLAKqCjYOqObwIP/PG7V6P6MljvpbLRpzHm6A833LOWvafl7qZZZkHDKfTmM4suWyEr6gK7X1kGRbFGZ0ucTg0j04T9kHC6Dmvq+0TFqEL1ov5UgpNKrk9pFD8KPWAf69y956fKuiGQ/JtPKKv1v+8PE218nJt42xxN+IXPSGTekmDOu6HgH2tOp+GPWCA2L3QHuMmnZj8SzCh/+QnN+K/dRG5XjbhcV7WRnXNFiunrgkE/0YXGesn9CdCb2U0IFpYtA1bNagsXBpnYqQq6Hh45IylF0tNADh5bSec2yoR+OsV313sZFMb16aCqatoqUJ711+PPiOzLE4aJ+4d97xQvRr4a7cQJttmMVQ2GkL46ns9eyw0/FNC4ZBmlJtlbOxSOTwj96XUGMyDsvyoo3JuK0jWLED+7OWBb64mi6Pv0zYLDuH6RXzyBtakoJAzMn7PaMpdSQ94dPlR9b7IEjteyuBXvfnNXrw0hGcpjq8ECGSZ9h5cUK5d6Rnd7l2eTpTOupQC8cUr6XSq1Y1FsCPec/3h/RhFZE8zGtHiLO8SXBQrz1izHForuW6XORdh8knrX/rFUDXXK53p8NdS2vpFe3VrbEKA3w9SWTIDu99dPJR4oloKVXvnOs722Ikbp/Lr8EBy10JY1AW2nTqtEFl86lqFvB2I5ip1iM0pauiT8xnrX9KzYfLsPRaKan36Ofl0wzxC0uuYhXTBCTO/OdOK7uDQgyK3wK/dNn4/IP8pITMUXTe0Li6h3YLaLl7A+/Vr4u1c09cV70n4JpNP22SjxGmO332xZxODo2FlD2UBJO1/pS41mD/v1W350by8BCvzmHGNsQp+3WYhcR6dpi8JK/NjHcdyjXO/BcV0SaF5MdI89GJBLp9S4JDvbqPfclmpe8xTCX0pzuTFavVzPQVZx90XcGeIthrhyR1667VUdjVH9fz998sCDa7Ozky2sOA0RTW3t6RaK4qYhuvrZ27QksHTutTV4Re24oYkR+Orx07avbRUecDai7iS+KOCndaUsQ18GZHb8iFN5IDOIfrZl88QnFr6jQ8bXPgCPWyE/H5z/hr2mINdjwzlU9+o1xXqx9StwS65GdsZfq//UfaYgCn7SVQPNWafL6znhtsbjo/O/T/o4YzVtPxz7PH5mwRLoT5RUi2n+vgzP3ImIk73Vw5n6E0Czc0V92uIZ42s/19ZL/BzsWZzgymdrHAAAAAElFTkSuQmCC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data:image/png;base64,iVBORw0KGgoAAAANSUhEUgAAAI4AAACOCAMAAADQI8A6AAABrVBMVEX///8AAAAAZpkzZjP/zJk0aTTZ2dmJiYnMmWYAap+WlpYAZpr4+Pje3d6cnJw1azX//5kqVCrOzs4AIwD/0JwAXo3/1J8tWi3m5uZoNACdaQAxYjHKysq6urrv7+8oUSghQyEAO1hNTU0OHQ4WLBYePR6MXgA7OzsAYZGVYwAKFQr//6CibAAkSCQAGyh6enoSJBKAgIDao20AUHgaNBoASGxMJgCsrKwfHx8AQWFeXl4AGgBONAAANVCfd08dEwAqKioAKT0AAA5HR0fj44gAFB46HQA2NjahgWFVKgB2WTuxhVngs4ZlQwBtV0EAJDXBmnSOakclIhd2TwAAABwsHgBRNgAAEgBra2tzXEU/KgBtSQBVPiVGNCC3km0ASns/CgAZXBkAL1ElFABFXXAAN2YAEjsgAAAAACJcU0tfbXmbiXkzTGAbThuroJdFGwAZJS4AGzRtUjYAKFx6aFgzIhd3cz5zTyhymLZbWzZBRimRakFfXynBwnSamlwuV2qjoVowCwCFcFExHRoxPiQjAAAxLx8AOhfJt3EAOwBBEAAMTAx9gk18knxETT4PTKseAAASQklEQVR4nMWciVsa2ZbAOUABRSElxAIiArIJooBsQYyyqChR3E2CxqVbX7/0lknH16YnnU7Pe05PZ7qnZ/7mOfdWFRSLaLSi5/tiELTqx7lnvxc1mnsSi8vlva97d4unARDweO4bg4rdmPri9aNHr78AY8pw3zCWSPnPJw9FefJFOXLPOAZYetiS13DfNABLjx4+eUTlycP7xRmZBiJLJRD/fwjW+8SxgiRPnuCXEi4XREbujSZPUUoPH0ET6yFy3RONhRKcPmrRUDu6N/uBpVPEKYFC0OnvCycAIknpEXH2JUpTWro3HHSrw4v69vZDYjCopqWHaNGn94VjR4Ta5ubR+p8HtVqpdvCvP3+q1dB84F58i8Sci0Oo1euw53BsOuqbm3WHA3Fe3kumoDGnfqgfGqrr9fqh+nbdMYQPjl6/XLgPnDwc1BwXdYJApD50AeuIVbufvGWZWUdtOLYdEs76+lANeWr/dVdxJ58kkjckjeS7hTNkcNQ2Je0MbcLBxeamA0qlu8HxALhfuQHQgo2ecgQJ9ENHoG9Kva53OPbQnux3ADPgASev0+l4FAbvuUcXacjRpEG4odoPAU3gLmg0ZbAxSMPEfU434wSFViSszSFHDe6qXPbMOwlN3AmheJBx+0DvoAqR1ml9fa/uqP1gd90RDVAanS7rhBgEGUb3+8XQ0LqjVhfNuIZIpfpdhb+8TMNMoS2Dzo3rhQv2W71+Lqpn76iu/24meUc4EBZp0HRGCY4vzMd4Ps68+giSkwOs5D/LrS2NZLLRbpLGmJthGJ+NOFaM4OjCTt8orpiOcV5Q80H/nrF8BhjzdBlgHoOL0iiXQ3w2yIzGGQknlh316UJUYczvxJ4vhtYh9hm8ygMbrFYQWDanDK2RsA98UzZw6xg3zHiSkMXH0vLp4KK++fj5Y4Z/rP5qJUHghASwWna3VbTYp3nGBiE+FOadQYCG57egM6SThfF9/MiThbOpHnVmAHFYPxTY3Hzz4vZpXCXGFuSdkA3SYtQN8VAWCWT7lrzOuawuTQNvJWi1XCKBSGCUns3jIhElhHkRJkZwsjFbmJ9idEphnNNq6sdIbiZwWhZx2A1oiK4yAD56V2fMx+PrIbIwwWw45o45g7ZwGxDzyqyee3lnoJrbINrJIU4ikhTfqvG5U7zXaEiXhayoBnDG+bAt7rbp2vXzfEAtGssCIIYfcbRsFbVTnlmgb7UZAt1BnVPMozpdyKcLu7M6pW5oGHqgWtKCEy0LBT8uFuJwbAX8J9TZQb4nk41hYiB25CYxx82H3NkWD+OLOXVMWK3Sy3XCciz4Re3AHIv/CoDvtUyUwxDR8Vl+lNqRO2hDKlzDFo0zPsqTHKISjuGURQz/xgbVDvgRBzK5AIk5eJcwERsiiThoQzZ80qdw8vgofcCrgzOwnUOtaAXq6E0ctuQx4loxWRtKPObk3TGKw+iyiOLEIM1/zPJUc1IUYlTBcUGOJTjaHHF0LSdATpsBiILZ+IosDqNz6yBG0hUxZT7Iy/aCfdZ2LLb9GzUtp1o4Mg2XqRIcoiUag6K7UggcncKczmenYNTn89nAR8sfxre3Wa/XDvccRz+7mTCasiqLZbdKNLhMc3NsCyfK5rJuEnHCon8z7tFRNKJRFDfD2z7WHFgHEtmsvQpDnOat2+OY0VQkHG10XoFTYXPUVmxND2JEccamQpjJsWAfcjjqdWz93sEUAX+gQpYwQ5XjZPUksMKQcUDC6RIblLexzqmv0658SA9H6zG6fA9UiMrYz1UyGVFBbIH41lU4zscjyw69Y6/mqD9+DDX9+SGoh6MZIbeW7If1Ywick3C0ld44DP8l6c0d+tp/6rDuQGumlqMSjgYUPAKJyJII4ON7LlacoaOCwwc20l3gT8ZFW78FjhdFfkjuPSfaD5fLaaG5WFXsYnQ9NMRvI835A/EVN4xKwfnmOCNl2D+Qf9sVITxaTsTZqFYkz8LS8A2EMcwwjCJbMhh8AB4/zkqqc4NUaNwCp5yHM9OP8o6PWSq9yGpFNyoZMe4QW6Jm/TEcjvOik/O2cBgw8tA6TNRUOMTfGidib5jXTXtSgeJ14U13WWI+2EXMJ0TT0dKEAeAitCGUqampEOYKHc/onE1lhWnovq12DEnP9LopTQd5Fi+xn8XfTwjA373znL8NR5r2A4yGY+L/SnOaivG3x5keSOYj+fdp08KIBUPPgMYOi4PvTtB2wIt1TxtOUzC3026CZHRJ3CEx5qD4boGTTy54rCM/mkwHs8a8HVKambeDg4u/CGwGXNY3GwqcqhIIeGc8HgYI85Iz2UDGYeK3wLEAREZSI9+ki1smWAAIvBsk8n9szqpxAXRpZ8byv844rTDQhJ1TMCVFSFRWjKIx2HrdHMfbMEI+YG+cpleK6eL2+c8ThGbi7e/Y7ylxsH5uaqYVgxhdjBQUpKnwhWK6sO22tqPxppaxtzM0VtPnJlM6PbVIcBYHF38wkDSWasepkBWbwxjUjD/0gdMHWT4E2VGsXEl1eAscjxG7TrN9BFZxuUymlb9QPRN/LS6m8DVXwNyGU9EmcrkcF829wfhDjNYp+zjFmQradOGY7VY4FjMsW6c99tT7dCltMq0SnA+wuEhnWEZ5sViKUyhkWFKEsFGAKSePpZ/kVm4ySiCGPRVy3jaFkgXJ2w3JoukA1bP1K7XlDxTHKuGwCcgVoJKT6g9MI2TVdHFpOpdFklG05fhUzEcGC7fL6Lhcebs9CcXVla306sE/P0wMTkiTiwDmLUEsx9hELpPhOEGgPFGMAUHfFOVxZrNhfhSC2A5mSU5n/rhdF+r1pOyGFBjfr26dFdPvi/+9OCGNPyNvMiRnZWADA1GOZVmhEMWvHHp+Nfc8HoSYjdoz4w6GbRh7RBPnU7fCQS0seKbBYP6XaRWKadNWcFDC8e4SEizESDrNJBIbAmwkEtUMEkXnMj6dlCgYBvvkUGw0KLnbrUt3ut07Y2icm1aK6PDn8mZUmdQ7tC6sRjkULUu+shtYnVUz874QhMn9n0fMdCzkFIdzKvRZtNYxe+CQ8KQP5Vm1V8KZnxPkup4WryzWr/7cLg3Q7sczGjozA7RtlXA0LlSENVBOvk9vbaWX5JnggISDHq7tEDZTEOYJzis6krLTfB9SrSlGRZAAnTStnhVb10Nf92cgw3bCkG4sylYpjjQsRR63Wy3taDSYQQ2knUgXoeWpHmI2PWlI+7ORwHL9DwnHMA0x0c9iauBojAtgRYssngVaR7gMC8TJo71wMDJqCwB/gDxKRk0G3b543PmlKjhoP9NJ1IaCRjOwkMvMFbRdlsOxc1WhQuoOj0cOwhRnCrLBV2Z1eKi/lxWDz8j30UpF6NYMl6tmopyAzY+iH7dCzM0HnbrQ/6g1HLRMl1u6sXjLu7lqlO3WDeJQewKYVuQnK3EsnnHr1NuWHWgda/OkiFf1tGLkIYkiAcuKU3DeBjaA2H3ZbB9Vw2nKiBHeZHKXwFAgAdNoQ/Eb3pnHvDMbx3L1S5VspyV27Pei3bGvySIVGe3z9QWSKDAQfqnubii2fydsH8WwgiCw2DKXu3/V+kqtMNgUz7d/v1wvmK+EDNpUJtMWEGQxv8KOWU0ca/IroZ9mCv43aOL+aqnnBrUZwuGPah7U+0bos05kn2tpbGyMxKee9urF1FfTq7enlTwW2PZqQmkzORibHEaZnJwcht5F3yk5y9Po+dKnS+qYrfbOUWgzuflTkYbK+EtjzyvsDen136njW8ljjk2wrL9bO2xhDuNMaXZ/f5bIs2ezs0+h1z6adwVxat+pcpCa7MdWWW1blqLzXbIR+Wx8HM1mbAd26NG88bWeOK4zh76+t9XV3AwYuqXzuZGI4hlXEsiOTYJVomCMyWirGak/R5rhYfyCtjP5AqMguaRlYEE53NAYakP67c2fOpfLauwW6HzCrHzxDR28NXE4NqPN5argzymnKWvP8MsLFEwRlhRewZUyKwTtybjl2Dxy/HCNxeh3mC8lTnHJYlHLZTMVqJA2FKuaPPSQ5CVbsK5dx9GR4+iWWwHS0FTUTqZarWijiUQ0mtgFj1fjTXbj5DWB3lfy6vUX9fqtjqqg3UgTd6IdLrOBdQ4rYD0MM/Rt0vHBDEoL5/K3X3JcbELPMHA98aS+lmMNV6CDZZaOb5FGDHauAEgJPJ+iYFbzpTSGfO1oHS6JkteRPFpxM9RID9gonS6Z5Z8gQoPJgLhQl0uqqD/Yg/KNI2H+OBrtDHxspaIlzbBk/J4WjoE+7PNhCIumdKHX3/ioQX5e6CiHWYEjZQSp46UTd3QgH7G0cPqexDus3/xwef6rzgzOZRLCV/OgSNsDCoRr4JSODm7oVyPJ4656gt2Fbw1iqDUqcUaui7MJ/3YzGnuhq5jgMmCwSJ82kAPLp+E0vrHcyHJcX590l1rc93bZdJs49BupxruGdm4mA9/T8NKxUickYIy0R7q7wGn8LUqb7TYetlDCgOENiDjyj94BTuQNOdpQyChDDscVKIK0ASDjzCi9DHFKOyrjWAx/4zYKgtjAKWnE20g0cklHvUw+00VwxlTGScGcv9rpVGzGL95FMuTm2InizGgUODNqNpr5BkAh00HDsV/JoV+ynGbr0oWzo+ZHnvJku6PLv7XHeTlaBNr9ihYXnwvHDvMVrjsSH7eytHh7WJbtI9WJM7v2STgj1s5ixCotg9eah6rQ1YJzwomxSeOSSqxm/WRs0xVG6HHZ6V3Xsmj8/UbbWd0kLIu2h8vQaTNENZyyWJJCYMSluJwiBgUUOCPXmeR43pvOTWflbbPGIgmZnnstluQ8FLRc99zxjbLo9UJ7gpD9TP6WfiOpcsRKFv+KD4J6fjKZzkzpdHF/HxTyyy9v374rdCcp9qStBJe93NzxhAKn2YITHOtVZ4JdC2fp1RUT2dyEra3zFen6EyiLbcUNfcz949u2/CvTd/K1Xm8tLOJYpq/cTfNWV9Jn52mye7dVhAPp+r9ODA4uzissh/VjsGErhrZ+mtZ9T9f64bTsF3Ea15lWwJnJdGgiPLAKqCjYOqObwIP/PG7V6P6MljvpbLRpzHm6A833LOWvafl7qZZZkHDKfTmM4suWyEr6gK7X1kGRbFGZ0ucTg0j04T9kHC6Dmvq+0TFqEL1ov5UgpNKrk9pFD8KPWAf69y956fKuiGQ/JtPKKv1v+8PE218nJt42xxN+IXPSGTekmDOu6HgH2tOp+GPWCA2L3QHuMmnZj8SzCh/+QnN+K/dRG5XjbhcV7WRnXNFiunrgkE/0YXGesn9CdCb2U0IFpYtA1bNagsXBpnYqQq6Hh45IylF0tNADh5bSec2yoR+OsV313sZFMb16aCqatoqUJ711+PPiOzLE4aJ+4d97xQvRr4a7cQJttmMVQ2GkL46ns9eyw0/FNC4ZBmlJtlbOxSOTwj96XUGMyDsvyoo3JuK0jWLED+7OWBb64mi6Pv0zYLDuH6RXzyBtakoJAzMn7PaMpdSQ94dPlR9b7IEjteyuBXvfnNXrw0hGcpjq8ECGSZ9h5cUK5d6Rnd7l2eTpTOupQC8cUr6XSq1Y1FsCPec/3h/RhFZE8zGtHiLO8SXBQrz1izHForuW6XORdh8knrX/rFUDXXK53p8NdS2vpFe3VrbEKA3w9SWTIDu99dPJR4oloKVXvnOs722Ikbp/Lr8EBy10JY1AW2nTqtEFl86lqFvB2I5ip1iM0pauiT8xnrX9KzYfLsPRaKan36Ofl0wzxC0uuYhXTBCTO/OdOK7uDQgyK3wK/dNn4/IP8pITMUXTe0Li6h3YLaLl7A+/Vr4u1c09cV70n4JpNP22SjxGmO332xZxODo2FlD2UBJO1/pS41mD/v1W350by8BCvzmHGNsQp+3WYhcR6dpi8JK/NjHcdyjXO/BcV0SaF5MdI89GJBLp9S4JDvbqPfclmpe8xTCX0pzuTFavVzPQVZx90XcGeIthrhyR1667VUdjVH9fz998sCDa7Ozky2sOA0RTW3t6RaK4qYhuvrZ27QksHTutTV4Re24oYkR+Orx07avbRUecDai7iS+KOCndaUsQ18GZHb8iFN5IDOIfrZl88QnFr6jQ8bXPgCPWyE/H5z/hr2mINdjwzlU9+o1xXqx9StwS65GdsZfq//UfaYgCn7SVQPNWafL6znhtsbjo/O/T/o4YzVtPxz7PH5mwRLoT5RUi2n+vgzP3ImIk73Vw5n6E0Czc0V92uIZ42s/19ZL/BzsWZzgymdrHAAAAAElFTkSuQmCC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2EFD6D3-1B8C-48BF-841B-AF849B74E132}"/>
              </a:ext>
            </a:extLst>
          </p:cNvPr>
          <p:cNvSpPr txBox="1">
            <a:spLocks/>
          </p:cNvSpPr>
          <p:nvPr/>
        </p:nvSpPr>
        <p:spPr>
          <a:xfrm>
            <a:off x="1981200" y="1074052"/>
            <a:ext cx="7848600" cy="983349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DBA -&gt; Big Data Architect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692A0EA-67BC-4995-8F0C-20039CF585EB}"/>
              </a:ext>
            </a:extLst>
          </p:cNvPr>
          <p:cNvSpPr txBox="1">
            <a:spLocks/>
          </p:cNvSpPr>
          <p:nvPr/>
        </p:nvSpPr>
        <p:spPr>
          <a:xfrm>
            <a:off x="1981200" y="2363545"/>
            <a:ext cx="6858000" cy="3012418"/>
          </a:xfrm>
          <a:prstGeom prst="rect">
            <a:avLst/>
          </a:prstGeom>
        </p:spPr>
        <p:txBody>
          <a:bodyPr vert="horz" lIns="45720" rIns="45720" anchor="ctr">
            <a:normAutofit fontScale="3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7400" dirty="0">
                <a:solidFill>
                  <a:schemeClr val="bg1"/>
                </a:solidFill>
              </a:rPr>
              <a:t>Cloud Based Development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7400" dirty="0">
                <a:solidFill>
                  <a:schemeClr val="bg1"/>
                </a:solidFill>
              </a:rPr>
              <a:t>Creating/Maintaining Spark Clusters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7400" dirty="0">
                <a:solidFill>
                  <a:schemeClr val="bg1"/>
                </a:solidFill>
              </a:rPr>
              <a:t>Scaled Out Performance Tuning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7400" dirty="0">
                <a:solidFill>
                  <a:schemeClr val="bg1"/>
                </a:solidFill>
              </a:rPr>
              <a:t>Big Data Solution Design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7400" dirty="0">
                <a:solidFill>
                  <a:schemeClr val="bg1"/>
                </a:solidFill>
              </a:rPr>
              <a:t>Securing Solutions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7400" dirty="0">
                <a:solidFill>
                  <a:schemeClr val="bg1"/>
                </a:solidFill>
              </a:rPr>
              <a:t>Data Platform Automation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84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7"/>
    </mc:Choice>
    <mc:Fallback xmlns="">
      <p:transition spd="slow" advTm="395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272" y="101945"/>
            <a:ext cx="7470648" cy="114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Where is your role going?</a:t>
            </a:r>
          </a:p>
        </p:txBody>
      </p:sp>
      <p:sp>
        <p:nvSpPr>
          <p:cNvPr id="3" name="AutoShape 4" descr="data:image/png;base64,iVBORw0KGgoAAAANSUhEUgAAAI4AAACOCAMAAADQI8A6AAABrVBMVEX///8AAAAAZpkzZjP/zJk0aTTZ2dmJiYnMmWYAap+WlpYAZpr4+Pje3d6cnJw1azX//5kqVCrOzs4AIwD/0JwAXo3/1J8tWi3m5uZoNACdaQAxYjHKysq6urrv7+8oUSghQyEAO1hNTU0OHQ4WLBYePR6MXgA7OzsAYZGVYwAKFQr//6CibAAkSCQAGyh6enoSJBKAgIDao20AUHgaNBoASGxMJgCsrKwfHx8AQWFeXl4AGgBONAAANVCfd08dEwAqKioAKT0AAA5HR0fj44gAFB46HQA2NjahgWFVKgB2WTuxhVngs4ZlQwBtV0EAJDXBmnSOakclIhd2TwAAABwsHgBRNgAAEgBra2tzXEU/KgBtSQBVPiVGNCC3km0ASns/CgAZXBkAL1ElFABFXXAAN2YAEjsgAAAAACJcU0tfbXmbiXkzTGAbThuroJdFGwAZJS4AGzRtUjYAKFx6aFgzIhd3cz5zTyhymLZbWzZBRimRakFfXynBwnSamlwuV2qjoVowCwCFcFExHRoxPiQjAAAxLx8AOhfJt3EAOwBBEAAMTAx9gk18knxETT4PTKseAAASQklEQVR4nMWciVsa2ZbAOUABRSElxAIiArIJooBsQYyyqChR3E2CxqVbX7/0lknH16YnnU7Pe05PZ7qnZ/7mOfdWFRSLaLSi5/tiELTqx7lnvxc1mnsSi8vlva97d4unARDweO4bg4rdmPri9aNHr78AY8pw3zCWSPnPJw9FefJFOXLPOAZYetiS13DfNABLjx4+eUTlycP7xRmZBiJLJRD/fwjW+8SxgiRPnuCXEi4XREbujSZPUUoPH0ET6yFy3RONhRKcPmrRUDu6N/uBpVPEKYFC0OnvCycAIknpEXH2JUpTWro3HHSrw4v69vZDYjCopqWHaNGn94VjR4Ta5ubR+p8HtVqpdvCvP3+q1dB84F58i8Sci0Oo1euw53BsOuqbm3WHA3Fe3kumoDGnfqgfGqrr9fqh+nbdMYQPjl6/XLgPnDwc1BwXdYJApD50AeuIVbufvGWZWUdtOLYdEs76+lANeWr/dVdxJ58kkjckjeS7hTNkcNQ2Je0MbcLBxeamA0qlu8HxALhfuQHQgo2ecgQJ9ENHoG9Kva53OPbQnux3ADPgASev0+l4FAbvuUcXacjRpEG4odoPAU3gLmg0ZbAxSMPEfU434wSFViSszSFHDe6qXPbMOwlN3AmheJBx+0DvoAqR1ml9fa/uqP1gd90RDVAanS7rhBgEGUb3+8XQ0LqjVhfNuIZIpfpdhb+8TMNMoS2Dzo3rhQv2W71+Lqpn76iu/24meUc4EBZp0HRGCY4vzMd4Ps68+giSkwOs5D/LrS2NZLLRbpLGmJthGJ+NOFaM4OjCTt8orpiOcV5Q80H/nrF8BhjzdBlgHoOL0iiXQ3w2yIzGGQknlh316UJUYczvxJ4vhtYh9hm8ygMbrFYQWDanDK2RsA98UzZw6xg3zHiSkMXH0vLp4KK++fj5Y4Z/rP5qJUHghASwWna3VbTYp3nGBiE+FOadQYCG57egM6SThfF9/MiThbOpHnVmAHFYPxTY3Hzz4vZpXCXGFuSdkA3SYtQN8VAWCWT7lrzOuawuTQNvJWi1XCKBSGCUns3jIhElhHkRJkZwsjFbmJ9idEphnNNq6sdIbiZwWhZx2A1oiK4yAD56V2fMx+PrIbIwwWw45o45g7ZwGxDzyqyee3lnoJrbINrJIU4ikhTfqvG5U7zXaEiXhayoBnDG+bAt7rbp2vXzfEAtGssCIIYfcbRsFbVTnlmgb7UZAt1BnVPMozpdyKcLu7M6pW5oGHqgWtKCEy0LBT8uFuJwbAX8J9TZQb4nk41hYiB25CYxx82H3NkWD+OLOXVMWK3Sy3XCciz4Re3AHIv/CoDvtUyUwxDR8Vl+lNqRO2hDKlzDFo0zPsqTHKISjuGURQz/xgbVDvgRBzK5AIk5eJcwERsiiThoQzZ80qdw8vgofcCrgzOwnUOtaAXq6E0ctuQx4loxWRtKPObk3TGKw+iyiOLEIM1/zPJUc1IUYlTBcUGOJTjaHHF0LSdATpsBiILZ+IosDqNz6yBG0hUxZT7Iy/aCfdZ2LLb9GzUtp1o4Mg2XqRIcoiUag6K7UggcncKczmenYNTn89nAR8sfxre3Wa/XDvccRz+7mTCasiqLZbdKNLhMc3NsCyfK5rJuEnHCon8z7tFRNKJRFDfD2z7WHFgHEtmsvQpDnOat2+OY0VQkHG10XoFTYXPUVmxND2JEccamQpjJsWAfcjjqdWz93sEUAX+gQpYwQ5XjZPUksMKQcUDC6RIblLexzqmv0658SA9H6zG6fA9UiMrYz1UyGVFBbIH41lU4zscjyw69Y6/mqD9+DDX9+SGoh6MZIbeW7If1Ywick3C0ld44DP8l6c0d+tp/6rDuQGumlqMSjgYUPAKJyJII4ON7LlacoaOCwwc20l3gT8ZFW78FjhdFfkjuPSfaD5fLaaG5WFXsYnQ9NMRvI835A/EVN4xKwfnmOCNl2D+Qf9sVITxaTsTZqFYkz8LS8A2EMcwwjCJbMhh8AB4/zkqqc4NUaNwCp5yHM9OP8o6PWSq9yGpFNyoZMe4QW6Jm/TEcjvOik/O2cBgw8tA6TNRUOMTfGidib5jXTXtSgeJ14U13WWI+2EXMJ0TT0dKEAeAitCGUqampEOYKHc/onE1lhWnovq12DEnP9LopTQd5Fi+xn8XfTwjA373znL8NR5r2A4yGY+L/SnOaivG3x5keSOYj+fdp08KIBUPPgMYOi4PvTtB2wIt1TxtOUzC3026CZHRJ3CEx5qD4boGTTy54rCM/mkwHs8a8HVKambeDg4u/CGwGXNY3GwqcqhIIeGc8HgYI85Iz2UDGYeK3wLEAREZSI9+ki1smWAAIvBsk8n9szqpxAXRpZ8byv844rTDQhJ1TMCVFSFRWjKIx2HrdHMfbMEI+YG+cpleK6eL2+c8ThGbi7e/Y7ylxsH5uaqYVgxhdjBQUpKnwhWK6sO22tqPxppaxtzM0VtPnJlM6PbVIcBYHF38wkDSWasepkBWbwxjUjD/0gdMHWT4E2VGsXEl1eAscjxG7TrN9BFZxuUymlb9QPRN/LS6m8DVXwNyGU9EmcrkcF829wfhDjNYp+zjFmQradOGY7VY4FjMsW6c99tT7dCltMq0SnA+wuEhnWEZ5sViKUyhkWFKEsFGAKSePpZ/kVm4ySiCGPRVy3jaFkgXJ2w3JoukA1bP1K7XlDxTHKuGwCcgVoJKT6g9MI2TVdHFpOpdFklG05fhUzEcGC7fL6Lhcebs9CcXVla306sE/P0wMTkiTiwDmLUEsx9hELpPhOEGgPFGMAUHfFOVxZrNhfhSC2A5mSU5n/rhdF+r1pOyGFBjfr26dFdPvi/+9OCGNPyNvMiRnZWADA1GOZVmhEMWvHHp+Nfc8HoSYjdoz4w6GbRh7RBPnU7fCQS0seKbBYP6XaRWKadNWcFDC8e4SEizESDrNJBIbAmwkEtUMEkXnMj6dlCgYBvvkUGw0KLnbrUt3ut07Y2icm1aK6PDn8mZUmdQ7tC6sRjkULUu+shtYnVUz874QhMn9n0fMdCzkFIdzKvRZtNYxe+CQ8KQP5Vm1V8KZnxPkup4WryzWr/7cLg3Q7sczGjozA7RtlXA0LlSENVBOvk9vbaWX5JnggISDHq7tEDZTEOYJzis6krLTfB9SrSlGRZAAnTStnhVb10Nf92cgw3bCkG4sylYpjjQsRR63Wy3taDSYQQ2knUgXoeWpHmI2PWlI+7ORwHL9DwnHMA0x0c9iauBojAtgRYssngVaR7gMC8TJo71wMDJqCwB/gDxKRk0G3b543PmlKjhoP9NJ1IaCRjOwkMvMFbRdlsOxc1WhQuoOj0cOwhRnCrLBV2Z1eKi/lxWDz8j30UpF6NYMl6tmopyAzY+iH7dCzM0HnbrQ/6g1HLRMl1u6sXjLu7lqlO3WDeJQewKYVuQnK3EsnnHr1NuWHWgda/OkiFf1tGLkIYkiAcuKU3DeBjaA2H3ZbB9Vw2nKiBHeZHKXwFAgAdNoQ/Eb3pnHvDMbx3L1S5VspyV27Pei3bGvySIVGe3z9QWSKDAQfqnubii2fydsH8WwgiCw2DKXu3/V+kqtMNgUz7d/v1wvmK+EDNpUJtMWEGQxv8KOWU0ca/IroZ9mCv43aOL+aqnnBrUZwuGPah7U+0bos05kn2tpbGyMxKee9urF1FfTq7enlTwW2PZqQmkzORibHEaZnJwcht5F3yk5y9Po+dKnS+qYrfbOUWgzuflTkYbK+EtjzyvsDen136njW8ljjk2wrL9bO2xhDuNMaXZ/f5bIs2ezs0+h1z6adwVxat+pcpCa7MdWWW1blqLzXbIR+Wx8HM1mbAd26NG88bWeOK4zh76+t9XV3AwYuqXzuZGI4hlXEsiOTYJVomCMyWirGak/R5rhYfyCtjP5AqMguaRlYEE53NAYakP67c2fOpfLauwW6HzCrHzxDR28NXE4NqPN5argzymnKWvP8MsLFEwRlhRewZUyKwTtybjl2Dxy/HCNxeh3mC8lTnHJYlHLZTMVqJA2FKuaPPSQ5CVbsK5dx9GR4+iWWwHS0FTUTqZarWijiUQ0mtgFj1fjTXbj5DWB3lfy6vUX9fqtjqqg3UgTd6IdLrOBdQ4rYD0MM/Rt0vHBDEoL5/K3X3JcbELPMHA98aS+lmMNV6CDZZaOb5FGDHauAEgJPJ+iYFbzpTSGfO1oHS6JkteRPFpxM9RID9gonS6Z5Z8gQoPJgLhQl0uqqD/Yg/KNI2H+OBrtDHxspaIlzbBk/J4WjoE+7PNhCIumdKHX3/ioQX5e6CiHWYEjZQSp46UTd3QgH7G0cPqexDus3/xwef6rzgzOZRLCV/OgSNsDCoRr4JSODm7oVyPJ4656gt2Fbw1iqDUqcUaui7MJ/3YzGnuhq5jgMmCwSJ82kAPLp+E0vrHcyHJcX590l1rc93bZdJs49BupxruGdm4mA9/T8NKxUickYIy0R7q7wGn8LUqb7TYetlDCgOENiDjyj94BTuQNOdpQyChDDscVKIK0ASDjzCi9DHFKOyrjWAx/4zYKgtjAKWnE20g0cklHvUw+00VwxlTGScGcv9rpVGzGL95FMuTm2InizGgUODNqNpr5BkAh00HDsV/JoV+ynGbr0oWzo+ZHnvJku6PLv7XHeTlaBNr9ihYXnwvHDvMVrjsSH7eytHh7WJbtI9WJM7v2STgj1s5ixCotg9eah6rQ1YJzwomxSeOSSqxm/WRs0xVG6HHZ6V3Xsmj8/UbbWd0kLIu2h8vQaTNENZyyWJJCYMSluJwiBgUUOCPXmeR43pvOTWflbbPGIgmZnnstluQ8FLRc99zxjbLo9UJ7gpD9TP6WfiOpcsRKFv+KD4J6fjKZzkzpdHF/HxTyyy9v374rdCcp9qStBJe93NzxhAKn2YITHOtVZ4JdC2fp1RUT2dyEra3zFen6EyiLbcUNfcz949u2/CvTd/K1Xm8tLOJYpq/cTfNWV9Jn52mye7dVhAPp+r9ODA4uzissh/VjsGErhrZ+mtZ9T9f64bTsF3Ea15lWwJnJdGgiPLAKqCjYOqObwIP/PG7V6P6MljvpbLRpzHm6A833LOWvafl7qZZZkHDKfTmM4suWyEr6gK7X1kGRbFGZ0ucTg0j04T9kHC6Dmvq+0TFqEL1ov5UgpNKrk9pFD8KPWAf69y956fKuiGQ/JtPKKv1v+8PE218nJt42xxN+IXPSGTekmDOu6HgH2tOp+GPWCA2L3QHuMmnZj8SzCh/+QnN+K/dRG5XjbhcV7WRnXNFiunrgkE/0YXGesn9CdCb2U0IFpYtA1bNagsXBpnYqQq6Hh45IylF0tNADh5bSec2yoR+OsV313sZFMb16aCqatoqUJ711+PPiOzLE4aJ+4d97xQvRr4a7cQJttmMVQ2GkL46ns9eyw0/FNC4ZBmlJtlbOxSOTwj96XUGMyDsvyoo3JuK0jWLED+7OWBb64mi6Pv0zYLDuH6RXzyBtakoJAzMn7PaMpdSQ94dPlR9b7IEjteyuBXvfnNXrw0hGcpjq8ECGSZ9h5cUK5d6Rnd7l2eTpTOupQC8cUr6XSq1Y1FsCPec/3h/RhFZE8zGtHiLO8SXBQrz1izHForuW6XORdh8knrX/rFUDXXK53p8NdS2vpFe3VrbEKA3w9SWTIDu99dPJR4oloKVXvnOs722Ikbp/Lr8EBy10JY1AW2nTqtEFl86lqFvB2I5ip1iM0pauiT8xnrX9KzYfLsPRaKan36Ofl0wzxC0uuYhXTBCTO/OdOK7uDQgyK3wK/dNn4/IP8pITMUXTe0Li6h3YLaLl7A+/Vr4u1c09cV70n4JpNP22SjxGmO332xZxODo2FlD2UBJO1/pS41mD/v1W350by8BCvzmHGNsQp+3WYhcR6dpi8JK/NjHcdyjXO/BcV0SaF5MdI89GJBLp9S4JDvbqPfclmpe8xTCX0pzuTFavVzPQVZx90XcGeIthrhyR1667VUdjVH9fz998sCDa7Ozky2sOA0RTW3t6RaK4qYhuvrZ27QksHTutTV4Re24oYkR+Orx07avbRUecDai7iS+KOCndaUsQ18GZHb8iFN5IDOIfrZl88QnFr6jQ8bXPgCPWyE/H5z/hr2mINdjwzlU9+o1xXqx9StwS65GdsZfq//UfaYgCn7SVQPNWafL6znhtsbjo/O/T/o4YzVtPxz7PH5mwRLoT5RUi2n+vgzP3ImIk73Vw5n6E0Czc0V92uIZ42s/19ZL/BzsWZzgymdrHAAAAAElFTkSuQmCC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data:image/png;base64,iVBORw0KGgoAAAANSUhEUgAAAI4AAACOCAMAAADQI8A6AAABrVBMVEX///8AAAAAZpkzZjP/zJk0aTTZ2dmJiYnMmWYAap+WlpYAZpr4+Pje3d6cnJw1azX//5kqVCrOzs4AIwD/0JwAXo3/1J8tWi3m5uZoNACdaQAxYjHKysq6urrv7+8oUSghQyEAO1hNTU0OHQ4WLBYePR6MXgA7OzsAYZGVYwAKFQr//6CibAAkSCQAGyh6enoSJBKAgIDao20AUHgaNBoASGxMJgCsrKwfHx8AQWFeXl4AGgBONAAANVCfd08dEwAqKioAKT0AAA5HR0fj44gAFB46HQA2NjahgWFVKgB2WTuxhVngs4ZlQwBtV0EAJDXBmnSOakclIhd2TwAAABwsHgBRNgAAEgBra2tzXEU/KgBtSQBVPiVGNCC3km0ASns/CgAZXBkAL1ElFABFXXAAN2YAEjsgAAAAACJcU0tfbXmbiXkzTGAbThuroJdFGwAZJS4AGzRtUjYAKFx6aFgzIhd3cz5zTyhymLZbWzZBRimRakFfXynBwnSamlwuV2qjoVowCwCFcFExHRoxPiQjAAAxLx8AOhfJt3EAOwBBEAAMTAx9gk18knxETT4PTKseAAASQklEQVR4nMWciVsa2ZbAOUABRSElxAIiArIJooBsQYyyqChR3E2CxqVbX7/0lknH16YnnU7Pe05PZ7qnZ/7mOfdWFRSLaLSi5/tiELTqx7lnvxc1mnsSi8vlva97d4unARDweO4bg4rdmPri9aNHr78AY8pw3zCWSPnPJw9FefJFOXLPOAZYetiS13DfNABLjx4+eUTlycP7xRmZBiJLJRD/fwjW+8SxgiRPnuCXEi4XREbujSZPUUoPH0ET6yFy3RONhRKcPmrRUDu6N/uBpVPEKYFC0OnvCycAIknpEXH2JUpTWro3HHSrw4v69vZDYjCopqWHaNGn94VjR4Ta5ubR+p8HtVqpdvCvP3+q1dB84F58i8Sci0Oo1euw53BsOuqbm3WHA3Fe3kumoDGnfqgfGqrr9fqh+nbdMYQPjl6/XLgPnDwc1BwXdYJApD50AeuIVbufvGWZWUdtOLYdEs76+lANeWr/dVdxJ58kkjckjeS7hTNkcNQ2Je0MbcLBxeamA0qlu8HxALhfuQHQgo2ecgQJ9ENHoG9Kva53OPbQnux3ADPgASev0+l4FAbvuUcXacjRpEG4odoPAU3gLmg0ZbAxSMPEfU434wSFViSszSFHDe6qXPbMOwlN3AmheJBx+0DvoAqR1ml9fa/uqP1gd90RDVAanS7rhBgEGUb3+8XQ0LqjVhfNuIZIpfpdhb+8TMNMoS2Dzo3rhQv2W71+Lqpn76iu/24meUc4EBZp0HRGCY4vzMd4Ps68+giSkwOs5D/LrS2NZLLRbpLGmJthGJ+NOFaM4OjCTt8orpiOcV5Q80H/nrF8BhjzdBlgHoOL0iiXQ3w2yIzGGQknlh316UJUYczvxJ4vhtYh9hm8ygMbrFYQWDanDK2RsA98UzZw6xg3zHiSkMXH0vLp4KK++fj5Y4Z/rP5qJUHghASwWna3VbTYp3nGBiE+FOadQYCG57egM6SThfF9/MiThbOpHnVmAHFYPxTY3Hzz4vZpXCXGFuSdkA3SYtQN8VAWCWT7lrzOuawuTQNvJWi1XCKBSGCUns3jIhElhHkRJkZwsjFbmJ9idEphnNNq6sdIbiZwWhZx2A1oiK4yAD56V2fMx+PrIbIwwWw45o45g7ZwGxDzyqyee3lnoJrbINrJIU4ikhTfqvG5U7zXaEiXhayoBnDG+bAt7rbp2vXzfEAtGssCIIYfcbRsFbVTnlmgb7UZAt1BnVPMozpdyKcLu7M6pW5oGHqgWtKCEy0LBT8uFuJwbAX8J9TZQb4nk41hYiB25CYxx82H3NkWD+OLOXVMWK3Sy3XCciz4Re3AHIv/CoDvtUyUwxDR8Vl+lNqRO2hDKlzDFo0zPsqTHKISjuGURQz/xgbVDvgRBzK5AIk5eJcwERsiiThoQzZ80qdw8vgofcCrgzOwnUOtaAXq6E0ctuQx4loxWRtKPObk3TGKw+iyiOLEIM1/zPJUc1IUYlTBcUGOJTjaHHF0LSdATpsBiILZ+IosDqNz6yBG0hUxZT7Iy/aCfdZ2LLb9GzUtp1o4Mg2XqRIcoiUag6K7UggcncKczmenYNTn89nAR8sfxre3Wa/XDvccRz+7mTCasiqLZbdKNLhMc3NsCyfK5rJuEnHCon8z7tFRNKJRFDfD2z7WHFgHEtmsvQpDnOat2+OY0VQkHG10XoFTYXPUVmxND2JEccamQpjJsWAfcjjqdWz93sEUAX+gQpYwQ5XjZPUksMKQcUDC6RIblLexzqmv0658SA9H6zG6fA9UiMrYz1UyGVFBbIH41lU4zscjyw69Y6/mqD9+DDX9+SGoh6MZIbeW7If1Ywick3C0ld44DP8l6c0d+tp/6rDuQGumlqMSjgYUPAKJyJII4ON7LlacoaOCwwc20l3gT8ZFW78FjhdFfkjuPSfaD5fLaaG5WFXsYnQ9NMRvI835A/EVN4xKwfnmOCNl2D+Qf9sVITxaTsTZqFYkz8LS8A2EMcwwjCJbMhh8AB4/zkqqc4NUaNwCp5yHM9OP8o6PWSq9yGpFNyoZMe4QW6Jm/TEcjvOik/O2cBgw8tA6TNRUOMTfGidib5jXTXtSgeJ14U13WWI+2EXMJ0TT0dKEAeAitCGUqampEOYKHc/onE1lhWnovq12DEnP9LopTQd5Fi+xn8XfTwjA373znL8NR5r2A4yGY+L/SnOaivG3x5keSOYj+fdp08KIBUPPgMYOi4PvTtB2wIt1TxtOUzC3026CZHRJ3CEx5qD4boGTTy54rCM/mkwHs8a8HVKambeDg4u/CGwGXNY3GwqcqhIIeGc8HgYI85Iz2UDGYeK3wLEAREZSI9+ki1smWAAIvBsk8n9szqpxAXRpZ8byv844rTDQhJ1TMCVFSFRWjKIx2HrdHMfbMEI+YG+cpleK6eL2+c8ThGbi7e/Y7ylxsH5uaqYVgxhdjBQUpKnwhWK6sO22tqPxppaxtzM0VtPnJlM6PbVIcBYHF38wkDSWasepkBWbwxjUjD/0gdMHWT4E2VGsXEl1eAscjxG7TrN9BFZxuUymlb9QPRN/LS6m8DVXwNyGU9EmcrkcF829wfhDjNYp+zjFmQradOGY7VY4FjMsW6c99tT7dCltMq0SnA+wuEhnWEZ5sViKUyhkWFKEsFGAKSePpZ/kVm4ySiCGPRVy3jaFkgXJ2w3JoukA1bP1K7XlDxTHKuGwCcgVoJKT6g9MI2TVdHFpOpdFklG05fhUzEcGC7fL6Lhcebs9CcXVla306sE/P0wMTkiTiwDmLUEsx9hELpPhOEGgPFGMAUHfFOVxZrNhfhSC2A5mSU5n/rhdF+r1pOyGFBjfr26dFdPvi/+9OCGNPyNvMiRnZWADA1GOZVmhEMWvHHp+Nfc8HoSYjdoz4w6GbRh7RBPnU7fCQS0seKbBYP6XaRWKadNWcFDC8e4SEizESDrNJBIbAmwkEtUMEkXnMj6dlCgYBvvkUGw0KLnbrUt3ut07Y2icm1aK6PDn8mZUmdQ7tC6sRjkULUu+shtYnVUz874QhMn9n0fMdCzkFIdzKvRZtNYxe+CQ8KQP5Vm1V8KZnxPkup4WryzWr/7cLg3Q7sczGjozA7RtlXA0LlSENVBOvk9vbaWX5JnggISDHq7tEDZTEOYJzis6krLTfB9SrSlGRZAAnTStnhVb10Nf92cgw3bCkG4sylYpjjQsRR63Wy3taDSYQQ2knUgXoeWpHmI2PWlI+7ORwHL9DwnHMA0x0c9iauBojAtgRYssngVaR7gMC8TJo71wMDJqCwB/gDxKRk0G3b543PmlKjhoP9NJ1IaCRjOwkMvMFbRdlsOxc1WhQuoOj0cOwhRnCrLBV2Z1eKi/lxWDz8j30UpF6NYMl6tmopyAzY+iH7dCzM0HnbrQ/6g1HLRMl1u6sXjLu7lqlO3WDeJQewKYVuQnK3EsnnHr1NuWHWgda/OkiFf1tGLkIYkiAcuKU3DeBjaA2H3ZbB9Vw2nKiBHeZHKXwFAgAdNoQ/Eb3pnHvDMbx3L1S5VspyV27Pei3bGvySIVGe3z9QWSKDAQfqnubii2fydsH8WwgiCw2DKXu3/V+kqtMNgUz7d/v1wvmK+EDNpUJtMWEGQxv8KOWU0ca/IroZ9mCv43aOL+aqnnBrUZwuGPah7U+0bos05kn2tpbGyMxKee9urF1FfTq7enlTwW2PZqQmkzORibHEaZnJwcht5F3yk5y9Po+dKnS+qYrfbOUWgzuflTkYbK+EtjzyvsDen136njW8ljjk2wrL9bO2xhDuNMaXZ/f5bIs2ezs0+h1z6adwVxat+pcpCa7MdWWW1blqLzXbIR+Wx8HM1mbAd26NG88bWeOK4zh76+t9XV3AwYuqXzuZGI4hlXEsiOTYJVomCMyWirGak/R5rhYfyCtjP5AqMguaRlYEE53NAYakP67c2fOpfLauwW6HzCrHzxDR28NXE4NqPN5argzymnKWvP8MsLFEwRlhRewZUyKwTtybjl2Dxy/HCNxeh3mC8lTnHJYlHLZTMVqJA2FKuaPPSQ5CVbsK5dx9GR4+iWWwHS0FTUTqZarWijiUQ0mtgFj1fjTXbj5DWB3lfy6vUX9fqtjqqg3UgTd6IdLrOBdQ4rYD0MM/Rt0vHBDEoL5/K3X3JcbELPMHA98aS+lmMNV6CDZZaOb5FGDHauAEgJPJ+iYFbzpTSGfO1oHS6JkteRPFpxM9RID9gonS6Z5Z8gQoPJgLhQl0uqqD/Yg/KNI2H+OBrtDHxspaIlzbBk/J4WjoE+7PNhCIumdKHX3/ioQX5e6CiHWYEjZQSp46UTd3QgH7G0cPqexDus3/xwef6rzgzOZRLCV/OgSNsDCoRr4JSODm7oVyPJ4656gt2Fbw1iqDUqcUaui7MJ/3YzGnuhq5jgMmCwSJ82kAPLp+E0vrHcyHJcX590l1rc93bZdJs49BupxruGdm4mA9/T8NKxUickYIy0R7q7wGn8LUqb7TYetlDCgOENiDjyj94BTuQNOdpQyChDDscVKIK0ASDjzCi9DHFKOyrjWAx/4zYKgtjAKWnE20g0cklHvUw+00VwxlTGScGcv9rpVGzGL95FMuTm2InizGgUODNqNpr5BkAh00HDsV/JoV+ynGbr0oWzo+ZHnvJku6PLv7XHeTlaBNr9ihYXnwvHDvMVrjsSH7eytHh7WJbtI9WJM7v2STgj1s5ixCotg9eah6rQ1YJzwomxSeOSSqxm/WRs0xVG6HHZ6V3Xsmj8/UbbWd0kLIu2h8vQaTNENZyyWJJCYMSluJwiBgUUOCPXmeR43pvOTWflbbPGIgmZnnstluQ8FLRc99zxjbLo9UJ7gpD9TP6WfiOpcsRKFv+KD4J6fjKZzkzpdHF/HxTyyy9v374rdCcp9qStBJe93NzxhAKn2YITHOtVZ4JdC2fp1RUT2dyEra3zFen6EyiLbcUNfcz949u2/CvTd/K1Xm8tLOJYpq/cTfNWV9Jn52mye7dVhAPp+r9ODA4uzissh/VjsGErhrZ+mtZ9T9f64bTsF3Ea15lWwJnJdGgiPLAKqCjYOqObwIP/PG7V6P6MljvpbLRpzHm6A833LOWvafl7qZZZkHDKfTmM4suWyEr6gK7X1kGRbFGZ0ucTg0j04T9kHC6Dmvq+0TFqEL1ov5UgpNKrk9pFD8KPWAf69y956fKuiGQ/JtPKKv1v+8PE218nJt42xxN+IXPSGTekmDOu6HgH2tOp+GPWCA2L3QHuMmnZj8SzCh/+QnN+K/dRG5XjbhcV7WRnXNFiunrgkE/0YXGesn9CdCb2U0IFpYtA1bNagsXBpnYqQq6Hh45IylF0tNADh5bSec2yoR+OsV313sZFMb16aCqatoqUJ711+PPiOzLE4aJ+4d97xQvRr4a7cQJttmMVQ2GkL46ns9eyw0/FNC4ZBmlJtlbOxSOTwj96XUGMyDsvyoo3JuK0jWLED+7OWBb64mi6Pv0zYLDuH6RXzyBtakoJAzMn7PaMpdSQ94dPlR9b7IEjteyuBXvfnNXrw0hGcpjq8ECGSZ9h5cUK5d6Rnd7l2eTpTOupQC8cUr6XSq1Y1FsCPec/3h/RhFZE8zGtHiLO8SXBQrz1izHForuW6XORdh8knrX/rFUDXXK53p8NdS2vpFe3VrbEKA3w9SWTIDu99dPJR4oloKVXvnOs722Ikbp/Lr8EBy10JY1AW2nTqtEFl86lqFvB2I5ip1iM0pauiT8xnrX9KzYfLsPRaKan36Ofl0wzxC0uuYhXTBCTO/OdOK7uDQgyK3wK/dNn4/IP8pITMUXTe0Li6h3YLaLl7A+/Vr4u1c09cV70n4JpNP22SjxGmO332xZxODo2FlD2UBJO1/pS41mD/v1W350by8BCvzmHGNsQp+3WYhcR6dpi8JK/NjHcdyjXO/BcV0SaF5MdI89GJBLp9S4JDvbqPfclmpe8xTCX0pzuTFavVzPQVZx90XcGeIthrhyR1667VUdjVH9fz998sCDa7Ozky2sOA0RTW3t6RaK4qYhuvrZ27QksHTutTV4Re24oYkR+Orx07avbRUecDai7iS+KOCndaUsQ18GZHb8iFN5IDOIfrZl88QnFr6jQ8bXPgCPWyE/H5z/hr2mINdjwzlU9+o1xXqx9StwS65GdsZfq//UfaYgCn7SVQPNWafL6znhtsbjo/O/T/o4YzVtPxz7PH5mwRLoT5RUi2n+vgzP3ImIk73Vw5n6E0Czc0V92uIZ42s/19ZL/BzsWZzgymdrHAAAAAElFTkSuQmCC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2EFD6D3-1B8C-48BF-841B-AF849B74E132}"/>
              </a:ext>
            </a:extLst>
          </p:cNvPr>
          <p:cNvSpPr txBox="1">
            <a:spLocks/>
          </p:cNvSpPr>
          <p:nvPr/>
        </p:nvSpPr>
        <p:spPr>
          <a:xfrm>
            <a:off x="1981200" y="1074051"/>
            <a:ext cx="8466338" cy="987902"/>
          </a:xfrm>
          <a:prstGeom prst="rect">
            <a:avLst/>
          </a:prstGeom>
        </p:spPr>
        <p:txBody>
          <a:bodyPr vert="horz" lIns="45720" rIns="45720" anchor="ctr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BI Engineer/Database Developer/ETL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692A0EA-67BC-4995-8F0C-20039CF585EB}"/>
              </a:ext>
            </a:extLst>
          </p:cNvPr>
          <p:cNvSpPr txBox="1">
            <a:spLocks/>
          </p:cNvSpPr>
          <p:nvPr/>
        </p:nvSpPr>
        <p:spPr>
          <a:xfrm>
            <a:off x="1981200" y="2549125"/>
            <a:ext cx="6324600" cy="2259159"/>
          </a:xfrm>
          <a:prstGeom prst="rect">
            <a:avLst/>
          </a:prstGeom>
        </p:spPr>
        <p:txBody>
          <a:bodyPr vert="horz" lIns="45720" rIns="45720" anchor="ctr">
            <a:normAutofit fontScale="5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bg1"/>
                </a:solidFill>
              </a:rPr>
              <a:t>Write Stored Procedures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bg1"/>
                </a:solidFill>
              </a:rPr>
              <a:t>Create Database Objects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bg1"/>
                </a:solidFill>
              </a:rPr>
              <a:t>Data Warehouse Design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bg1"/>
                </a:solidFill>
              </a:rPr>
              <a:t>Develop SSIS Packages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bg1"/>
                </a:solidFill>
              </a:rPr>
              <a:t>Create SQL Agent Jobs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69287E-4E87-444A-B5E4-6752B1AC33B2}"/>
              </a:ext>
            </a:extLst>
          </p:cNvPr>
          <p:cNvSpPr/>
          <p:nvPr/>
        </p:nvSpPr>
        <p:spPr>
          <a:xfrm>
            <a:off x="7819008" y="2726100"/>
            <a:ext cx="2590800" cy="6858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EDAA0E-B060-4C36-9E41-B896A9724B0A}"/>
              </a:ext>
            </a:extLst>
          </p:cNvPr>
          <p:cNvSpPr/>
          <p:nvPr/>
        </p:nvSpPr>
        <p:spPr>
          <a:xfrm>
            <a:off x="7856738" y="5142942"/>
            <a:ext cx="2590800" cy="6858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76B325-FEC5-4155-9A28-F4192B37EA2E}"/>
              </a:ext>
            </a:extLst>
          </p:cNvPr>
          <p:cNvSpPr/>
          <p:nvPr/>
        </p:nvSpPr>
        <p:spPr>
          <a:xfrm>
            <a:off x="7856738" y="3531714"/>
            <a:ext cx="2590800" cy="6858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 and Images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A20820-B374-45C4-8DD5-5ACAEE1E86A5}"/>
              </a:ext>
            </a:extLst>
          </p:cNvPr>
          <p:cNvSpPr/>
          <p:nvPr/>
        </p:nvSpPr>
        <p:spPr>
          <a:xfrm>
            <a:off x="7848600" y="4337328"/>
            <a:ext cx="2590800" cy="6858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Petabytes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15ED9-2943-4A57-9710-9D756EB8DDD4}"/>
              </a:ext>
            </a:extLst>
          </p:cNvPr>
          <p:cNvSpPr/>
          <p:nvPr/>
        </p:nvSpPr>
        <p:spPr>
          <a:xfrm>
            <a:off x="7391400" y="2163195"/>
            <a:ext cx="2349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What about?</a:t>
            </a:r>
            <a:endParaRPr lang="en-US" sz="24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EECFA6D-817A-49E5-812D-C7168F1D5CDC}"/>
              </a:ext>
            </a:extLst>
          </p:cNvPr>
          <p:cNvSpPr/>
          <p:nvPr/>
        </p:nvSpPr>
        <p:spPr>
          <a:xfrm>
            <a:off x="7816049" y="5948556"/>
            <a:ext cx="2590800" cy="68580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128408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7"/>
    </mc:Choice>
    <mc:Fallback xmlns="">
      <p:transition spd="slow" advTm="39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7" grpId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272" y="101945"/>
            <a:ext cx="7470648" cy="114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Where is your role going?</a:t>
            </a:r>
          </a:p>
        </p:txBody>
      </p:sp>
      <p:sp>
        <p:nvSpPr>
          <p:cNvPr id="3" name="AutoShape 4" descr="data:image/png;base64,iVBORw0KGgoAAAANSUhEUgAAAI4AAACOCAMAAADQI8A6AAABrVBMVEX///8AAAAAZpkzZjP/zJk0aTTZ2dmJiYnMmWYAap+WlpYAZpr4+Pje3d6cnJw1azX//5kqVCrOzs4AIwD/0JwAXo3/1J8tWi3m5uZoNACdaQAxYjHKysq6urrv7+8oUSghQyEAO1hNTU0OHQ4WLBYePR6MXgA7OzsAYZGVYwAKFQr//6CibAAkSCQAGyh6enoSJBKAgIDao20AUHgaNBoASGxMJgCsrKwfHx8AQWFeXl4AGgBONAAANVCfd08dEwAqKioAKT0AAA5HR0fj44gAFB46HQA2NjahgWFVKgB2WTuxhVngs4ZlQwBtV0EAJDXBmnSOakclIhd2TwAAABwsHgBRNgAAEgBra2tzXEU/KgBtSQBVPiVGNCC3km0ASns/CgAZXBkAL1ElFABFXXAAN2YAEjsgAAAAACJcU0tfbXmbiXkzTGAbThuroJdFGwAZJS4AGzRtUjYAKFx6aFgzIhd3cz5zTyhymLZbWzZBRimRakFfXynBwnSamlwuV2qjoVowCwCFcFExHRoxPiQjAAAxLx8AOhfJt3EAOwBBEAAMTAx9gk18knxETT4PTKseAAASQklEQVR4nMWciVsa2ZbAOUABRSElxAIiArIJooBsQYyyqChR3E2CxqVbX7/0lknH16YnnU7Pe05PZ7qnZ/7mOfdWFRSLaLSi5/tiELTqx7lnvxc1mnsSi8vlva97d4unARDweO4bg4rdmPri9aNHr78AY8pw3zCWSPnPJw9FefJFOXLPOAZYetiS13DfNABLjx4+eUTlycP7xRmZBiJLJRD/fwjW+8SxgiRPnuCXEi4XREbujSZPUUoPH0ET6yFy3RONhRKcPmrRUDu6N/uBpVPEKYFC0OnvCycAIknpEXH2JUpTWro3HHSrw4v69vZDYjCopqWHaNGn94VjR4Ta5ubR+p8HtVqpdvCvP3+q1dB84F58i8Sci0Oo1euw53BsOuqbm3WHA3Fe3kumoDGnfqgfGqrr9fqh+nbdMYQPjl6/XLgPnDwc1BwXdYJApD50AeuIVbufvGWZWUdtOLYdEs76+lANeWr/dVdxJ58kkjckjeS7hTNkcNQ2Je0MbcLBxeamA0qlu8HxALhfuQHQgo2ecgQJ9ENHoG9Kva53OPbQnux3ADPgASev0+l4FAbvuUcXacjRpEG4odoPAU3gLmg0ZbAxSMPEfU434wSFViSszSFHDe6qXPbMOwlN3AmheJBx+0DvoAqR1ml9fa/uqP1gd90RDVAanS7rhBgEGUb3+8XQ0LqjVhfNuIZIpfpdhb+8TMNMoS2Dzo3rhQv2W71+Lqpn76iu/24meUc4EBZp0HRGCY4vzMd4Ps68+giSkwOs5D/LrS2NZLLRbpLGmJthGJ+NOFaM4OjCTt8orpiOcV5Q80H/nrF8BhjzdBlgHoOL0iiXQ3w2yIzGGQknlh316UJUYczvxJ4vhtYh9hm8ygMbrFYQWDanDK2RsA98UzZw6xg3zHiSkMXH0vLp4KK++fj5Y4Z/rP5qJUHghASwWna3VbTYp3nGBiE+FOadQYCG57egM6SThfF9/MiThbOpHnVmAHFYPxTY3Hzz4vZpXCXGFuSdkA3SYtQN8VAWCWT7lrzOuawuTQNvJWi1XCKBSGCUns3jIhElhHkRJkZwsjFbmJ9idEphnNNq6sdIbiZwWhZx2A1oiK4yAD56V2fMx+PrIbIwwWw45o45g7ZwGxDzyqyee3lnoJrbINrJIU4ikhTfqvG5U7zXaEiXhayoBnDG+bAt7rbp2vXzfEAtGssCIIYfcbRsFbVTnlmgb7UZAt1BnVPMozpdyKcLu7M6pW5oGHqgWtKCEy0LBT8uFuJwbAX8J9TZQb4nk41hYiB25CYxx82H3NkWD+OLOXVMWK3Sy3XCciz4Re3AHIv/CoDvtUyUwxDR8Vl+lNqRO2hDKlzDFo0zPsqTHKISjuGURQz/xgbVDvgRBzK5AIk5eJcwERsiiThoQzZ80qdw8vgofcCrgzOwnUOtaAXq6E0ctuQx4loxWRtKPObk3TGKw+iyiOLEIM1/zPJUc1IUYlTBcUGOJTjaHHF0LSdATpsBiILZ+IosDqNz6yBG0hUxZT7Iy/aCfdZ2LLb9GzUtp1o4Mg2XqRIcoiUag6K7UggcncKczmenYNTn89nAR8sfxre3Wa/XDvccRz+7mTCasiqLZbdKNLhMc3NsCyfK5rJuEnHCon8z7tFRNKJRFDfD2z7WHFgHEtmsvQpDnOat2+OY0VQkHG10XoFTYXPUVmxND2JEccamQpjJsWAfcjjqdWz93sEUAX+gQpYwQ5XjZPUksMKQcUDC6RIblLexzqmv0658SA9H6zG6fA9UiMrYz1UyGVFBbIH41lU4zscjyw69Y6/mqD9+DDX9+SGoh6MZIbeW7If1Ywick3C0ld44DP8l6c0d+tp/6rDuQGumlqMSjgYUPAKJyJII4ON7LlacoaOCwwc20l3gT8ZFW78FjhdFfkjuPSfaD5fLaaG5WFXsYnQ9NMRvI835A/EVN4xKwfnmOCNl2D+Qf9sVITxaTsTZqFYkz8LS8A2EMcwwjCJbMhh8AB4/zkqqc4NUaNwCp5yHM9OP8o6PWSq9yGpFNyoZMe4QW6Jm/TEcjvOik/O2cBgw8tA6TNRUOMTfGidib5jXTXtSgeJ14U13WWI+2EXMJ0TT0dKEAeAitCGUqampEOYKHc/onE1lhWnovq12DEnP9LopTQd5Fi+xn8XfTwjA373znL8NR5r2A4yGY+L/SnOaivG3x5keSOYj+fdp08KIBUPPgMYOi4PvTtB2wIt1TxtOUzC3026CZHRJ3CEx5qD4boGTTy54rCM/mkwHs8a8HVKambeDg4u/CGwGXNY3GwqcqhIIeGc8HgYI85Iz2UDGYeK3wLEAREZSI9+ki1smWAAIvBsk8n9szqpxAXRpZ8byv844rTDQhJ1TMCVFSFRWjKIx2HrdHMfbMEI+YG+cpleK6eL2+c8ThGbi7e/Y7ylxsH5uaqYVgxhdjBQUpKnwhWK6sO22tqPxppaxtzM0VtPnJlM6PbVIcBYHF38wkDSWasepkBWbwxjUjD/0gdMHWT4E2VGsXEl1eAscjxG7TrN9BFZxuUymlb9QPRN/LS6m8DVXwNyGU9EmcrkcF829wfhDjNYp+zjFmQradOGY7VY4FjMsW6c99tT7dCltMq0SnA+wuEhnWEZ5sViKUyhkWFKEsFGAKSePpZ/kVm4ySiCGPRVy3jaFkgXJ2w3JoukA1bP1K7XlDxTHKuGwCcgVoJKT6g9MI2TVdHFpOpdFklG05fhUzEcGC7fL6Lhcebs9CcXVla306sE/P0wMTkiTiwDmLUEsx9hELpPhOEGgPFGMAUHfFOVxZrNhfhSC2A5mSU5n/rhdF+r1pOyGFBjfr26dFdPvi/+9OCGNPyNvMiRnZWADA1GOZVmhEMWvHHp+Nfc8HoSYjdoz4w6GbRh7RBPnU7fCQS0seKbBYP6XaRWKadNWcFDC8e4SEizESDrNJBIbAmwkEtUMEkXnMj6dlCgYBvvkUGw0KLnbrUt3ut07Y2icm1aK6PDn8mZUmdQ7tC6sRjkULUu+shtYnVUz874QhMn9n0fMdCzkFIdzKvRZtNYxe+CQ8KQP5Vm1V8KZnxPkup4WryzWr/7cLg3Q7sczGjozA7RtlXA0LlSENVBOvk9vbaWX5JnggISDHq7tEDZTEOYJzis6krLTfB9SrSlGRZAAnTStnhVb10Nf92cgw3bCkG4sylYpjjQsRR63Wy3taDSYQQ2knUgXoeWpHmI2PWlI+7ORwHL9DwnHMA0x0c9iauBojAtgRYssngVaR7gMC8TJo71wMDJqCwB/gDxKRk0G3b543PmlKjhoP9NJ1IaCRjOwkMvMFbRdlsOxc1WhQuoOj0cOwhRnCrLBV2Z1eKi/lxWDz8j30UpF6NYMl6tmopyAzY+iH7dCzM0HnbrQ/6g1HLRMl1u6sXjLu7lqlO3WDeJQewKYVuQnK3EsnnHr1NuWHWgda/OkiFf1tGLkIYkiAcuKU3DeBjaA2H3ZbB9Vw2nKiBHeZHKXwFAgAdNoQ/Eb3pnHvDMbx3L1S5VspyV27Pei3bGvySIVGe3z9QWSKDAQfqnubii2fydsH8WwgiCw2DKXu3/V+kqtMNgUz7d/v1wvmK+EDNpUJtMWEGQxv8KOWU0ca/IroZ9mCv43aOL+aqnnBrUZwuGPah7U+0bos05kn2tpbGyMxKee9urF1FfTq7enlTwW2PZqQmkzORibHEaZnJwcht5F3yk5y9Po+dKnS+qYrfbOUWgzuflTkYbK+EtjzyvsDen136njW8ljjk2wrL9bO2xhDuNMaXZ/f5bIs2ezs0+h1z6adwVxat+pcpCa7MdWWW1blqLzXbIR+Wx8HM1mbAd26NG88bWeOK4zh76+t9XV3AwYuqXzuZGI4hlXEsiOTYJVomCMyWirGak/R5rhYfyCtjP5AqMguaRlYEE53NAYakP67c2fOpfLauwW6HzCrHzxDR28NXE4NqPN5argzymnKWvP8MsLFEwRlhRewZUyKwTtybjl2Dxy/HCNxeh3mC8lTnHJYlHLZTMVqJA2FKuaPPSQ5CVbsK5dx9GR4+iWWwHS0FTUTqZarWijiUQ0mtgFj1fjTXbj5DWB3lfy6vUX9fqtjqqg3UgTd6IdLrOBdQ4rYD0MM/Rt0vHBDEoL5/K3X3JcbELPMHA98aS+lmMNV6CDZZaOb5FGDHauAEgJPJ+iYFbzpTSGfO1oHS6JkteRPFpxM9RID9gonS6Z5Z8gQoPJgLhQl0uqqD/Yg/KNI2H+OBrtDHxspaIlzbBk/J4WjoE+7PNhCIumdKHX3/ioQX5e6CiHWYEjZQSp46UTd3QgH7G0cPqexDus3/xwef6rzgzOZRLCV/OgSNsDCoRr4JSODm7oVyPJ4656gt2Fbw1iqDUqcUaui7MJ/3YzGnuhq5jgMmCwSJ82kAPLp+E0vrHcyHJcX590l1rc93bZdJs49BupxruGdm4mA9/T8NKxUickYIy0R7q7wGn8LUqb7TYetlDCgOENiDjyj94BTuQNOdpQyChDDscVKIK0ASDjzCi9DHFKOyrjWAx/4zYKgtjAKWnE20g0cklHvUw+00VwxlTGScGcv9rpVGzGL95FMuTm2InizGgUODNqNpr5BkAh00HDsV/JoV+ynGbr0oWzo+ZHnvJku6PLv7XHeTlaBNr9ihYXnwvHDvMVrjsSH7eytHh7WJbtI9WJM7v2STgj1s5ixCotg9eah6rQ1YJzwomxSeOSSqxm/WRs0xVG6HHZ6V3Xsmj8/UbbWd0kLIu2h8vQaTNENZyyWJJCYMSluJwiBgUUOCPXmeR43pvOTWflbbPGIgmZnnstluQ8FLRc99zxjbLo9UJ7gpD9TP6WfiOpcsRKFv+KD4J6fjKZzkzpdHF/HxTyyy9v374rdCcp9qStBJe93NzxhAKn2YITHOtVZ4JdC2fp1RUT2dyEra3zFen6EyiLbcUNfcz949u2/CvTd/K1Xm8tLOJYpq/cTfNWV9Jn52mye7dVhAPp+r9ODA4uzissh/VjsGErhrZ+mtZ9T9f64bTsF3Ea15lWwJnJdGgiPLAKqCjYOqObwIP/PG7V6P6MljvpbLRpzHm6A833LOWvafl7qZZZkHDKfTmM4suWyEr6gK7X1kGRbFGZ0ucTg0j04T9kHC6Dmvq+0TFqEL1ov5UgpNKrk9pFD8KPWAf69y956fKuiGQ/JtPKKv1v+8PE218nJt42xxN+IXPSGTekmDOu6HgH2tOp+GPWCA2L3QHuMmnZj8SzCh/+QnN+K/dRG5XjbhcV7WRnXNFiunrgkE/0YXGesn9CdCb2U0IFpYtA1bNagsXBpnYqQq6Hh45IylF0tNADh5bSec2yoR+OsV313sZFMb16aCqatoqUJ711+PPiOzLE4aJ+4d97xQvRr4a7cQJttmMVQ2GkL46ns9eyw0/FNC4ZBmlJtlbOxSOTwj96XUGMyDsvyoo3JuK0jWLED+7OWBb64mi6Pv0zYLDuH6RXzyBtakoJAzMn7PaMpdSQ94dPlR9b7IEjteyuBXvfnNXrw0hGcpjq8ECGSZ9h5cUK5d6Rnd7l2eTpTOupQC8cUr6XSq1Y1FsCPec/3h/RhFZE8zGtHiLO8SXBQrz1izHForuW6XORdh8knrX/rFUDXXK53p8NdS2vpFe3VrbEKA3w9SWTIDu99dPJR4oloKVXvnOs722Ikbp/Lr8EBy10JY1AW2nTqtEFl86lqFvB2I5ip1iM0pauiT8xnrX9KzYfLsPRaKan36Ofl0wzxC0uuYhXTBCTO/OdOK7uDQgyK3wK/dNn4/IP8pITMUXTe0Li6h3YLaLl7A+/Vr4u1c09cV70n4JpNP22SjxGmO332xZxODo2FlD2UBJO1/pS41mD/v1W350by8BCvzmHGNsQp+3WYhcR6dpi8JK/NjHcdyjXO/BcV0SaF5MdI89GJBLp9S4JDvbqPfclmpe8xTCX0pzuTFavVzPQVZx90XcGeIthrhyR1667VUdjVH9fz998sCDa7Ozky2sOA0RTW3t6RaK4qYhuvrZ27QksHTutTV4Re24oYkR+Orx07avbRUecDai7iS+KOCndaUsQ18GZHb8iFN5IDOIfrZl88QnFr6jQ8bXPgCPWyE/H5z/hr2mINdjwzlU9+o1xXqx9StwS65GdsZfq//UfaYgCn7SVQPNWafL6znhtsbjo/O/T/o4YzVtPxz7PH5mwRLoT5RUi2n+vgzP3ImIk73Vw5n6E0Czc0V92uIZ42s/19ZL/BzsWZzgymdrHAAAAAElFTkSuQmCC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data:image/png;base64,iVBORw0KGgoAAAANSUhEUgAAAI4AAACOCAMAAADQI8A6AAABrVBMVEX///8AAAAAZpkzZjP/zJk0aTTZ2dmJiYnMmWYAap+WlpYAZpr4+Pje3d6cnJw1azX//5kqVCrOzs4AIwD/0JwAXo3/1J8tWi3m5uZoNACdaQAxYjHKysq6urrv7+8oUSghQyEAO1hNTU0OHQ4WLBYePR6MXgA7OzsAYZGVYwAKFQr//6CibAAkSCQAGyh6enoSJBKAgIDao20AUHgaNBoASGxMJgCsrKwfHx8AQWFeXl4AGgBONAAANVCfd08dEwAqKioAKT0AAA5HR0fj44gAFB46HQA2NjahgWFVKgB2WTuxhVngs4ZlQwBtV0EAJDXBmnSOakclIhd2TwAAABwsHgBRNgAAEgBra2tzXEU/KgBtSQBVPiVGNCC3km0ASns/CgAZXBkAL1ElFABFXXAAN2YAEjsgAAAAACJcU0tfbXmbiXkzTGAbThuroJdFGwAZJS4AGzRtUjYAKFx6aFgzIhd3cz5zTyhymLZbWzZBRimRakFfXynBwnSamlwuV2qjoVowCwCFcFExHRoxPiQjAAAxLx8AOhfJt3EAOwBBEAAMTAx9gk18knxETT4PTKseAAASQklEQVR4nMWciVsa2ZbAOUABRSElxAIiArIJooBsQYyyqChR3E2CxqVbX7/0lknH16YnnU7Pe05PZ7qnZ/7mOfdWFRSLaLSi5/tiELTqx7lnvxc1mnsSi8vlva97d4unARDweO4bg4rdmPri9aNHr78AY8pw3zCWSPnPJw9FefJFOXLPOAZYetiS13DfNABLjx4+eUTlycP7xRmZBiJLJRD/fwjW+8SxgiRPnuCXEi4XREbujSZPUUoPH0ET6yFy3RONhRKcPmrRUDu6N/uBpVPEKYFC0OnvCycAIknpEXH2JUpTWro3HHSrw4v69vZDYjCopqWHaNGn94VjR4Ta5ubR+p8HtVqpdvCvP3+q1dB84F58i8Sci0Oo1euw53BsOuqbm3WHA3Fe3kumoDGnfqgfGqrr9fqh+nbdMYQPjl6/XLgPnDwc1BwXdYJApD50AeuIVbufvGWZWUdtOLYdEs76+lANeWr/dVdxJ58kkjckjeS7hTNkcNQ2Je0MbcLBxeamA0qlu8HxALhfuQHQgo2ecgQJ9ENHoG9Kva53OPbQnux3ADPgASev0+l4FAbvuUcXacjRpEG4odoPAU3gLmg0ZbAxSMPEfU434wSFViSszSFHDe6qXPbMOwlN3AmheJBx+0DvoAqR1ml9fa/uqP1gd90RDVAanS7rhBgEGUb3+8XQ0LqjVhfNuIZIpfpdhb+8TMNMoS2Dzo3rhQv2W71+Lqpn76iu/24meUc4EBZp0HRGCY4vzMd4Ps68+giSkwOs5D/LrS2NZLLRbpLGmJthGJ+NOFaM4OjCTt8orpiOcV5Q80H/nrF8BhjzdBlgHoOL0iiXQ3w2yIzGGQknlh316UJUYczvxJ4vhtYh9hm8ygMbrFYQWDanDK2RsA98UzZw6xg3zHiSkMXH0vLp4KK++fj5Y4Z/rP5qJUHghASwWna3VbTYp3nGBiE+FOadQYCG57egM6SThfF9/MiThbOpHnVmAHFYPxTY3Hzz4vZpXCXGFuSdkA3SYtQN8VAWCWT7lrzOuawuTQNvJWi1XCKBSGCUns3jIhElhHkRJkZwsjFbmJ9idEphnNNq6sdIbiZwWhZx2A1oiK4yAD56V2fMx+PrIbIwwWw45o45g7ZwGxDzyqyee3lnoJrbINrJIU4ikhTfqvG5U7zXaEiXhayoBnDG+bAt7rbp2vXzfEAtGssCIIYfcbRsFbVTnlmgb7UZAt1BnVPMozpdyKcLu7M6pW5oGHqgWtKCEy0LBT8uFuJwbAX8J9TZQb4nk41hYiB25CYxx82H3NkWD+OLOXVMWK3Sy3XCciz4Re3AHIv/CoDvtUyUwxDR8Vl+lNqRO2hDKlzDFo0zPsqTHKISjuGURQz/xgbVDvgRBzK5AIk5eJcwERsiiThoQzZ80qdw8vgofcCrgzOwnUOtaAXq6E0ctuQx4loxWRtKPObk3TGKw+iyiOLEIM1/zPJUc1IUYlTBcUGOJTjaHHF0LSdATpsBiILZ+IosDqNz6yBG0hUxZT7Iy/aCfdZ2LLb9GzUtp1o4Mg2XqRIcoiUag6K7UggcncKczmenYNTn89nAR8sfxre3Wa/XDvccRz+7mTCasiqLZbdKNLhMc3NsCyfK5rJuEnHCon8z7tFRNKJRFDfD2z7WHFgHEtmsvQpDnOat2+OY0VQkHG10XoFTYXPUVmxND2JEccamQpjJsWAfcjjqdWz93sEUAX+gQpYwQ5XjZPUksMKQcUDC6RIblLexzqmv0658SA9H6zG6fA9UiMrYz1UyGVFBbIH41lU4zscjyw69Y6/mqD9+DDX9+SGoh6MZIbeW7If1Ywick3C0ld44DP8l6c0d+tp/6rDuQGumlqMSjgYUPAKJyJII4ON7LlacoaOCwwc20l3gT8ZFW78FjhdFfkjuPSfaD5fLaaG5WFXsYnQ9NMRvI835A/EVN4xKwfnmOCNl2D+Qf9sVITxaTsTZqFYkz8LS8A2EMcwwjCJbMhh8AB4/zkqqc4NUaNwCp5yHM9OP8o6PWSq9yGpFNyoZMe4QW6Jm/TEcjvOik/O2cBgw8tA6TNRUOMTfGidib5jXTXtSgeJ14U13WWI+2EXMJ0TT0dKEAeAitCGUqampEOYKHc/onE1lhWnovq12DEnP9LopTQd5Fi+xn8XfTwjA373znL8NR5r2A4yGY+L/SnOaivG3x5keSOYj+fdp08KIBUPPgMYOi4PvTtB2wIt1TxtOUzC3026CZHRJ3CEx5qD4boGTTy54rCM/mkwHs8a8HVKambeDg4u/CGwGXNY3GwqcqhIIeGc8HgYI85Iz2UDGYeK3wLEAREZSI9+ki1smWAAIvBsk8n9szqpxAXRpZ8byv844rTDQhJ1TMCVFSFRWjKIx2HrdHMfbMEI+YG+cpleK6eL2+c8ThGbi7e/Y7ylxsH5uaqYVgxhdjBQUpKnwhWK6sO22tqPxppaxtzM0VtPnJlM6PbVIcBYHF38wkDSWasepkBWbwxjUjD/0gdMHWT4E2VGsXEl1eAscjxG7TrN9BFZxuUymlb9QPRN/LS6m8DVXwNyGU9EmcrkcF829wfhDjNYp+zjFmQradOGY7VY4FjMsW6c99tT7dCltMq0SnA+wuEhnWEZ5sViKUyhkWFKEsFGAKSePpZ/kVm4ySiCGPRVy3jaFkgXJ2w3JoukA1bP1K7XlDxTHKuGwCcgVoJKT6g9MI2TVdHFpOpdFklG05fhUzEcGC7fL6Lhcebs9CcXVla306sE/P0wMTkiTiwDmLUEsx9hELpPhOEGgPFGMAUHfFOVxZrNhfhSC2A5mSU5n/rhdF+r1pOyGFBjfr26dFdPvi/+9OCGNPyNvMiRnZWADA1GOZVmhEMWvHHp+Nfc8HoSYjdoz4w6GbRh7RBPnU7fCQS0seKbBYP6XaRWKadNWcFDC8e4SEizESDrNJBIbAmwkEtUMEkXnMj6dlCgYBvvkUGw0KLnbrUt3ut07Y2icm1aK6PDn8mZUmdQ7tC6sRjkULUu+shtYnVUz874QhMn9n0fMdCzkFIdzKvRZtNYxe+CQ8KQP5Vm1V8KZnxPkup4WryzWr/7cLg3Q7sczGjozA7RtlXA0LlSENVBOvk9vbaWX5JnggISDHq7tEDZTEOYJzis6krLTfB9SrSlGRZAAnTStnhVb10Nf92cgw3bCkG4sylYpjjQsRR63Wy3taDSYQQ2knUgXoeWpHmI2PWlI+7ORwHL9DwnHMA0x0c9iauBojAtgRYssngVaR7gMC8TJo71wMDJqCwB/gDxKRk0G3b543PmlKjhoP9NJ1IaCRjOwkMvMFbRdlsOxc1WhQuoOj0cOwhRnCrLBV2Z1eKi/lxWDz8j30UpF6NYMl6tmopyAzY+iH7dCzM0HnbrQ/6g1HLRMl1u6sXjLu7lqlO3WDeJQewKYVuQnK3EsnnHr1NuWHWgda/OkiFf1tGLkIYkiAcuKU3DeBjaA2H3ZbB9Vw2nKiBHeZHKXwFAgAdNoQ/Eb3pnHvDMbx3L1S5VspyV27Pei3bGvySIVGe3z9QWSKDAQfqnubii2fydsH8WwgiCw2DKXu3/V+kqtMNgUz7d/v1wvmK+EDNpUJtMWEGQxv8KOWU0ca/IroZ9mCv43aOL+aqnnBrUZwuGPah7U+0bos05kn2tpbGyMxKee9urF1FfTq7enlTwW2PZqQmkzORibHEaZnJwcht5F3yk5y9Po+dKnS+qYrfbOUWgzuflTkYbK+EtjzyvsDen136njW8ljjk2wrL9bO2xhDuNMaXZ/f5bIs2ezs0+h1z6adwVxat+pcpCa7MdWWW1blqLzXbIR+Wx8HM1mbAd26NG88bWeOK4zh76+t9XV3AwYuqXzuZGI4hlXEsiOTYJVomCMyWirGak/R5rhYfyCtjP5AqMguaRlYEE53NAYakP67c2fOpfLauwW6HzCrHzxDR28NXE4NqPN5argzymnKWvP8MsLFEwRlhRewZUyKwTtybjl2Dxy/HCNxeh3mC8lTnHJYlHLZTMVqJA2FKuaPPSQ5CVbsK5dx9GR4+iWWwHS0FTUTqZarWijiUQ0mtgFj1fjTXbj5DWB3lfy6vUX9fqtjqqg3UgTd6IdLrOBdQ4rYD0MM/Rt0vHBDEoL5/K3X3JcbELPMHA98aS+lmMNV6CDZZaOb5FGDHauAEgJPJ+iYFbzpTSGfO1oHS6JkteRPFpxM9RID9gonS6Z5Z8gQoPJgLhQl0uqqD/Yg/KNI2H+OBrtDHxspaIlzbBk/J4WjoE+7PNhCIumdKHX3/ioQX5e6CiHWYEjZQSp46UTd3QgH7G0cPqexDus3/xwef6rzgzOZRLCV/OgSNsDCoRr4JSODm7oVyPJ4656gt2Fbw1iqDUqcUaui7MJ/3YzGnuhq5jgMmCwSJ82kAPLp+E0vrHcyHJcX590l1rc93bZdJs49BupxruGdm4mA9/T8NKxUickYIy0R7q7wGn8LUqb7TYetlDCgOENiDjyj94BTuQNOdpQyChDDscVKIK0ASDjzCi9DHFKOyrjWAx/4zYKgtjAKWnE20g0cklHvUw+00VwxlTGScGcv9rpVGzGL95FMuTm2InizGgUODNqNpr5BkAh00HDsV/JoV+ynGbr0oWzo+ZHnvJku6PLv7XHeTlaBNr9ihYXnwvHDvMVrjsSH7eytHh7WJbtI9WJM7v2STgj1s5ixCotg9eah6rQ1YJzwomxSeOSSqxm/WRs0xVG6HHZ6V3Xsmj8/UbbWd0kLIu2h8vQaTNENZyyWJJCYMSluJwiBgUUOCPXmeR43pvOTWflbbPGIgmZnnstluQ8FLRc99zxjbLo9UJ7gpD9TP6WfiOpcsRKFv+KD4J6fjKZzkzpdHF/HxTyyy9v374rdCcp9qStBJe93NzxhAKn2YITHOtVZ4JdC2fp1RUT2dyEra3zFen6EyiLbcUNfcz949u2/CvTd/K1Xm8tLOJYpq/cTfNWV9Jn52mye7dVhAPp+r9ODA4uzissh/VjsGErhrZ+mtZ9T9f64bTsF3Ea15lWwJnJdGgiPLAKqCjYOqObwIP/PG7V6P6MljvpbLRpzHm6A833LOWvafl7qZZZkHDKfTmM4suWyEr6gK7X1kGRbFGZ0ucTg0j04T9kHC6Dmvq+0TFqEL1ov5UgpNKrk9pFD8KPWAf69y956fKuiGQ/JtPKKv1v+8PE218nJt42xxN+IXPSGTekmDOu6HgH2tOp+GPWCA2L3QHuMmnZj8SzCh/+QnN+K/dRG5XjbhcV7WRnXNFiunrgkE/0YXGesn9CdCb2U0IFpYtA1bNagsXBpnYqQq6Hh45IylF0tNADh5bSec2yoR+OsV313sZFMb16aCqatoqUJ711+PPiOzLE4aJ+4d97xQvRr4a7cQJttmMVQ2GkL46ns9eyw0/FNC4ZBmlJtlbOxSOTwj96XUGMyDsvyoo3JuK0jWLED+7OWBb64mi6Pv0zYLDuH6RXzyBtakoJAzMn7PaMpdSQ94dPlR9b7IEjteyuBXvfnNXrw0hGcpjq8ECGSZ9h5cUK5d6Rnd7l2eTpTOupQC8cUr6XSq1Y1FsCPec/3h/RhFZE8zGtHiLO8SXBQrz1izHForuW6XORdh8knrX/rFUDXXK53p8NdS2vpFe3VrbEKA3w9SWTIDu99dPJR4oloKVXvnOs722Ikbp/Lr8EBy10JY1AW2nTqtEFl86lqFvB2I5ip1iM0pauiT8xnrX9KzYfLsPRaKan36Ofl0wzxC0uuYhXTBCTO/OdOK7uDQgyK3wK/dNn4/IP8pITMUXTe0Li6h3YLaLl7A+/Vr4u1c09cV70n4JpNP22SjxGmO332xZxODo2FlD2UBJO1/pS41mD/v1W350by8BCvzmHGNsQp+3WYhcR6dpi8JK/NjHcdyjXO/BcV0SaF5MdI89GJBLp9S4JDvbqPfclmpe8xTCX0pzuTFavVzPQVZx90XcGeIthrhyR1667VUdjVH9fz998sCDa7Ozky2sOA0RTW3t6RaK4qYhuvrZ27QksHTutTV4Re24oYkR+Orx07avbRUecDai7iS+KOCndaUsQ18GZHb8iFN5IDOIfrZl88QnFr6jQ8bXPgCPWyE/H5z/hr2mINdjwzlU9+o1xXqx9StwS65GdsZfq//UfaYgCn7SVQPNWafL6znhtsbjo/O/T/o4YzVtPxz7PH5mwRLoT5RUi2n+vgzP3ImIk73Vw5n6E0Czc0V92uIZ42s/19ZL/BzsWZzgymdrHAAAAAElFTkSuQmCC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2EFD6D3-1B8C-48BF-841B-AF849B74E132}"/>
              </a:ext>
            </a:extLst>
          </p:cNvPr>
          <p:cNvSpPr txBox="1">
            <a:spLocks/>
          </p:cNvSpPr>
          <p:nvPr/>
        </p:nvSpPr>
        <p:spPr>
          <a:xfrm>
            <a:off x="1981200" y="1074051"/>
            <a:ext cx="8466338" cy="987902"/>
          </a:xfrm>
          <a:prstGeom prst="rect">
            <a:avLst/>
          </a:prstGeom>
        </p:spPr>
        <p:txBody>
          <a:bodyPr vert="horz" lIns="45720" rIns="45720" anchor="ctr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BI Engineering -&gt; Data Engineer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692A0EA-67BC-4995-8F0C-20039CF585EB}"/>
              </a:ext>
            </a:extLst>
          </p:cNvPr>
          <p:cNvSpPr txBox="1">
            <a:spLocks/>
          </p:cNvSpPr>
          <p:nvPr/>
        </p:nvSpPr>
        <p:spPr>
          <a:xfrm>
            <a:off x="1919272" y="2514600"/>
            <a:ext cx="7010400" cy="3470676"/>
          </a:xfrm>
          <a:prstGeom prst="rect">
            <a:avLst/>
          </a:prstGeom>
        </p:spPr>
        <p:txBody>
          <a:bodyPr vert="horz" lIns="45720" rIns="45720" anchor="ctr">
            <a:normAutofit fontScale="5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bg1"/>
                </a:solidFill>
              </a:rPr>
              <a:t>Big Data Solutions Design and Orchestration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bg1"/>
                </a:solidFill>
              </a:rPr>
              <a:t>Cloud ETL with Azure Data Factory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bg1"/>
                </a:solidFill>
              </a:rPr>
              <a:t>Data Lake Design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bg1"/>
                </a:solidFill>
              </a:rPr>
              <a:t>Python Development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bg1"/>
                </a:solidFill>
              </a:rPr>
              <a:t>Cloud Automation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bg1"/>
                </a:solidFill>
              </a:rPr>
              <a:t>Spark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bg1"/>
                </a:solidFill>
              </a:rPr>
              <a:t>NoSQL Databases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06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7"/>
    </mc:Choice>
    <mc:Fallback xmlns="">
      <p:transition spd="slow" advTm="395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272" y="101945"/>
            <a:ext cx="7470648" cy="114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Where is your role going?</a:t>
            </a:r>
          </a:p>
        </p:txBody>
      </p:sp>
      <p:sp>
        <p:nvSpPr>
          <p:cNvPr id="3" name="AutoShape 4" descr="data:image/png;base64,iVBORw0KGgoAAAANSUhEUgAAAI4AAACOCAMAAADQI8A6AAABrVBMVEX///8AAAAAZpkzZjP/zJk0aTTZ2dmJiYnMmWYAap+WlpYAZpr4+Pje3d6cnJw1azX//5kqVCrOzs4AIwD/0JwAXo3/1J8tWi3m5uZoNACdaQAxYjHKysq6urrv7+8oUSghQyEAO1hNTU0OHQ4WLBYePR6MXgA7OzsAYZGVYwAKFQr//6CibAAkSCQAGyh6enoSJBKAgIDao20AUHgaNBoASGxMJgCsrKwfHx8AQWFeXl4AGgBONAAANVCfd08dEwAqKioAKT0AAA5HR0fj44gAFB46HQA2NjahgWFVKgB2WTuxhVngs4ZlQwBtV0EAJDXBmnSOakclIhd2TwAAABwsHgBRNgAAEgBra2tzXEU/KgBtSQBVPiVGNCC3km0ASns/CgAZXBkAL1ElFABFXXAAN2YAEjsgAAAAACJcU0tfbXmbiXkzTGAbThuroJdFGwAZJS4AGzRtUjYAKFx6aFgzIhd3cz5zTyhymLZbWzZBRimRakFfXynBwnSamlwuV2qjoVowCwCFcFExHRoxPiQjAAAxLx8AOhfJt3EAOwBBEAAMTAx9gk18knxETT4PTKseAAASQklEQVR4nMWciVsa2ZbAOUABRSElxAIiArIJooBsQYyyqChR3E2CxqVbX7/0lknH16YnnU7Pe05PZ7qnZ/7mOfdWFRSLaLSi5/tiELTqx7lnvxc1mnsSi8vlva97d4unARDweO4bg4rdmPri9aNHr78AY8pw3zCWSPnPJw9FefJFOXLPOAZYetiS13DfNABLjx4+eUTlycP7xRmZBiJLJRD/fwjW+8SxgiRPnuCXEi4XREbujSZPUUoPH0ET6yFy3RONhRKcPmrRUDu6N/uBpVPEKYFC0OnvCycAIknpEXH2JUpTWro3HHSrw4v69vZDYjCopqWHaNGn94VjR4Ta5ubR+p8HtVqpdvCvP3+q1dB84F58i8Sci0Oo1euw53BsOuqbm3WHA3Fe3kumoDGnfqgfGqrr9fqh+nbdMYQPjl6/XLgPnDwc1BwXdYJApD50AeuIVbufvGWZWUdtOLYdEs76+lANeWr/dVdxJ58kkjckjeS7hTNkcNQ2Je0MbcLBxeamA0qlu8HxALhfuQHQgo2ecgQJ9ENHoG9Kva53OPbQnux3ADPgASev0+l4FAbvuUcXacjRpEG4odoPAU3gLmg0ZbAxSMPEfU434wSFViSszSFHDe6qXPbMOwlN3AmheJBx+0DvoAqR1ml9fa/uqP1gd90RDVAanS7rhBgEGUb3+8XQ0LqjVhfNuIZIpfpdhb+8TMNMoS2Dzo3rhQv2W71+Lqpn76iu/24meUc4EBZp0HRGCY4vzMd4Ps68+giSkwOs5D/LrS2NZLLRbpLGmJthGJ+NOFaM4OjCTt8orpiOcV5Q80H/nrF8BhjzdBlgHoOL0iiXQ3w2yIzGGQknlh316UJUYczvxJ4vhtYh9hm8ygMbrFYQWDanDK2RsA98UzZw6xg3zHiSkMXH0vLp4KK++fj5Y4Z/rP5qJUHghASwWna3VbTYp3nGBiE+FOadQYCG57egM6SThfF9/MiThbOpHnVmAHFYPxTY3Hzz4vZpXCXGFuSdkA3SYtQN8VAWCWT7lrzOuawuTQNvJWi1XCKBSGCUns3jIhElhHkRJkZwsjFbmJ9idEphnNNq6sdIbiZwWhZx2A1oiK4yAD56V2fMx+PrIbIwwWw45o45g7ZwGxDzyqyee3lnoJrbINrJIU4ikhTfqvG5U7zXaEiXhayoBnDG+bAt7rbp2vXzfEAtGssCIIYfcbRsFbVTnlmgb7UZAt1BnVPMozpdyKcLu7M6pW5oGHqgWtKCEy0LBT8uFuJwbAX8J9TZQb4nk41hYiB25CYxx82H3NkWD+OLOXVMWK3Sy3XCciz4Re3AHIv/CoDvtUyUwxDR8Vl+lNqRO2hDKlzDFo0zPsqTHKISjuGURQz/xgbVDvgRBzK5AIk5eJcwERsiiThoQzZ80qdw8vgofcCrgzOwnUOtaAXq6E0ctuQx4loxWRtKPObk3TGKw+iyiOLEIM1/zPJUc1IUYlTBcUGOJTjaHHF0LSdATpsBiILZ+IosDqNz6yBG0hUxZT7Iy/aCfdZ2LLb9GzUtp1o4Mg2XqRIcoiUag6K7UggcncKczmenYNTn89nAR8sfxre3Wa/XDvccRz+7mTCasiqLZbdKNLhMc3NsCyfK5rJuEnHCon8z7tFRNKJRFDfD2z7WHFgHEtmsvQpDnOat2+OY0VQkHG10XoFTYXPUVmxND2JEccamQpjJsWAfcjjqdWz93sEUAX+gQpYwQ5XjZPUksMKQcUDC6RIblLexzqmv0658SA9H6zG6fA9UiMrYz1UyGVFBbIH41lU4zscjyw69Y6/mqD9+DDX9+SGoh6MZIbeW7If1Ywick3C0ld44DP8l6c0d+tp/6rDuQGumlqMSjgYUPAKJyJII4ON7LlacoaOCwwc20l3gT8ZFW78FjhdFfkjuPSfaD5fLaaG5WFXsYnQ9NMRvI835A/EVN4xKwfnmOCNl2D+Qf9sVITxaTsTZqFYkz8LS8A2EMcwwjCJbMhh8AB4/zkqqc4NUaNwCp5yHM9OP8o6PWSq9yGpFNyoZMe4QW6Jm/TEcjvOik/O2cBgw8tA6TNRUOMTfGidib5jXTXtSgeJ14U13WWI+2EXMJ0TT0dKEAeAitCGUqampEOYKHc/onE1lhWnovq12DEnP9LopTQd5Fi+xn8XfTwjA373znL8NR5r2A4yGY+L/SnOaivG3x5keSOYj+fdp08KIBUPPgMYOi4PvTtB2wIt1TxtOUzC3026CZHRJ3CEx5qD4boGTTy54rCM/mkwHs8a8HVKambeDg4u/CGwGXNY3GwqcqhIIeGc8HgYI85Iz2UDGYeK3wLEAREZSI9+ki1smWAAIvBsk8n9szqpxAXRpZ8byv844rTDQhJ1TMCVFSFRWjKIx2HrdHMfbMEI+YG+cpleK6eL2+c8ThGbi7e/Y7ylxsH5uaqYVgxhdjBQUpKnwhWK6sO22tqPxppaxtzM0VtPnJlM6PbVIcBYHF38wkDSWasepkBWbwxjUjD/0gdMHWT4E2VGsXEl1eAscjxG7TrN9BFZxuUymlb9QPRN/LS6m8DVXwNyGU9EmcrkcF829wfhDjNYp+zjFmQradOGY7VY4FjMsW6c99tT7dCltMq0SnA+wuEhnWEZ5sViKUyhkWFKEsFGAKSePpZ/kVm4ySiCGPRVy3jaFkgXJ2w3JoukA1bP1K7XlDxTHKuGwCcgVoJKT6g9MI2TVdHFpOpdFklG05fhUzEcGC7fL6Lhcebs9CcXVla306sE/P0wMTkiTiwDmLUEsx9hELpPhOEGgPFGMAUHfFOVxZrNhfhSC2A5mSU5n/rhdF+r1pOyGFBjfr26dFdPvi/+9OCGNPyNvMiRnZWADA1GOZVmhEMWvHHp+Nfc8HoSYjdoz4w6GbRh7RBPnU7fCQS0seKbBYP6XaRWKadNWcFDC8e4SEizESDrNJBIbAmwkEtUMEkXnMj6dlCgYBvvkUGw0KLnbrUt3ut07Y2icm1aK6PDn8mZUmdQ7tC6sRjkULUu+shtYnVUz874QhMn9n0fMdCzkFIdzKvRZtNYxe+CQ8KQP5Vm1V8KZnxPkup4WryzWr/7cLg3Q7sczGjozA7RtlXA0LlSENVBOvk9vbaWX5JnggISDHq7tEDZTEOYJzis6krLTfB9SrSlGRZAAnTStnhVb10Nf92cgw3bCkG4sylYpjjQsRR63Wy3taDSYQQ2knUgXoeWpHmI2PWlI+7ORwHL9DwnHMA0x0c9iauBojAtgRYssngVaR7gMC8TJo71wMDJqCwB/gDxKRk0G3b543PmlKjhoP9NJ1IaCRjOwkMvMFbRdlsOxc1WhQuoOj0cOwhRnCrLBV2Z1eKi/lxWDz8j30UpF6NYMl6tmopyAzY+iH7dCzM0HnbrQ/6g1HLRMl1u6sXjLu7lqlO3WDeJQewKYVuQnK3EsnnHr1NuWHWgda/OkiFf1tGLkIYkiAcuKU3DeBjaA2H3ZbB9Vw2nKiBHeZHKXwFAgAdNoQ/Eb3pnHvDMbx3L1S5VspyV27Pei3bGvySIVGe3z9QWSKDAQfqnubii2fydsH8WwgiCw2DKXu3/V+kqtMNgUz7d/v1wvmK+EDNpUJtMWEGQxv8KOWU0ca/IroZ9mCv43aOL+aqnnBrUZwuGPah7U+0bos05kn2tpbGyMxKee9urF1FfTq7enlTwW2PZqQmkzORibHEaZnJwcht5F3yk5y9Po+dKnS+qYrfbOUWgzuflTkYbK+EtjzyvsDen136njW8ljjk2wrL9bO2xhDuNMaXZ/f5bIs2ezs0+h1z6adwVxat+pcpCa7MdWWW1blqLzXbIR+Wx8HM1mbAd26NG88bWeOK4zh76+t9XV3AwYuqXzuZGI4hlXEsiOTYJVomCMyWirGak/R5rhYfyCtjP5AqMguaRlYEE53NAYakP67c2fOpfLauwW6HzCrHzxDR28NXE4NqPN5argzymnKWvP8MsLFEwRlhRewZUyKwTtybjl2Dxy/HCNxeh3mC8lTnHJYlHLZTMVqJA2FKuaPPSQ5CVbsK5dx9GR4+iWWwHS0FTUTqZarWijiUQ0mtgFj1fjTXbj5DWB3lfy6vUX9fqtjqqg3UgTd6IdLrOBdQ4rYD0MM/Rt0vHBDEoL5/K3X3JcbELPMHA98aS+lmMNV6CDZZaOb5FGDHauAEgJPJ+iYFbzpTSGfO1oHS6JkteRPFpxM9RID9gonS6Z5Z8gQoPJgLhQl0uqqD/Yg/KNI2H+OBrtDHxspaIlzbBk/J4WjoE+7PNhCIumdKHX3/ioQX5e6CiHWYEjZQSp46UTd3QgH7G0cPqexDus3/xwef6rzgzOZRLCV/OgSNsDCoRr4JSODm7oVyPJ4656gt2Fbw1iqDUqcUaui7MJ/3YzGnuhq5jgMmCwSJ82kAPLp+E0vrHcyHJcX590l1rc93bZdJs49BupxruGdm4mA9/T8NKxUickYIy0R7q7wGn8LUqb7TYetlDCgOENiDjyj94BTuQNOdpQyChDDscVKIK0ASDjzCi9DHFKOyrjWAx/4zYKgtjAKWnE20g0cklHvUw+00VwxlTGScGcv9rpVGzGL95FMuTm2InizGgUODNqNpr5BkAh00HDsV/JoV+ynGbr0oWzo+ZHnvJku6PLv7XHeTlaBNr9ihYXnwvHDvMVrjsSH7eytHh7WJbtI9WJM7v2STgj1s5ixCotg9eah6rQ1YJzwomxSeOSSqxm/WRs0xVG6HHZ6V3Xsmj8/UbbWd0kLIu2h8vQaTNENZyyWJJCYMSluJwiBgUUOCPXmeR43pvOTWflbbPGIgmZnnstluQ8FLRc99zxjbLo9UJ7gpD9TP6WfiOpcsRKFv+KD4J6fjKZzkzpdHF/HxTyyy9v374rdCcp9qStBJe93NzxhAKn2YITHOtVZ4JdC2fp1RUT2dyEra3zFen6EyiLbcUNfcz949u2/CvTd/K1Xm8tLOJYpq/cTfNWV9Jn52mye7dVhAPp+r9ODA4uzissh/VjsGErhrZ+mtZ9T9f64bTsF3Ea15lWwJnJdGgiPLAKqCjYOqObwIP/PG7V6P6MljvpbLRpzHm6A833LOWvafl7qZZZkHDKfTmM4suWyEr6gK7X1kGRbFGZ0ucTg0j04T9kHC6Dmvq+0TFqEL1ov5UgpNKrk9pFD8KPWAf69y956fKuiGQ/JtPKKv1v+8PE218nJt42xxN+IXPSGTekmDOu6HgH2tOp+GPWCA2L3QHuMmnZj8SzCh/+QnN+K/dRG5XjbhcV7WRnXNFiunrgkE/0YXGesn9CdCb2U0IFpYtA1bNagsXBpnYqQq6Hh45IylF0tNADh5bSec2yoR+OsV313sZFMb16aCqatoqUJ711+PPiOzLE4aJ+4d97xQvRr4a7cQJttmMVQ2GkL46ns9eyw0/FNC4ZBmlJtlbOxSOTwj96XUGMyDsvyoo3JuK0jWLED+7OWBb64mi6Pv0zYLDuH6RXzyBtakoJAzMn7PaMpdSQ94dPlR9b7IEjteyuBXvfnNXrw0hGcpjq8ECGSZ9h5cUK5d6Rnd7l2eTpTOupQC8cUr6XSq1Y1FsCPec/3h/RhFZE8zGtHiLO8SXBQrz1izHForuW6XORdh8knrX/rFUDXXK53p8NdS2vpFe3VrbEKA3w9SWTIDu99dPJR4oloKVXvnOs722Ikbp/Lr8EBy10JY1AW2nTqtEFl86lqFvB2I5ip1iM0pauiT8xnrX9KzYfLsPRaKan36Ofl0wzxC0uuYhXTBCTO/OdOK7uDQgyK3wK/dNn4/IP8pITMUXTe0Li6h3YLaLl7A+/Vr4u1c09cV70n4JpNP22SjxGmO332xZxODo2FlD2UBJO1/pS41mD/v1W350by8BCvzmHGNsQp+3WYhcR6dpi8JK/NjHcdyjXO/BcV0SaF5MdI89GJBLp9S4JDvbqPfclmpe8xTCX0pzuTFavVzPQVZx90XcGeIthrhyR1667VUdjVH9fz998sCDa7Ozky2sOA0RTW3t6RaK4qYhuvrZ27QksHTutTV4Re24oYkR+Orx07avbRUecDai7iS+KOCndaUsQ18GZHb8iFN5IDOIfrZl88QnFr6jQ8bXPgCPWyE/H5z/hr2mINdjwzlU9+o1xXqx9StwS65GdsZfq//UfaYgCn7SVQPNWafL6znhtsbjo/O/T/o4YzVtPxz7PH5mwRLoT5RUi2n+vgzP3ImIk73Vw5n6E0Czc0V92uIZ42s/19ZL/BzsWZzgymdrHAAAAAElFTkSuQmCC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data:image/png;base64,iVBORw0KGgoAAAANSUhEUgAAAI4AAACOCAMAAADQI8A6AAABrVBMVEX///8AAAAAZpkzZjP/zJk0aTTZ2dmJiYnMmWYAap+WlpYAZpr4+Pje3d6cnJw1azX//5kqVCrOzs4AIwD/0JwAXo3/1J8tWi3m5uZoNACdaQAxYjHKysq6urrv7+8oUSghQyEAO1hNTU0OHQ4WLBYePR6MXgA7OzsAYZGVYwAKFQr//6CibAAkSCQAGyh6enoSJBKAgIDao20AUHgaNBoASGxMJgCsrKwfHx8AQWFeXl4AGgBONAAANVCfd08dEwAqKioAKT0AAA5HR0fj44gAFB46HQA2NjahgWFVKgB2WTuxhVngs4ZlQwBtV0EAJDXBmnSOakclIhd2TwAAABwsHgBRNgAAEgBra2tzXEU/KgBtSQBVPiVGNCC3km0ASns/CgAZXBkAL1ElFABFXXAAN2YAEjsgAAAAACJcU0tfbXmbiXkzTGAbThuroJdFGwAZJS4AGzRtUjYAKFx6aFgzIhd3cz5zTyhymLZbWzZBRimRakFfXynBwnSamlwuV2qjoVowCwCFcFExHRoxPiQjAAAxLx8AOhfJt3EAOwBBEAAMTAx9gk18knxETT4PTKseAAASQklEQVR4nMWciVsa2ZbAOUABRSElxAIiArIJooBsQYyyqChR3E2CxqVbX7/0lknH16YnnU7Pe05PZ7qnZ/7mOfdWFRSLaLSi5/tiELTqx7lnvxc1mnsSi8vlva97d4unARDweO4bg4rdmPri9aNHr78AY8pw3zCWSPnPJw9FefJFOXLPOAZYetiS13DfNABLjx4+eUTlycP7xRmZBiJLJRD/fwjW+8SxgiRPnuCXEi4XREbujSZPUUoPH0ET6yFy3RONhRKcPmrRUDu6N/uBpVPEKYFC0OnvCycAIknpEXH2JUpTWro3HHSrw4v69vZDYjCopqWHaNGn94VjR4Ta5ubR+p8HtVqpdvCvP3+q1dB84F58i8Sci0Oo1euw53BsOuqbm3WHA3Fe3kumoDGnfqgfGqrr9fqh+nbdMYQPjl6/XLgPnDwc1BwXdYJApD50AeuIVbufvGWZWUdtOLYdEs76+lANeWr/dVdxJ58kkjckjeS7hTNkcNQ2Je0MbcLBxeamA0qlu8HxALhfuQHQgo2ecgQJ9ENHoG9Kva53OPbQnux3ADPgASev0+l4FAbvuUcXacjRpEG4odoPAU3gLmg0ZbAxSMPEfU434wSFViSszSFHDe6qXPbMOwlN3AmheJBx+0DvoAqR1ml9fa/uqP1gd90RDVAanS7rhBgEGUb3+8XQ0LqjVhfNuIZIpfpdhb+8TMNMoS2Dzo3rhQv2W71+Lqpn76iu/24meUc4EBZp0HRGCY4vzMd4Ps68+giSkwOs5D/LrS2NZLLRbpLGmJthGJ+NOFaM4OjCTt8orpiOcV5Q80H/nrF8BhjzdBlgHoOL0iiXQ3w2yIzGGQknlh316UJUYczvxJ4vhtYh9hm8ygMbrFYQWDanDK2RsA98UzZw6xg3zHiSkMXH0vLp4KK++fj5Y4Z/rP5qJUHghASwWna3VbTYp3nGBiE+FOadQYCG57egM6SThfF9/MiThbOpHnVmAHFYPxTY3Hzz4vZpXCXGFuSdkA3SYtQN8VAWCWT7lrzOuawuTQNvJWi1XCKBSGCUns3jIhElhHkRJkZwsjFbmJ9idEphnNNq6sdIbiZwWhZx2A1oiK4yAD56V2fMx+PrIbIwwWw45o45g7ZwGxDzyqyee3lnoJrbINrJIU4ikhTfqvG5U7zXaEiXhayoBnDG+bAt7rbp2vXzfEAtGssCIIYfcbRsFbVTnlmgb7UZAt1BnVPMozpdyKcLu7M6pW5oGHqgWtKCEy0LBT8uFuJwbAX8J9TZQb4nk41hYiB25CYxx82H3NkWD+OLOXVMWK3Sy3XCciz4Re3AHIv/CoDvtUyUwxDR8Vl+lNqRO2hDKlzDFo0zPsqTHKISjuGURQz/xgbVDvgRBzK5AIk5eJcwERsiiThoQzZ80qdw8vgofcCrgzOwnUOtaAXq6E0ctuQx4loxWRtKPObk3TGKw+iyiOLEIM1/zPJUc1IUYlTBcUGOJTjaHHF0LSdATpsBiILZ+IosDqNz6yBG0hUxZT7Iy/aCfdZ2LLb9GzUtp1o4Mg2XqRIcoiUag6K7UggcncKczmenYNTn89nAR8sfxre3Wa/XDvccRz+7mTCasiqLZbdKNLhMc3NsCyfK5rJuEnHCon8z7tFRNKJRFDfD2z7WHFgHEtmsvQpDnOat2+OY0VQkHG10XoFTYXPUVmxND2JEccamQpjJsWAfcjjqdWz93sEUAX+gQpYwQ5XjZPUksMKQcUDC6RIblLexzqmv0658SA9H6zG6fA9UiMrYz1UyGVFBbIH41lU4zscjyw69Y6/mqD9+DDX9+SGoh6MZIbeW7If1Ywick3C0ld44DP8l6c0d+tp/6rDuQGumlqMSjgYUPAKJyJII4ON7LlacoaOCwwc20l3gT8ZFW78FjhdFfkjuPSfaD5fLaaG5WFXsYnQ9NMRvI835A/EVN4xKwfnmOCNl2D+Qf9sVITxaTsTZqFYkz8LS8A2EMcwwjCJbMhh8AB4/zkqqc4NUaNwCp5yHM9OP8o6PWSq9yGpFNyoZMe4QW6Jm/TEcjvOik/O2cBgw8tA6TNRUOMTfGidib5jXTXtSgeJ14U13WWI+2EXMJ0TT0dKEAeAitCGUqampEOYKHc/onE1lhWnovq12DEnP9LopTQd5Fi+xn8XfTwjA373znL8NR5r2A4yGY+L/SnOaivG3x5keSOYj+fdp08KIBUPPgMYOi4PvTtB2wIt1TxtOUzC3026CZHRJ3CEx5qD4boGTTy54rCM/mkwHs8a8HVKambeDg4u/CGwGXNY3GwqcqhIIeGc8HgYI85Iz2UDGYeK3wLEAREZSI9+ki1smWAAIvBsk8n9szqpxAXRpZ8byv844rTDQhJ1TMCVFSFRWjKIx2HrdHMfbMEI+YG+cpleK6eL2+c8ThGbi7e/Y7ylxsH5uaqYVgxhdjBQUpKnwhWK6sO22tqPxppaxtzM0VtPnJlM6PbVIcBYHF38wkDSWasepkBWbwxjUjD/0gdMHWT4E2VGsXEl1eAscjxG7TrN9BFZxuUymlb9QPRN/LS6m8DVXwNyGU9EmcrkcF829wfhDjNYp+zjFmQradOGY7VY4FjMsW6c99tT7dCltMq0SnA+wuEhnWEZ5sViKUyhkWFKEsFGAKSePpZ/kVm4ySiCGPRVy3jaFkgXJ2w3JoukA1bP1K7XlDxTHKuGwCcgVoJKT6g9MI2TVdHFpOpdFklG05fhUzEcGC7fL6Lhcebs9CcXVla306sE/P0wMTkiTiwDmLUEsx9hELpPhOEGgPFGMAUHfFOVxZrNhfhSC2A5mSU5n/rhdF+r1pOyGFBjfr26dFdPvi/+9OCGNPyNvMiRnZWADA1GOZVmhEMWvHHp+Nfc8HoSYjdoz4w6GbRh7RBPnU7fCQS0seKbBYP6XaRWKadNWcFDC8e4SEizESDrNJBIbAmwkEtUMEkXnMj6dlCgYBvvkUGw0KLnbrUt3ut07Y2icm1aK6PDn8mZUmdQ7tC6sRjkULUu+shtYnVUz874QhMn9n0fMdCzkFIdzKvRZtNYxe+CQ8KQP5Vm1V8KZnxPkup4WryzWr/7cLg3Q7sczGjozA7RtlXA0LlSENVBOvk9vbaWX5JnggISDHq7tEDZTEOYJzis6krLTfB9SrSlGRZAAnTStnhVb10Nf92cgw3bCkG4sylYpjjQsRR63Wy3taDSYQQ2knUgXoeWpHmI2PWlI+7ORwHL9DwnHMA0x0c9iauBojAtgRYssngVaR7gMC8TJo71wMDJqCwB/gDxKRk0G3b543PmlKjhoP9NJ1IaCRjOwkMvMFbRdlsOxc1WhQuoOj0cOwhRnCrLBV2Z1eKi/lxWDz8j30UpF6NYMl6tmopyAzY+iH7dCzM0HnbrQ/6g1HLRMl1u6sXjLu7lqlO3WDeJQewKYVuQnK3EsnnHr1NuWHWgda/OkiFf1tGLkIYkiAcuKU3DeBjaA2H3ZbB9Vw2nKiBHeZHKXwFAgAdNoQ/Eb3pnHvDMbx3L1S5VspyV27Pei3bGvySIVGe3z9QWSKDAQfqnubii2fydsH8WwgiCw2DKXu3/V+kqtMNgUz7d/v1wvmK+EDNpUJtMWEGQxv8KOWU0ca/IroZ9mCv43aOL+aqnnBrUZwuGPah7U+0bos05kn2tpbGyMxKee9urF1FfTq7enlTwW2PZqQmkzORibHEaZnJwcht5F3yk5y9Po+dKnS+qYrfbOUWgzuflTkYbK+EtjzyvsDen136njW8ljjk2wrL9bO2xhDuNMaXZ/f5bIs2ezs0+h1z6adwVxat+pcpCa7MdWWW1blqLzXbIR+Wx8HM1mbAd26NG88bWeOK4zh76+t9XV3AwYuqXzuZGI4hlXEsiOTYJVomCMyWirGak/R5rhYfyCtjP5AqMguaRlYEE53NAYakP67c2fOpfLauwW6HzCrHzxDR28NXE4NqPN5argzymnKWvP8MsLFEwRlhRewZUyKwTtybjl2Dxy/HCNxeh3mC8lTnHJYlHLZTMVqJA2FKuaPPSQ5CVbsK5dx9GR4+iWWwHS0FTUTqZarWijiUQ0mtgFj1fjTXbj5DWB3lfy6vUX9fqtjqqg3UgTd6IdLrOBdQ4rYD0MM/Rt0vHBDEoL5/K3X3JcbELPMHA98aS+lmMNV6CDZZaOb5FGDHauAEgJPJ+iYFbzpTSGfO1oHS6JkteRPFpxM9RID9gonS6Z5Z8gQoPJgLhQl0uqqD/Yg/KNI2H+OBrtDHxspaIlzbBk/J4WjoE+7PNhCIumdKHX3/ioQX5e6CiHWYEjZQSp46UTd3QgH7G0cPqexDus3/xwef6rzgzOZRLCV/OgSNsDCoRr4JSODm7oVyPJ4656gt2Fbw1iqDUqcUaui7MJ/3YzGnuhq5jgMmCwSJ82kAPLp+E0vrHcyHJcX590l1rc93bZdJs49BupxruGdm4mA9/T8NKxUickYIy0R7q7wGn8LUqb7TYetlDCgOENiDjyj94BTuQNOdpQyChDDscVKIK0ASDjzCi9DHFKOyrjWAx/4zYKgtjAKWnE20g0cklHvUw+00VwxlTGScGcv9rpVGzGL95FMuTm2InizGgUODNqNpr5BkAh00HDsV/JoV+ynGbr0oWzo+ZHnvJku6PLv7XHeTlaBNr9ihYXnwvHDvMVrjsSH7eytHh7WJbtI9WJM7v2STgj1s5ixCotg9eah6rQ1YJzwomxSeOSSqxm/WRs0xVG6HHZ6V3Xsmj8/UbbWd0kLIu2h8vQaTNENZyyWJJCYMSluJwiBgUUOCPXmeR43pvOTWflbbPGIgmZnnstluQ8FLRc99zxjbLo9UJ7gpD9TP6WfiOpcsRKFv+KD4J6fjKZzkzpdHF/HxTyyy9v374rdCcp9qStBJe93NzxhAKn2YITHOtVZ4JdC2fp1RUT2dyEra3zFen6EyiLbcUNfcz949u2/CvTd/K1Xm8tLOJYpq/cTfNWV9Jn52mye7dVhAPp+r9ODA4uzissh/VjsGErhrZ+mtZ9T9f64bTsF3Ea15lWwJnJdGgiPLAKqCjYOqObwIP/PG7V6P6MljvpbLRpzHm6A833LOWvafl7qZZZkHDKfTmM4suWyEr6gK7X1kGRbFGZ0ucTg0j04T9kHC6Dmvq+0TFqEL1ov5UgpNKrk9pFD8KPWAf69y956fKuiGQ/JtPKKv1v+8PE218nJt42xxN+IXPSGTekmDOu6HgH2tOp+GPWCA2L3QHuMmnZj8SzCh/+QnN+K/dRG5XjbhcV7WRnXNFiunrgkE/0YXGesn9CdCb2U0IFpYtA1bNagsXBpnYqQq6Hh45IylF0tNADh5bSec2yoR+OsV313sZFMb16aCqatoqUJ711+PPiOzLE4aJ+4d97xQvRr4a7cQJttmMVQ2GkL46ns9eyw0/FNC4ZBmlJtlbOxSOTwj96XUGMyDsvyoo3JuK0jWLED+7OWBb64mi6Pv0zYLDuH6RXzyBtakoJAzMn7PaMpdSQ94dPlR9b7IEjteyuBXvfnNXrw0hGcpjq8ECGSZ9h5cUK5d6Rnd7l2eTpTOupQC8cUr6XSq1Y1FsCPec/3h/RhFZE8zGtHiLO8SXBQrz1izHForuW6XORdh8knrX/rFUDXXK53p8NdS2vpFe3VrbEKA3w9SWTIDu99dPJR4oloKVXvnOs722Ikbp/Lr8EBy10JY1AW2nTqtEFl86lqFvB2I5ip1iM0pauiT8xnrX9KzYfLsPRaKan36Ofl0wzxC0uuYhXTBCTO/OdOK7uDQgyK3wK/dNn4/IP8pITMUXTe0Li6h3YLaLl7A+/Vr4u1c09cV70n4JpNP22SjxGmO332xZxODo2FlD2UBJO1/pS41mD/v1W350by8BCvzmHGNsQp+3WYhcR6dpi8JK/NjHcdyjXO/BcV0SaF5MdI89GJBLp9S4JDvbqPfclmpe8xTCX0pzuTFavVzPQVZx90XcGeIthrhyR1667VUdjVH9fz998sCDa7Ozky2sOA0RTW3t6RaK4qYhuvrZ27QksHTutTV4Re24oYkR+Orx07avbRUecDai7iS+KOCndaUsQ18GZHb8iFN5IDOIfrZl88QnFr6jQ8bXPgCPWyE/H5z/hr2mINdjwzlU9+o1xXqx9StwS65GdsZfq//UfaYgCn7SVQPNWafL6znhtsbjo/O/T/o4YzVtPxz7PH5mwRLoT5RUi2n+vgzP3ImIk73Vw5n6E0Czc0V92uIZ42s/19ZL/BzsWZzgymdrHAAAAAElFTkSuQmCC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2EFD6D3-1B8C-48BF-841B-AF849B74E132}"/>
              </a:ext>
            </a:extLst>
          </p:cNvPr>
          <p:cNvSpPr txBox="1">
            <a:spLocks/>
          </p:cNvSpPr>
          <p:nvPr/>
        </p:nvSpPr>
        <p:spPr>
          <a:xfrm>
            <a:off x="1636188" y="1101211"/>
            <a:ext cx="8466338" cy="987902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Report Developer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692A0EA-67BC-4995-8F0C-20039CF585EB}"/>
              </a:ext>
            </a:extLst>
          </p:cNvPr>
          <p:cNvSpPr txBox="1">
            <a:spLocks/>
          </p:cNvSpPr>
          <p:nvPr/>
        </p:nvSpPr>
        <p:spPr>
          <a:xfrm>
            <a:off x="1685493" y="2605823"/>
            <a:ext cx="8367728" cy="2158249"/>
          </a:xfrm>
          <a:prstGeom prst="rect">
            <a:avLst/>
          </a:prstGeom>
        </p:spPr>
        <p:txBody>
          <a:bodyPr vert="horz" lIns="45720" rIns="45720" anchor="ctr">
            <a:normAutofit fontScale="7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bg1"/>
                </a:solidFill>
              </a:rPr>
              <a:t>Develop Operational Reports with SSRS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bg1"/>
                </a:solidFill>
              </a:rPr>
              <a:t>Use Business Objects or other Reporting Tool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bg1"/>
                </a:solidFill>
              </a:rPr>
              <a:t>Columnar Reports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bg1"/>
                </a:solidFill>
              </a:rPr>
              <a:t>On Premises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2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7"/>
    </mc:Choice>
    <mc:Fallback xmlns="">
      <p:transition spd="slow" advTm="395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272" y="101945"/>
            <a:ext cx="7470648" cy="114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Where is your role going?</a:t>
            </a:r>
          </a:p>
        </p:txBody>
      </p:sp>
      <p:sp>
        <p:nvSpPr>
          <p:cNvPr id="3" name="AutoShape 4" descr="data:image/png;base64,iVBORw0KGgoAAAANSUhEUgAAAI4AAACOCAMAAADQI8A6AAABrVBMVEX///8AAAAAZpkzZjP/zJk0aTTZ2dmJiYnMmWYAap+WlpYAZpr4+Pje3d6cnJw1azX//5kqVCrOzs4AIwD/0JwAXo3/1J8tWi3m5uZoNACdaQAxYjHKysq6urrv7+8oUSghQyEAO1hNTU0OHQ4WLBYePR6MXgA7OzsAYZGVYwAKFQr//6CibAAkSCQAGyh6enoSJBKAgIDao20AUHgaNBoASGxMJgCsrKwfHx8AQWFeXl4AGgBONAAANVCfd08dEwAqKioAKT0AAA5HR0fj44gAFB46HQA2NjahgWFVKgB2WTuxhVngs4ZlQwBtV0EAJDXBmnSOakclIhd2TwAAABwsHgBRNgAAEgBra2tzXEU/KgBtSQBVPiVGNCC3km0ASns/CgAZXBkAL1ElFABFXXAAN2YAEjsgAAAAACJcU0tfbXmbiXkzTGAbThuroJdFGwAZJS4AGzRtUjYAKFx6aFgzIhd3cz5zTyhymLZbWzZBRimRakFfXynBwnSamlwuV2qjoVowCwCFcFExHRoxPiQjAAAxLx8AOhfJt3EAOwBBEAAMTAx9gk18knxETT4PTKseAAASQklEQVR4nMWciVsa2ZbAOUABRSElxAIiArIJooBsQYyyqChR3E2CxqVbX7/0lknH16YnnU7Pe05PZ7qnZ/7mOfdWFRSLaLSi5/tiELTqx7lnvxc1mnsSi8vlva97d4unARDweO4bg4rdmPri9aNHr78AY8pw3zCWSPnPJw9FefJFOXLPOAZYetiS13DfNABLjx4+eUTlycP7xRmZBiJLJRD/fwjW+8SxgiRPnuCXEi4XREbujSZPUUoPH0ET6yFy3RONhRKcPmrRUDu6N/uBpVPEKYFC0OnvCycAIknpEXH2JUpTWro3HHSrw4v69vZDYjCopqWHaNGn94VjR4Ta5ubR+p8HtVqpdvCvP3+q1dB84F58i8Sci0Oo1euw53BsOuqbm3WHA3Fe3kumoDGnfqgfGqrr9fqh+nbdMYQPjl6/XLgPnDwc1BwXdYJApD50AeuIVbufvGWZWUdtOLYdEs76+lANeWr/dVdxJ58kkjckjeS7hTNkcNQ2Je0MbcLBxeamA0qlu8HxALhfuQHQgo2ecgQJ9ENHoG9Kva53OPbQnux3ADPgASev0+l4FAbvuUcXacjRpEG4odoPAU3gLmg0ZbAxSMPEfU434wSFViSszSFHDe6qXPbMOwlN3AmheJBx+0DvoAqR1ml9fa/uqP1gd90RDVAanS7rhBgEGUb3+8XQ0LqjVhfNuIZIpfpdhb+8TMNMoS2Dzo3rhQv2W71+Lqpn76iu/24meUc4EBZp0HRGCY4vzMd4Ps68+giSkwOs5D/LrS2NZLLRbpLGmJthGJ+NOFaM4OjCTt8orpiOcV5Q80H/nrF8BhjzdBlgHoOL0iiXQ3w2yIzGGQknlh316UJUYczvxJ4vhtYh9hm8ygMbrFYQWDanDK2RsA98UzZw6xg3zHiSkMXH0vLp4KK++fj5Y4Z/rP5qJUHghASwWna3VbTYp3nGBiE+FOadQYCG57egM6SThfF9/MiThbOpHnVmAHFYPxTY3Hzz4vZpXCXGFuSdkA3SYtQN8VAWCWT7lrzOuawuTQNvJWi1XCKBSGCUns3jIhElhHkRJkZwsjFbmJ9idEphnNNq6sdIbiZwWhZx2A1oiK4yAD56V2fMx+PrIbIwwWw45o45g7ZwGxDzyqyee3lnoJrbINrJIU4ikhTfqvG5U7zXaEiXhayoBnDG+bAt7rbp2vXzfEAtGssCIIYfcbRsFbVTnlmgb7UZAt1BnVPMozpdyKcLu7M6pW5oGHqgWtKCEy0LBT8uFuJwbAX8J9TZQb4nk41hYiB25CYxx82H3NkWD+OLOXVMWK3Sy3XCciz4Re3AHIv/CoDvtUyUwxDR8Vl+lNqRO2hDKlzDFo0zPsqTHKISjuGURQz/xgbVDvgRBzK5AIk5eJcwERsiiThoQzZ80qdw8vgofcCrgzOwnUOtaAXq6E0ctuQx4loxWRtKPObk3TGKw+iyiOLEIM1/zPJUc1IUYlTBcUGOJTjaHHF0LSdATpsBiILZ+IosDqNz6yBG0hUxZT7Iy/aCfdZ2LLb9GzUtp1o4Mg2XqRIcoiUag6K7UggcncKczmenYNTn89nAR8sfxre3Wa/XDvccRz+7mTCasiqLZbdKNLhMc3NsCyfK5rJuEnHCon8z7tFRNKJRFDfD2z7WHFgHEtmsvQpDnOat2+OY0VQkHG10XoFTYXPUVmxND2JEccamQpjJsWAfcjjqdWz93sEUAX+gQpYwQ5XjZPUksMKQcUDC6RIblLexzqmv0658SA9H6zG6fA9UiMrYz1UyGVFBbIH41lU4zscjyw69Y6/mqD9+DDX9+SGoh6MZIbeW7If1Ywick3C0ld44DP8l6c0d+tp/6rDuQGumlqMSjgYUPAKJyJII4ON7LlacoaOCwwc20l3gT8ZFW78FjhdFfkjuPSfaD5fLaaG5WFXsYnQ9NMRvI835A/EVN4xKwfnmOCNl2D+Qf9sVITxaTsTZqFYkz8LS8A2EMcwwjCJbMhh8AB4/zkqqc4NUaNwCp5yHM9OP8o6PWSq9yGpFNyoZMe4QW6Jm/TEcjvOik/O2cBgw8tA6TNRUOMTfGidib5jXTXtSgeJ14U13WWI+2EXMJ0TT0dKEAeAitCGUqampEOYKHc/onE1lhWnovq12DEnP9LopTQd5Fi+xn8XfTwjA373znL8NR5r2A4yGY+L/SnOaivG3x5keSOYj+fdp08KIBUPPgMYOi4PvTtB2wIt1TxtOUzC3026CZHRJ3CEx5qD4boGTTy54rCM/mkwHs8a8HVKambeDg4u/CGwGXNY3GwqcqhIIeGc8HgYI85Iz2UDGYeK3wLEAREZSI9+ki1smWAAIvBsk8n9szqpxAXRpZ8byv844rTDQhJ1TMCVFSFRWjKIx2HrdHMfbMEI+YG+cpleK6eL2+c8ThGbi7e/Y7ylxsH5uaqYVgxhdjBQUpKnwhWK6sO22tqPxppaxtzM0VtPnJlM6PbVIcBYHF38wkDSWasepkBWbwxjUjD/0gdMHWT4E2VGsXEl1eAscjxG7TrN9BFZxuUymlb9QPRN/LS6m8DVXwNyGU9EmcrkcF829wfhDjNYp+zjFmQradOGY7VY4FjMsW6c99tT7dCltMq0SnA+wuEhnWEZ5sViKUyhkWFKEsFGAKSePpZ/kVm4ySiCGPRVy3jaFkgXJ2w3JoukA1bP1K7XlDxTHKuGwCcgVoJKT6g9MI2TVdHFpOpdFklG05fhUzEcGC7fL6Lhcebs9CcXVla306sE/P0wMTkiTiwDmLUEsx9hELpPhOEGgPFGMAUHfFOVxZrNhfhSC2A5mSU5n/rhdF+r1pOyGFBjfr26dFdPvi/+9OCGNPyNvMiRnZWADA1GOZVmhEMWvHHp+Nfc8HoSYjdoz4w6GbRh7RBPnU7fCQS0seKbBYP6XaRWKadNWcFDC8e4SEizESDrNJBIbAmwkEtUMEkXnMj6dlCgYBvvkUGw0KLnbrUt3ut07Y2icm1aK6PDn8mZUmdQ7tC6sRjkULUu+shtYnVUz874QhMn9n0fMdCzkFIdzKvRZtNYxe+CQ8KQP5Vm1V8KZnxPkup4WryzWr/7cLg3Q7sczGjozA7RtlXA0LlSENVBOvk9vbaWX5JnggISDHq7tEDZTEOYJzis6krLTfB9SrSlGRZAAnTStnhVb10Nf92cgw3bCkG4sylYpjjQsRR63Wy3taDSYQQ2knUgXoeWpHmI2PWlI+7ORwHL9DwnHMA0x0c9iauBojAtgRYssngVaR7gMC8TJo71wMDJqCwB/gDxKRk0G3b543PmlKjhoP9NJ1IaCRjOwkMvMFbRdlsOxc1WhQuoOj0cOwhRnCrLBV2Z1eKi/lxWDz8j30UpF6NYMl6tmopyAzY+iH7dCzM0HnbrQ/6g1HLRMl1u6sXjLu7lqlO3WDeJQewKYVuQnK3EsnnHr1NuWHWgda/OkiFf1tGLkIYkiAcuKU3DeBjaA2H3ZbB9Vw2nKiBHeZHKXwFAgAdNoQ/Eb3pnHvDMbx3L1S5VspyV27Pei3bGvySIVGe3z9QWSKDAQfqnubii2fydsH8WwgiCw2DKXu3/V+kqtMNgUz7d/v1wvmK+EDNpUJtMWEGQxv8KOWU0ca/IroZ9mCv43aOL+aqnnBrUZwuGPah7U+0bos05kn2tpbGyMxKee9urF1FfTq7enlTwW2PZqQmkzORibHEaZnJwcht5F3yk5y9Po+dKnS+qYrfbOUWgzuflTkYbK+EtjzyvsDen136njW8ljjk2wrL9bO2xhDuNMaXZ/f5bIs2ezs0+h1z6adwVxat+pcpCa7MdWWW1blqLzXbIR+Wx8HM1mbAd26NG88bWeOK4zh76+t9XV3AwYuqXzuZGI4hlXEsiOTYJVomCMyWirGak/R5rhYfyCtjP5AqMguaRlYEE53NAYakP67c2fOpfLauwW6HzCrHzxDR28NXE4NqPN5argzymnKWvP8MsLFEwRlhRewZUyKwTtybjl2Dxy/HCNxeh3mC8lTnHJYlHLZTMVqJA2FKuaPPSQ5CVbsK5dx9GR4+iWWwHS0FTUTqZarWijiUQ0mtgFj1fjTXbj5DWB3lfy6vUX9fqtjqqg3UgTd6IdLrOBdQ4rYD0MM/Rt0vHBDEoL5/K3X3JcbELPMHA98aS+lmMNV6CDZZaOb5FGDHauAEgJPJ+iYFbzpTSGfO1oHS6JkteRPFpxM9RID9gonS6Z5Z8gQoPJgLhQl0uqqD/Yg/KNI2H+OBrtDHxspaIlzbBk/J4WjoE+7PNhCIumdKHX3/ioQX5e6CiHWYEjZQSp46UTd3QgH7G0cPqexDus3/xwef6rzgzOZRLCV/OgSNsDCoRr4JSODm7oVyPJ4656gt2Fbw1iqDUqcUaui7MJ/3YzGnuhq5jgMmCwSJ82kAPLp+E0vrHcyHJcX590l1rc93bZdJs49BupxruGdm4mA9/T8NKxUickYIy0R7q7wGn8LUqb7TYetlDCgOENiDjyj94BTuQNOdpQyChDDscVKIK0ASDjzCi9DHFKOyrjWAx/4zYKgtjAKWnE20g0cklHvUw+00VwxlTGScGcv9rpVGzGL95FMuTm2InizGgUODNqNpr5BkAh00HDsV/JoV+ynGbr0oWzo+ZHnvJku6PLv7XHeTlaBNr9ihYXnwvHDvMVrjsSH7eytHh7WJbtI9WJM7v2STgj1s5ixCotg9eah6rQ1YJzwomxSeOSSqxm/WRs0xVG6HHZ6V3Xsmj8/UbbWd0kLIu2h8vQaTNENZyyWJJCYMSluJwiBgUUOCPXmeR43pvOTWflbbPGIgmZnnstluQ8FLRc99zxjbLo9UJ7gpD9TP6WfiOpcsRKFv+KD4J6fjKZzkzpdHF/HxTyyy9v374rdCcp9qStBJe93NzxhAKn2YITHOtVZ4JdC2fp1RUT2dyEra3zFen6EyiLbcUNfcz949u2/CvTd/K1Xm8tLOJYpq/cTfNWV9Jn52mye7dVhAPp+r9ODA4uzissh/VjsGErhrZ+mtZ9T9f64bTsF3Ea15lWwJnJdGgiPLAKqCjYOqObwIP/PG7V6P6MljvpbLRpzHm6A833LOWvafl7qZZZkHDKfTmM4suWyEr6gK7X1kGRbFGZ0ucTg0j04T9kHC6Dmvq+0TFqEL1ov5UgpNKrk9pFD8KPWAf69y956fKuiGQ/JtPKKv1v+8PE218nJt42xxN+IXPSGTekmDOu6HgH2tOp+GPWCA2L3QHuMmnZj8SzCh/+QnN+K/dRG5XjbhcV7WRnXNFiunrgkE/0YXGesn9CdCb2U0IFpYtA1bNagsXBpnYqQq6Hh45IylF0tNADh5bSec2yoR+OsV313sZFMb16aCqatoqUJ711+PPiOzLE4aJ+4d97xQvRr4a7cQJttmMVQ2GkL46ns9eyw0/FNC4ZBmlJtlbOxSOTwj96XUGMyDsvyoo3JuK0jWLED+7OWBb64mi6Pv0zYLDuH6RXzyBtakoJAzMn7PaMpdSQ94dPlR9b7IEjteyuBXvfnNXrw0hGcpjq8ECGSZ9h5cUK5d6Rnd7l2eTpTOupQC8cUr6XSq1Y1FsCPec/3h/RhFZE8zGtHiLO8SXBQrz1izHForuW6XORdh8knrX/rFUDXXK53p8NdS2vpFe3VrbEKA3w9SWTIDu99dPJR4oloKVXvnOs722Ikbp/Lr8EBy10JY1AW2nTqtEFl86lqFvB2I5ip1iM0pauiT8xnrX9KzYfLsPRaKan36Ofl0wzxC0uuYhXTBCTO/OdOK7uDQgyK3wK/dNn4/IP8pITMUXTe0Li6h3YLaLl7A+/Vr4u1c09cV70n4JpNP22SjxGmO332xZxODo2FlD2UBJO1/pS41mD/v1W350by8BCvzmHGNsQp+3WYhcR6dpi8JK/NjHcdyjXO/BcV0SaF5MdI89GJBLp9S4JDvbqPfclmpe8xTCX0pzuTFavVzPQVZx90XcGeIthrhyR1667VUdjVH9fz998sCDa7Ozky2sOA0RTW3t6RaK4qYhuvrZ27QksHTutTV4Re24oYkR+Orx07avbRUecDai7iS+KOCndaUsQ18GZHb8iFN5IDOIfrZl88QnFr6jQ8bXPgCPWyE/H5z/hr2mINdjwzlU9+o1xXqx9StwS65GdsZfq//UfaYgCn7SVQPNWafL6znhtsbjo/O/T/o4YzVtPxz7PH5mwRLoT5RUi2n+vgzP3ImIk73Vw5n6E0Czc0V92uIZ42s/19ZL/BzsWZzgymdrHAAAAAElFTkSuQmCC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data:image/png;base64,iVBORw0KGgoAAAANSUhEUgAAAI4AAACOCAMAAADQI8A6AAABrVBMVEX///8AAAAAZpkzZjP/zJk0aTTZ2dmJiYnMmWYAap+WlpYAZpr4+Pje3d6cnJw1azX//5kqVCrOzs4AIwD/0JwAXo3/1J8tWi3m5uZoNACdaQAxYjHKysq6urrv7+8oUSghQyEAO1hNTU0OHQ4WLBYePR6MXgA7OzsAYZGVYwAKFQr//6CibAAkSCQAGyh6enoSJBKAgIDao20AUHgaNBoASGxMJgCsrKwfHx8AQWFeXl4AGgBONAAANVCfd08dEwAqKioAKT0AAA5HR0fj44gAFB46HQA2NjahgWFVKgB2WTuxhVngs4ZlQwBtV0EAJDXBmnSOakclIhd2TwAAABwsHgBRNgAAEgBra2tzXEU/KgBtSQBVPiVGNCC3km0ASns/CgAZXBkAL1ElFABFXXAAN2YAEjsgAAAAACJcU0tfbXmbiXkzTGAbThuroJdFGwAZJS4AGzRtUjYAKFx6aFgzIhd3cz5zTyhymLZbWzZBRimRakFfXynBwnSamlwuV2qjoVowCwCFcFExHRoxPiQjAAAxLx8AOhfJt3EAOwBBEAAMTAx9gk18knxETT4PTKseAAASQklEQVR4nMWciVsa2ZbAOUABRSElxAIiArIJooBsQYyyqChR3E2CxqVbX7/0lknH16YnnU7Pe05PZ7qnZ/7mOfdWFRSLaLSi5/tiELTqx7lnvxc1mnsSi8vlva97d4unARDweO4bg4rdmPri9aNHr78AY8pw3zCWSPnPJw9FefJFOXLPOAZYetiS13DfNABLjx4+eUTlycP7xRmZBiJLJRD/fwjW+8SxgiRPnuCXEi4XREbujSZPUUoPH0ET6yFy3RONhRKcPmrRUDu6N/uBpVPEKYFC0OnvCycAIknpEXH2JUpTWro3HHSrw4v69vZDYjCopqWHaNGn94VjR4Ta5ubR+p8HtVqpdvCvP3+q1dB84F58i8Sci0Oo1euw53BsOuqbm3WHA3Fe3kumoDGnfqgfGqrr9fqh+nbdMYQPjl6/XLgPnDwc1BwXdYJApD50AeuIVbufvGWZWUdtOLYdEs76+lANeWr/dVdxJ58kkjckjeS7hTNkcNQ2Je0MbcLBxeamA0qlu8HxALhfuQHQgo2ecgQJ9ENHoG9Kva53OPbQnux3ADPgASev0+l4FAbvuUcXacjRpEG4odoPAU3gLmg0ZbAxSMPEfU434wSFViSszSFHDe6qXPbMOwlN3AmheJBx+0DvoAqR1ml9fa/uqP1gd90RDVAanS7rhBgEGUb3+8XQ0LqjVhfNuIZIpfpdhb+8TMNMoS2Dzo3rhQv2W71+Lqpn76iu/24meUc4EBZp0HRGCY4vzMd4Ps68+giSkwOs5D/LrS2NZLLRbpLGmJthGJ+NOFaM4OjCTt8orpiOcV5Q80H/nrF8BhjzdBlgHoOL0iiXQ3w2yIzGGQknlh316UJUYczvxJ4vhtYh9hm8ygMbrFYQWDanDK2RsA98UzZw6xg3zHiSkMXH0vLp4KK++fj5Y4Z/rP5qJUHghASwWna3VbTYp3nGBiE+FOadQYCG57egM6SThfF9/MiThbOpHnVmAHFYPxTY3Hzz4vZpXCXGFuSdkA3SYtQN8VAWCWT7lrzOuawuTQNvJWi1XCKBSGCUns3jIhElhHkRJkZwsjFbmJ9idEphnNNq6sdIbiZwWhZx2A1oiK4yAD56V2fMx+PrIbIwwWw45o45g7ZwGxDzyqyee3lnoJrbINrJIU4ikhTfqvG5U7zXaEiXhayoBnDG+bAt7rbp2vXzfEAtGssCIIYfcbRsFbVTnlmgb7UZAt1BnVPMozpdyKcLu7M6pW5oGHqgWtKCEy0LBT8uFuJwbAX8J9TZQb4nk41hYiB25CYxx82H3NkWD+OLOXVMWK3Sy3XCciz4Re3AHIv/CoDvtUyUwxDR8Vl+lNqRO2hDKlzDFo0zPsqTHKISjuGURQz/xgbVDvgRBzK5AIk5eJcwERsiiThoQzZ80qdw8vgofcCrgzOwnUOtaAXq6E0ctuQx4loxWRtKPObk3TGKw+iyiOLEIM1/zPJUc1IUYlTBcUGOJTjaHHF0LSdATpsBiILZ+IosDqNz6yBG0hUxZT7Iy/aCfdZ2LLb9GzUtp1o4Mg2XqRIcoiUag6K7UggcncKczmenYNTn89nAR8sfxre3Wa/XDvccRz+7mTCasiqLZbdKNLhMc3NsCyfK5rJuEnHCon8z7tFRNKJRFDfD2z7WHFgHEtmsvQpDnOat2+OY0VQkHG10XoFTYXPUVmxND2JEccamQpjJsWAfcjjqdWz93sEUAX+gQpYwQ5XjZPUksMKQcUDC6RIblLexzqmv0658SA9H6zG6fA9UiMrYz1UyGVFBbIH41lU4zscjyw69Y6/mqD9+DDX9+SGoh6MZIbeW7If1Ywick3C0ld44DP8l6c0d+tp/6rDuQGumlqMSjgYUPAKJyJII4ON7LlacoaOCwwc20l3gT8ZFW78FjhdFfkjuPSfaD5fLaaG5WFXsYnQ9NMRvI835A/EVN4xKwfnmOCNl2D+Qf9sVITxaTsTZqFYkz8LS8A2EMcwwjCJbMhh8AB4/zkqqc4NUaNwCp5yHM9OP8o6PWSq9yGpFNyoZMe4QW6Jm/TEcjvOik/O2cBgw8tA6TNRUOMTfGidib5jXTXtSgeJ14U13WWI+2EXMJ0TT0dKEAeAitCGUqampEOYKHc/onE1lhWnovq12DEnP9LopTQd5Fi+xn8XfTwjA373znL8NR5r2A4yGY+L/SnOaivG3x5keSOYj+fdp08KIBUPPgMYOi4PvTtB2wIt1TxtOUzC3026CZHRJ3CEx5qD4boGTTy54rCM/mkwHs8a8HVKambeDg4u/CGwGXNY3GwqcqhIIeGc8HgYI85Iz2UDGYeK3wLEAREZSI9+ki1smWAAIvBsk8n9szqpxAXRpZ8byv844rTDQhJ1TMCVFSFRWjKIx2HrdHMfbMEI+YG+cpleK6eL2+c8ThGbi7e/Y7ylxsH5uaqYVgxhdjBQUpKnwhWK6sO22tqPxppaxtzM0VtPnJlM6PbVIcBYHF38wkDSWasepkBWbwxjUjD/0gdMHWT4E2VGsXEl1eAscjxG7TrN9BFZxuUymlb9QPRN/LS6m8DVXwNyGU9EmcrkcF829wfhDjNYp+zjFmQradOGY7VY4FjMsW6c99tT7dCltMq0SnA+wuEhnWEZ5sViKUyhkWFKEsFGAKSePpZ/kVm4ySiCGPRVy3jaFkgXJ2w3JoukA1bP1K7XlDxTHKuGwCcgVoJKT6g9MI2TVdHFpOpdFklG05fhUzEcGC7fL6Lhcebs9CcXVla306sE/P0wMTkiTiwDmLUEsx9hELpPhOEGgPFGMAUHfFOVxZrNhfhSC2A5mSU5n/rhdF+r1pOyGFBjfr26dFdPvi/+9OCGNPyNvMiRnZWADA1GOZVmhEMWvHHp+Nfc8HoSYjdoz4w6GbRh7RBPnU7fCQS0seKbBYP6XaRWKadNWcFDC8e4SEizESDrNJBIbAmwkEtUMEkXnMj6dlCgYBvvkUGw0KLnbrUt3ut07Y2icm1aK6PDn8mZUmdQ7tC6sRjkULUu+shtYnVUz874QhMn9n0fMdCzkFIdzKvRZtNYxe+CQ8KQP5Vm1V8KZnxPkup4WryzWr/7cLg3Q7sczGjozA7RtlXA0LlSENVBOvk9vbaWX5JnggISDHq7tEDZTEOYJzis6krLTfB9SrSlGRZAAnTStnhVb10Nf92cgw3bCkG4sylYpjjQsRR63Wy3taDSYQQ2knUgXoeWpHmI2PWlI+7ORwHL9DwnHMA0x0c9iauBojAtgRYssngVaR7gMC8TJo71wMDJqCwB/gDxKRk0G3b543PmlKjhoP9NJ1IaCRjOwkMvMFbRdlsOxc1WhQuoOj0cOwhRnCrLBV2Z1eKi/lxWDz8j30UpF6NYMl6tmopyAzY+iH7dCzM0HnbrQ/6g1HLRMl1u6sXjLu7lqlO3WDeJQewKYVuQnK3EsnnHr1NuWHWgda/OkiFf1tGLkIYkiAcuKU3DeBjaA2H3ZbB9Vw2nKiBHeZHKXwFAgAdNoQ/Eb3pnHvDMbx3L1S5VspyV27Pei3bGvySIVGe3z9QWSKDAQfqnubii2fydsH8WwgiCw2DKXu3/V+kqtMNgUz7d/v1wvmK+EDNpUJtMWEGQxv8KOWU0ca/IroZ9mCv43aOL+aqnnBrUZwuGPah7U+0bos05kn2tpbGyMxKee9urF1FfTq7enlTwW2PZqQmkzORibHEaZnJwcht5F3yk5y9Po+dKnS+qYrfbOUWgzuflTkYbK+EtjzyvsDen136njW8ljjk2wrL9bO2xhDuNMaXZ/f5bIs2ezs0+h1z6adwVxat+pcpCa7MdWWW1blqLzXbIR+Wx8HM1mbAd26NG88bWeOK4zh76+t9XV3AwYuqXzuZGI4hlXEsiOTYJVomCMyWirGak/R5rhYfyCtjP5AqMguaRlYEE53NAYakP67c2fOpfLauwW6HzCrHzxDR28NXE4NqPN5argzymnKWvP8MsLFEwRlhRewZUyKwTtybjl2Dxy/HCNxeh3mC8lTnHJYlHLZTMVqJA2FKuaPPSQ5CVbsK5dx9GR4+iWWwHS0FTUTqZarWijiUQ0mtgFj1fjTXbj5DWB3lfy6vUX9fqtjqqg3UgTd6IdLrOBdQ4rYD0MM/Rt0vHBDEoL5/K3X3JcbELPMHA98aS+lmMNV6CDZZaOb5FGDHauAEgJPJ+iYFbzpTSGfO1oHS6JkteRPFpxM9RID9gonS6Z5Z8gQoPJgLhQl0uqqD/Yg/KNI2H+OBrtDHxspaIlzbBk/J4WjoE+7PNhCIumdKHX3/ioQX5e6CiHWYEjZQSp46UTd3QgH7G0cPqexDus3/xwef6rzgzOZRLCV/OgSNsDCoRr4JSODm7oVyPJ4656gt2Fbw1iqDUqcUaui7MJ/3YzGnuhq5jgMmCwSJ82kAPLp+E0vrHcyHJcX590l1rc93bZdJs49BupxruGdm4mA9/T8NKxUickYIy0R7q7wGn8LUqb7TYetlDCgOENiDjyj94BTuQNOdpQyChDDscVKIK0ASDjzCi9DHFKOyrjWAx/4zYKgtjAKWnE20g0cklHvUw+00VwxlTGScGcv9rpVGzGL95FMuTm2InizGgUODNqNpr5BkAh00HDsV/JoV+ynGbr0oWzo+ZHnvJku6PLv7XHeTlaBNr9ihYXnwvHDvMVrjsSH7eytHh7WJbtI9WJM7v2STgj1s5ixCotg9eah6rQ1YJzwomxSeOSSqxm/WRs0xVG6HHZ6V3Xsmj8/UbbWd0kLIu2h8vQaTNENZyyWJJCYMSluJwiBgUUOCPXmeR43pvOTWflbbPGIgmZnnstluQ8FLRc99zxjbLo9UJ7gpD9TP6WfiOpcsRKFv+KD4J6fjKZzkzpdHF/HxTyyy9v374rdCcp9qStBJe93NzxhAKn2YITHOtVZ4JdC2fp1RUT2dyEra3zFen6EyiLbcUNfcz949u2/CvTd/K1Xm8tLOJYpq/cTfNWV9Jn52mye7dVhAPp+r9ODA4uzissh/VjsGErhrZ+mtZ9T9f64bTsF3Ea15lWwJnJdGgiPLAKqCjYOqObwIP/PG7V6P6MljvpbLRpzHm6A833LOWvafl7qZZZkHDKfTmM4suWyEr6gK7X1kGRbFGZ0ucTg0j04T9kHC6Dmvq+0TFqEL1ov5UgpNKrk9pFD8KPWAf69y956fKuiGQ/JtPKKv1v+8PE218nJt42xxN+IXPSGTekmDOu6HgH2tOp+GPWCA2L3QHuMmnZj8SzCh/+QnN+K/dRG5XjbhcV7WRnXNFiunrgkE/0YXGesn9CdCb2U0IFpYtA1bNagsXBpnYqQq6Hh45IylF0tNADh5bSec2yoR+OsV313sZFMb16aCqatoqUJ711+PPiOzLE4aJ+4d97xQvRr4a7cQJttmMVQ2GkL46ns9eyw0/FNC4ZBmlJtlbOxSOTwj96XUGMyDsvyoo3JuK0jWLED+7OWBb64mi6Pv0zYLDuH6RXzyBtakoJAzMn7PaMpdSQ94dPlR9b7IEjteyuBXvfnNXrw0hGcpjq8ECGSZ9h5cUK5d6Rnd7l2eTpTOupQC8cUr6XSq1Y1FsCPec/3h/RhFZE8zGtHiLO8SXBQrz1izHForuW6XORdh8knrX/rFUDXXK53p8NdS2vpFe3VrbEKA3w9SWTIDu99dPJR4oloKVXvnOs722Ikbp/Lr8EBy10JY1AW2nTqtEFl86lqFvB2I5ip1iM0pauiT8xnrX9KzYfLsPRaKan36Ofl0wzxC0uuYhXTBCTO/OdOK7uDQgyK3wK/dNn4/IP8pITMUXTe0Li6h3YLaLl7A+/Vr4u1c09cV70n4JpNP22SjxGmO332xZxODo2FlD2UBJO1/pS41mD/v1W350by8BCvzmHGNsQp+3WYhcR6dpi8JK/NjHcdyjXO/BcV0SaF5MdI89GJBLp9S4JDvbqPfclmpe8xTCX0pzuTFavVzPQVZx90XcGeIthrhyR1667VUdjVH9fz998sCDa7Ozky2sOA0RTW3t6RaK4qYhuvrZ27QksHTutTV4Re24oYkR+Orx07avbRUecDai7iS+KOCndaUsQ18GZHb8iFN5IDOIfrZl88QnFr6jQ8bXPgCPWyE/H5z/hr2mINdjwzlU9+o1xXqx9StwS65GdsZfq//UfaYgCn7SVQPNWafL6znhtsbjo/O/T/o4YzVtPxz7PH5mwRLoT5RUi2n+vgzP3ImIk73Vw5n6E0Czc0V92uIZ42s/19ZL/BzsWZzgymdrHAAAAAElFTkSuQmCC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2EFD6D3-1B8C-48BF-841B-AF849B74E132}"/>
              </a:ext>
            </a:extLst>
          </p:cNvPr>
          <p:cNvSpPr txBox="1">
            <a:spLocks/>
          </p:cNvSpPr>
          <p:nvPr/>
        </p:nvSpPr>
        <p:spPr>
          <a:xfrm>
            <a:off x="1981200" y="1074051"/>
            <a:ext cx="8466338" cy="987902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Data Visualization Developer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692A0EA-67BC-4995-8F0C-20039CF585EB}"/>
              </a:ext>
            </a:extLst>
          </p:cNvPr>
          <p:cNvSpPr txBox="1">
            <a:spLocks/>
          </p:cNvSpPr>
          <p:nvPr/>
        </p:nvSpPr>
        <p:spPr>
          <a:xfrm>
            <a:off x="1981200" y="2746242"/>
            <a:ext cx="8686800" cy="2740158"/>
          </a:xfrm>
          <a:prstGeom prst="rect">
            <a:avLst/>
          </a:prstGeom>
        </p:spPr>
        <p:txBody>
          <a:bodyPr vert="horz" lIns="45720" rIns="45720" anchor="ctr">
            <a:normAutofit fontScale="5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bg1"/>
                </a:solidFill>
              </a:rPr>
              <a:t>Tell Data Stories with Power BI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bg1"/>
                </a:solidFill>
              </a:rPr>
              <a:t>Wrangle Data from Many Sources 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bg1"/>
                </a:solidFill>
              </a:rPr>
              <a:t>Cloud Deployment and Admin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bg1"/>
                </a:solidFill>
              </a:rPr>
              <a:t>Advanced Visualization Functionality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bg1"/>
                </a:solidFill>
              </a:rPr>
              <a:t>Python and R Language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bg1"/>
                </a:solidFill>
              </a:rPr>
              <a:t>Incorporate Machine Learning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4100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83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7"/>
    </mc:Choice>
    <mc:Fallback xmlns="">
      <p:transition spd="slow" advTm="395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272" y="101945"/>
            <a:ext cx="7470648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New roles</a:t>
            </a:r>
          </a:p>
        </p:txBody>
      </p:sp>
      <p:sp>
        <p:nvSpPr>
          <p:cNvPr id="3" name="AutoShape 4" descr="data:image/png;base64,iVBORw0KGgoAAAANSUhEUgAAAI4AAACOCAMAAADQI8A6AAABrVBMVEX///8AAAAAZpkzZjP/zJk0aTTZ2dmJiYnMmWYAap+WlpYAZpr4+Pje3d6cnJw1azX//5kqVCrOzs4AIwD/0JwAXo3/1J8tWi3m5uZoNACdaQAxYjHKysq6urrv7+8oUSghQyEAO1hNTU0OHQ4WLBYePR6MXgA7OzsAYZGVYwAKFQr//6CibAAkSCQAGyh6enoSJBKAgIDao20AUHgaNBoASGxMJgCsrKwfHx8AQWFeXl4AGgBONAAANVCfd08dEwAqKioAKT0AAA5HR0fj44gAFB46HQA2NjahgWFVKgB2WTuxhVngs4ZlQwBtV0EAJDXBmnSOakclIhd2TwAAABwsHgBRNgAAEgBra2tzXEU/KgBtSQBVPiVGNCC3km0ASns/CgAZXBkAL1ElFABFXXAAN2YAEjsgAAAAACJcU0tfbXmbiXkzTGAbThuroJdFGwAZJS4AGzRtUjYAKFx6aFgzIhd3cz5zTyhymLZbWzZBRimRakFfXynBwnSamlwuV2qjoVowCwCFcFExHRoxPiQjAAAxLx8AOhfJt3EAOwBBEAAMTAx9gk18knxETT4PTKseAAASQklEQVR4nMWciVsa2ZbAOUABRSElxAIiArIJooBsQYyyqChR3E2CxqVbX7/0lknH16YnnU7Pe05PZ7qnZ/7mOfdWFRSLaLSi5/tiELTqx7lnvxc1mnsSi8vlva97d4unARDweO4bg4rdmPri9aNHr78AY8pw3zCWSPnPJw9FefJFOXLPOAZYetiS13DfNABLjx4+eUTlycP7xRmZBiJLJRD/fwjW+8SxgiRPnuCXEi4XREbujSZPUUoPH0ET6yFy3RONhRKcPmrRUDu6N/uBpVPEKYFC0OnvCycAIknpEXH2JUpTWro3HHSrw4v69vZDYjCopqWHaNGn94VjR4Ta5ubR+p8HtVqpdvCvP3+q1dB84F58i8Sci0Oo1euw53BsOuqbm3WHA3Fe3kumoDGnfqgfGqrr9fqh+nbdMYQPjl6/XLgPnDwc1BwXdYJApD50AeuIVbufvGWZWUdtOLYdEs76+lANeWr/dVdxJ58kkjckjeS7hTNkcNQ2Je0MbcLBxeamA0qlu8HxALhfuQHQgo2ecgQJ9ENHoG9Kva53OPbQnux3ADPgASev0+l4FAbvuUcXacjRpEG4odoPAU3gLmg0ZbAxSMPEfU434wSFViSszSFHDe6qXPbMOwlN3AmheJBx+0DvoAqR1ml9fa/uqP1gd90RDVAanS7rhBgEGUb3+8XQ0LqjVhfNuIZIpfpdhb+8TMNMoS2Dzo3rhQv2W71+Lqpn76iu/24meUc4EBZp0HRGCY4vzMd4Ps68+giSkwOs5D/LrS2NZLLRbpLGmJthGJ+NOFaM4OjCTt8orpiOcV5Q80H/nrF8BhjzdBlgHoOL0iiXQ3w2yIzGGQknlh316UJUYczvxJ4vhtYh9hm8ygMbrFYQWDanDK2RsA98UzZw6xg3zHiSkMXH0vLp4KK++fj5Y4Z/rP5qJUHghASwWna3VbTYp3nGBiE+FOadQYCG57egM6SThfF9/MiThbOpHnVmAHFYPxTY3Hzz4vZpXCXGFuSdkA3SYtQN8VAWCWT7lrzOuawuTQNvJWi1XCKBSGCUns3jIhElhHkRJkZwsjFbmJ9idEphnNNq6sdIbiZwWhZx2A1oiK4yAD56V2fMx+PrIbIwwWw45o45g7ZwGxDzyqyee3lnoJrbINrJIU4ikhTfqvG5U7zXaEiXhayoBnDG+bAt7rbp2vXzfEAtGssCIIYfcbRsFbVTnlmgb7UZAt1BnVPMozpdyKcLu7M6pW5oGHqgWtKCEy0LBT8uFuJwbAX8J9TZQb4nk41hYiB25CYxx82H3NkWD+OLOXVMWK3Sy3XCciz4Re3AHIv/CoDvtUyUwxDR8Vl+lNqRO2hDKlzDFo0zPsqTHKISjuGURQz/xgbVDvgRBzK5AIk5eJcwERsiiThoQzZ80qdw8vgofcCrgzOwnUOtaAXq6E0ctuQx4loxWRtKPObk3TGKw+iyiOLEIM1/zPJUc1IUYlTBcUGOJTjaHHF0LSdATpsBiILZ+IosDqNz6yBG0hUxZT7Iy/aCfdZ2LLb9GzUtp1o4Mg2XqRIcoiUag6K7UggcncKczmenYNTn89nAR8sfxre3Wa/XDvccRz+7mTCasiqLZbdKNLhMc3NsCyfK5rJuEnHCon8z7tFRNKJRFDfD2z7WHFgHEtmsvQpDnOat2+OY0VQkHG10XoFTYXPUVmxND2JEccamQpjJsWAfcjjqdWz93sEUAX+gQpYwQ5XjZPUksMKQcUDC6RIblLexzqmv0658SA9H6zG6fA9UiMrYz1UyGVFBbIH41lU4zscjyw69Y6/mqD9+DDX9+SGoh6MZIbeW7If1Ywick3C0ld44DP8l6c0d+tp/6rDuQGumlqMSjgYUPAKJyJII4ON7LlacoaOCwwc20l3gT8ZFW78FjhdFfkjuPSfaD5fLaaG5WFXsYnQ9NMRvI835A/EVN4xKwfnmOCNl2D+Qf9sVITxaTsTZqFYkz8LS8A2EMcwwjCJbMhh8AB4/zkqqc4NUaNwCp5yHM9OP8o6PWSq9yGpFNyoZMe4QW6Jm/TEcjvOik/O2cBgw8tA6TNRUOMTfGidib5jXTXtSgeJ14U13WWI+2EXMJ0TT0dKEAeAitCGUqampEOYKHc/onE1lhWnovq12DEnP9LopTQd5Fi+xn8XfTwjA373znL8NR5r2A4yGY+L/SnOaivG3x5keSOYj+fdp08KIBUPPgMYOi4PvTtB2wIt1TxtOUzC3026CZHRJ3CEx5qD4boGTTy54rCM/mkwHs8a8HVKambeDg4u/CGwGXNY3GwqcqhIIeGc8HgYI85Iz2UDGYeK3wLEAREZSI9+ki1smWAAIvBsk8n9szqpxAXRpZ8byv844rTDQhJ1TMCVFSFRWjKIx2HrdHMfbMEI+YG+cpleK6eL2+c8ThGbi7e/Y7ylxsH5uaqYVgxhdjBQUpKnwhWK6sO22tqPxppaxtzM0VtPnJlM6PbVIcBYHF38wkDSWasepkBWbwxjUjD/0gdMHWT4E2VGsXEl1eAscjxG7TrN9BFZxuUymlb9QPRN/LS6m8DVXwNyGU9EmcrkcF829wfhDjNYp+zjFmQradOGY7VY4FjMsW6c99tT7dCltMq0SnA+wuEhnWEZ5sViKUyhkWFKEsFGAKSePpZ/kVm4ySiCGPRVy3jaFkgXJ2w3JoukA1bP1K7XlDxTHKuGwCcgVoJKT6g9MI2TVdHFpOpdFklG05fhUzEcGC7fL6Lhcebs9CcXVla306sE/P0wMTkiTiwDmLUEsx9hELpPhOEGgPFGMAUHfFOVxZrNhfhSC2A5mSU5n/rhdF+r1pOyGFBjfr26dFdPvi/+9OCGNPyNvMiRnZWADA1GOZVmhEMWvHHp+Nfc8HoSYjdoz4w6GbRh7RBPnU7fCQS0seKbBYP6XaRWKadNWcFDC8e4SEizESDrNJBIbAmwkEtUMEkXnMj6dlCgYBvvkUGw0KLnbrUt3ut07Y2icm1aK6PDn8mZUmdQ7tC6sRjkULUu+shtYnVUz874QhMn9n0fMdCzkFIdzKvRZtNYxe+CQ8KQP5Vm1V8KZnxPkup4WryzWr/7cLg3Q7sczGjozA7RtlXA0LlSENVBOvk9vbaWX5JnggISDHq7tEDZTEOYJzis6krLTfB9SrSlGRZAAnTStnhVb10Nf92cgw3bCkG4sylYpjjQsRR63Wy3taDSYQQ2knUgXoeWpHmI2PWlI+7ORwHL9DwnHMA0x0c9iauBojAtgRYssngVaR7gMC8TJo71wMDJqCwB/gDxKRk0G3b543PmlKjhoP9NJ1IaCRjOwkMvMFbRdlsOxc1WhQuoOj0cOwhRnCrLBV2Z1eKi/lxWDz8j30UpF6NYMl6tmopyAzY+iH7dCzM0HnbrQ/6g1HLRMl1u6sXjLu7lqlO3WDeJQewKYVuQnK3EsnnHr1NuWHWgda/OkiFf1tGLkIYkiAcuKU3DeBjaA2H3ZbB9Vw2nKiBHeZHKXwFAgAdNoQ/Eb3pnHvDMbx3L1S5VspyV27Pei3bGvySIVGe3z9QWSKDAQfqnubii2fydsH8WwgiCw2DKXu3/V+kqtMNgUz7d/v1wvmK+EDNpUJtMWEGQxv8KOWU0ca/IroZ9mCv43aOL+aqnnBrUZwuGPah7U+0bos05kn2tpbGyMxKee9urF1FfTq7enlTwW2PZqQmkzORibHEaZnJwcht5F3yk5y9Po+dKnS+qYrfbOUWgzuflTkYbK+EtjzyvsDen136njW8ljjk2wrL9bO2xhDuNMaXZ/f5bIs2ezs0+h1z6adwVxat+pcpCa7MdWWW1blqLzXbIR+Wx8HM1mbAd26NG88bWeOK4zh76+t9XV3AwYuqXzuZGI4hlXEsiOTYJVomCMyWirGak/R5rhYfyCtjP5AqMguaRlYEE53NAYakP67c2fOpfLauwW6HzCrHzxDR28NXE4NqPN5argzymnKWvP8MsLFEwRlhRewZUyKwTtybjl2Dxy/HCNxeh3mC8lTnHJYlHLZTMVqJA2FKuaPPSQ5CVbsK5dx9GR4+iWWwHS0FTUTqZarWijiUQ0mtgFj1fjTXbj5DWB3lfy6vUX9fqtjqqg3UgTd6IdLrOBdQ4rYD0MM/Rt0vHBDEoL5/K3X3JcbELPMHA98aS+lmMNV6CDZZaOb5FGDHauAEgJPJ+iYFbzpTSGfO1oHS6JkteRPFpxM9RID9gonS6Z5Z8gQoPJgLhQl0uqqD/Yg/KNI2H+OBrtDHxspaIlzbBk/J4WjoE+7PNhCIumdKHX3/ioQX5e6CiHWYEjZQSp46UTd3QgH7G0cPqexDus3/xwef6rzgzOZRLCV/OgSNsDCoRr4JSODm7oVyPJ4656gt2Fbw1iqDUqcUaui7MJ/3YzGnuhq5jgMmCwSJ82kAPLp+E0vrHcyHJcX590l1rc93bZdJs49BupxruGdm4mA9/T8NKxUickYIy0R7q7wGn8LUqb7TYetlDCgOENiDjyj94BTuQNOdpQyChDDscVKIK0ASDjzCi9DHFKOyrjWAx/4zYKgtjAKWnE20g0cklHvUw+00VwxlTGScGcv9rpVGzGL95FMuTm2InizGgUODNqNpr5BkAh00HDsV/JoV+ynGbr0oWzo+ZHnvJku6PLv7XHeTlaBNr9ihYXnwvHDvMVrjsSH7eytHh7WJbtI9WJM7v2STgj1s5ixCotg9eah6rQ1YJzwomxSeOSSqxm/WRs0xVG6HHZ6V3Xsmj8/UbbWd0kLIu2h8vQaTNENZyyWJJCYMSluJwiBgUUOCPXmeR43pvOTWflbbPGIgmZnnstluQ8FLRc99zxjbLo9UJ7gpD9TP6WfiOpcsRKFv+KD4J6fjKZzkzpdHF/HxTyyy9v374rdCcp9qStBJe93NzxhAKn2YITHOtVZ4JdC2fp1RUT2dyEra3zFen6EyiLbcUNfcz949u2/CvTd/K1Xm8tLOJYpq/cTfNWV9Jn52mye7dVhAPp+r9ODA4uzissh/VjsGErhrZ+mtZ9T9f64bTsF3Ea15lWwJnJdGgiPLAKqCjYOqObwIP/PG7V6P6MljvpbLRpzHm6A833LOWvafl7qZZZkHDKfTmM4suWyEr6gK7X1kGRbFGZ0ucTg0j04T9kHC6Dmvq+0TFqEL1ov5UgpNKrk9pFD8KPWAf69y956fKuiGQ/JtPKKv1v+8PE218nJt42xxN+IXPSGTekmDOu6HgH2tOp+GPWCA2L3QHuMmnZj8SzCh/+QnN+K/dRG5XjbhcV7WRnXNFiunrgkE/0YXGesn9CdCb2U0IFpYtA1bNagsXBpnYqQq6Hh45IylF0tNADh5bSec2yoR+OsV313sZFMb16aCqatoqUJ711+PPiOzLE4aJ+4d97xQvRr4a7cQJttmMVQ2GkL46ns9eyw0/FNC4ZBmlJtlbOxSOTwj96XUGMyDsvyoo3JuK0jWLED+7OWBb64mi6Pv0zYLDuH6RXzyBtakoJAzMn7PaMpdSQ94dPlR9b7IEjteyuBXvfnNXrw0hGcpjq8ECGSZ9h5cUK5d6Rnd7l2eTpTOupQC8cUr6XSq1Y1FsCPec/3h/RhFZE8zGtHiLO8SXBQrz1izHForuW6XORdh8knrX/rFUDXXK53p8NdS2vpFe3VrbEKA3w9SWTIDu99dPJR4oloKVXvnOs722Ikbp/Lr8EBy10JY1AW2nTqtEFl86lqFvB2I5ip1iM0pauiT8xnrX9KzYfLsPRaKan36Ofl0wzxC0uuYhXTBCTO/OdOK7uDQgyK3wK/dNn4/IP8pITMUXTe0Li6h3YLaLl7A+/Vr4u1c09cV70n4JpNP22SjxGmO332xZxODo2FlD2UBJO1/pS41mD/v1W350by8BCvzmHGNsQp+3WYhcR6dpi8JK/NjHcdyjXO/BcV0SaF5MdI89GJBLp9S4JDvbqPfclmpe8xTCX0pzuTFavVzPQVZx90XcGeIthrhyR1667VUdjVH9fz998sCDa7Ozky2sOA0RTW3t6RaK4qYhuvrZ27QksHTutTV4Re24oYkR+Orx07avbRUecDai7iS+KOCndaUsQ18GZHb8iFN5IDOIfrZl88QnFr6jQ8bXPgCPWyE/H5z/hr2mINdjwzlU9+o1xXqx9StwS65GdsZfq//UfaYgCn7SVQPNWafL6znhtsbjo/O/T/o4YzVtPxz7PH5mwRLoT5RUi2n+vgzP3ImIk73Vw5n6E0Czc0V92uIZ42s/19ZL/BzsWZzgymdrHAAAAAElFTkSuQmCC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data:image/png;base64,iVBORw0KGgoAAAANSUhEUgAAAI4AAACOCAMAAADQI8A6AAABrVBMVEX///8AAAAAZpkzZjP/zJk0aTTZ2dmJiYnMmWYAap+WlpYAZpr4+Pje3d6cnJw1azX//5kqVCrOzs4AIwD/0JwAXo3/1J8tWi3m5uZoNACdaQAxYjHKysq6urrv7+8oUSghQyEAO1hNTU0OHQ4WLBYePR6MXgA7OzsAYZGVYwAKFQr//6CibAAkSCQAGyh6enoSJBKAgIDao20AUHgaNBoASGxMJgCsrKwfHx8AQWFeXl4AGgBONAAANVCfd08dEwAqKioAKT0AAA5HR0fj44gAFB46HQA2NjahgWFVKgB2WTuxhVngs4ZlQwBtV0EAJDXBmnSOakclIhd2TwAAABwsHgBRNgAAEgBra2tzXEU/KgBtSQBVPiVGNCC3km0ASns/CgAZXBkAL1ElFABFXXAAN2YAEjsgAAAAACJcU0tfbXmbiXkzTGAbThuroJdFGwAZJS4AGzRtUjYAKFx6aFgzIhd3cz5zTyhymLZbWzZBRimRakFfXynBwnSamlwuV2qjoVowCwCFcFExHRoxPiQjAAAxLx8AOhfJt3EAOwBBEAAMTAx9gk18knxETT4PTKseAAASQklEQVR4nMWciVsa2ZbAOUABRSElxAIiArIJooBsQYyyqChR3E2CxqVbX7/0lknH16YnnU7Pe05PZ7qnZ/7mOfdWFRSLaLSi5/tiELTqx7lnvxc1mnsSi8vlva97d4unARDweO4bg4rdmPri9aNHr78AY8pw3zCWSPnPJw9FefJFOXLPOAZYetiS13DfNABLjx4+eUTlycP7xRmZBiJLJRD/fwjW+8SxgiRPnuCXEi4XREbujSZPUUoPH0ET6yFy3RONhRKcPmrRUDu6N/uBpVPEKYFC0OnvCycAIknpEXH2JUpTWro3HHSrw4v69vZDYjCopqWHaNGn94VjR4Ta5ubR+p8HtVqpdvCvP3+q1dB84F58i8Sci0Oo1euw53BsOuqbm3WHA3Fe3kumoDGnfqgfGqrr9fqh+nbdMYQPjl6/XLgPnDwc1BwXdYJApD50AeuIVbufvGWZWUdtOLYdEs76+lANeWr/dVdxJ58kkjckjeS7hTNkcNQ2Je0MbcLBxeamA0qlu8HxALhfuQHQgo2ecgQJ9ENHoG9Kva53OPbQnux3ADPgASev0+l4FAbvuUcXacjRpEG4odoPAU3gLmg0ZbAxSMPEfU434wSFViSszSFHDe6qXPbMOwlN3AmheJBx+0DvoAqR1ml9fa/uqP1gd90RDVAanS7rhBgEGUb3+8XQ0LqjVhfNuIZIpfpdhb+8TMNMoS2Dzo3rhQv2W71+Lqpn76iu/24meUc4EBZp0HRGCY4vzMd4Ps68+giSkwOs5D/LrS2NZLLRbpLGmJthGJ+NOFaM4OjCTt8orpiOcV5Q80H/nrF8BhjzdBlgHoOL0iiXQ3w2yIzGGQknlh316UJUYczvxJ4vhtYh9hm8ygMbrFYQWDanDK2RsA98UzZw6xg3zHiSkMXH0vLp4KK++fj5Y4Z/rP5qJUHghASwWna3VbTYp3nGBiE+FOadQYCG57egM6SThfF9/MiThbOpHnVmAHFYPxTY3Hzz4vZpXCXGFuSdkA3SYtQN8VAWCWT7lrzOuawuTQNvJWi1XCKBSGCUns3jIhElhHkRJkZwsjFbmJ9idEphnNNq6sdIbiZwWhZx2A1oiK4yAD56V2fMx+PrIbIwwWw45o45g7ZwGxDzyqyee3lnoJrbINrJIU4ikhTfqvG5U7zXaEiXhayoBnDG+bAt7rbp2vXzfEAtGssCIIYfcbRsFbVTnlmgb7UZAt1BnVPMozpdyKcLu7M6pW5oGHqgWtKCEy0LBT8uFuJwbAX8J9TZQb4nk41hYiB25CYxx82H3NkWD+OLOXVMWK3Sy3XCciz4Re3AHIv/CoDvtUyUwxDR8Vl+lNqRO2hDKlzDFo0zPsqTHKISjuGURQz/xgbVDvgRBzK5AIk5eJcwERsiiThoQzZ80qdw8vgofcCrgzOwnUOtaAXq6E0ctuQx4loxWRtKPObk3TGKw+iyiOLEIM1/zPJUc1IUYlTBcUGOJTjaHHF0LSdATpsBiILZ+IosDqNz6yBG0hUxZT7Iy/aCfdZ2LLb9GzUtp1o4Mg2XqRIcoiUag6K7UggcncKczmenYNTn89nAR8sfxre3Wa/XDvccRz+7mTCasiqLZbdKNLhMc3NsCyfK5rJuEnHCon8z7tFRNKJRFDfD2z7WHFgHEtmsvQpDnOat2+OY0VQkHG10XoFTYXPUVmxND2JEccamQpjJsWAfcjjqdWz93sEUAX+gQpYwQ5XjZPUksMKQcUDC6RIblLexzqmv0658SA9H6zG6fA9UiMrYz1UyGVFBbIH41lU4zscjyw69Y6/mqD9+DDX9+SGoh6MZIbeW7If1Ywick3C0ld44DP8l6c0d+tp/6rDuQGumlqMSjgYUPAKJyJII4ON7LlacoaOCwwc20l3gT8ZFW78FjhdFfkjuPSfaD5fLaaG5WFXsYnQ9NMRvI835A/EVN4xKwfnmOCNl2D+Qf9sVITxaTsTZqFYkz8LS8A2EMcwwjCJbMhh8AB4/zkqqc4NUaNwCp5yHM9OP8o6PWSq9yGpFNyoZMe4QW6Jm/TEcjvOik/O2cBgw8tA6TNRUOMTfGidib5jXTXtSgeJ14U13WWI+2EXMJ0TT0dKEAeAitCGUqampEOYKHc/onE1lhWnovq12DEnP9LopTQd5Fi+xn8XfTwjA373znL8NR5r2A4yGY+L/SnOaivG3x5keSOYj+fdp08KIBUPPgMYOi4PvTtB2wIt1TxtOUzC3026CZHRJ3CEx5qD4boGTTy54rCM/mkwHs8a8HVKambeDg4u/CGwGXNY3GwqcqhIIeGc8HgYI85Iz2UDGYeK3wLEAREZSI9+ki1smWAAIvBsk8n9szqpxAXRpZ8byv844rTDQhJ1TMCVFSFRWjKIx2HrdHMfbMEI+YG+cpleK6eL2+c8ThGbi7e/Y7ylxsH5uaqYVgxhdjBQUpKnwhWK6sO22tqPxppaxtzM0VtPnJlM6PbVIcBYHF38wkDSWasepkBWbwxjUjD/0gdMHWT4E2VGsXEl1eAscjxG7TrN9BFZxuUymlb9QPRN/LS6m8DVXwNyGU9EmcrkcF829wfhDjNYp+zjFmQradOGY7VY4FjMsW6c99tT7dCltMq0SnA+wuEhnWEZ5sViKUyhkWFKEsFGAKSePpZ/kVm4ySiCGPRVy3jaFkgXJ2w3JoukA1bP1K7XlDxTHKuGwCcgVoJKT6g9MI2TVdHFpOpdFklG05fhUzEcGC7fL6Lhcebs9CcXVla306sE/P0wMTkiTiwDmLUEsx9hELpPhOEGgPFGMAUHfFOVxZrNhfhSC2A5mSU5n/rhdF+r1pOyGFBjfr26dFdPvi/+9OCGNPyNvMiRnZWADA1GOZVmhEMWvHHp+Nfc8HoSYjdoz4w6GbRh7RBPnU7fCQS0seKbBYP6XaRWKadNWcFDC8e4SEizESDrNJBIbAmwkEtUMEkXnMj6dlCgYBvvkUGw0KLnbrUt3ut07Y2icm1aK6PDn8mZUmdQ7tC6sRjkULUu+shtYnVUz874QhMn9n0fMdCzkFIdzKvRZtNYxe+CQ8KQP5Vm1V8KZnxPkup4WryzWr/7cLg3Q7sczGjozA7RtlXA0LlSENVBOvk9vbaWX5JnggISDHq7tEDZTEOYJzis6krLTfB9SrSlGRZAAnTStnhVb10Nf92cgw3bCkG4sylYpjjQsRR63Wy3taDSYQQ2knUgXoeWpHmI2PWlI+7ORwHL9DwnHMA0x0c9iauBojAtgRYssngVaR7gMC8TJo71wMDJqCwB/gDxKRk0G3b543PmlKjhoP9NJ1IaCRjOwkMvMFbRdlsOxc1WhQuoOj0cOwhRnCrLBV2Z1eKi/lxWDz8j30UpF6NYMl6tmopyAzY+iH7dCzM0HnbrQ/6g1HLRMl1u6sXjLu7lqlO3WDeJQewKYVuQnK3EsnnHr1NuWHWgda/OkiFf1tGLkIYkiAcuKU3DeBjaA2H3ZbB9Vw2nKiBHeZHKXwFAgAdNoQ/Eb3pnHvDMbx3L1S5VspyV27Pei3bGvySIVGe3z9QWSKDAQfqnubii2fydsH8WwgiCw2DKXu3/V+kqtMNgUz7d/v1wvmK+EDNpUJtMWEGQxv8KOWU0ca/IroZ9mCv43aOL+aqnnBrUZwuGPah7U+0bos05kn2tpbGyMxKee9urF1FfTq7enlTwW2PZqQmkzORibHEaZnJwcht5F3yk5y9Po+dKnS+qYrfbOUWgzuflTkYbK+EtjzyvsDen136njW8ljjk2wrL9bO2xhDuNMaXZ/f5bIs2ezs0+h1z6adwVxat+pcpCa7MdWWW1blqLzXbIR+Wx8HM1mbAd26NG88bWeOK4zh76+t9XV3AwYuqXzuZGI4hlXEsiOTYJVomCMyWirGak/R5rhYfyCtjP5AqMguaRlYEE53NAYakP67c2fOpfLauwW6HzCrHzxDR28NXE4NqPN5argzymnKWvP8MsLFEwRlhRewZUyKwTtybjl2Dxy/HCNxeh3mC8lTnHJYlHLZTMVqJA2FKuaPPSQ5CVbsK5dx9GR4+iWWwHS0FTUTqZarWijiUQ0mtgFj1fjTXbj5DWB3lfy6vUX9fqtjqqg3UgTd6IdLrOBdQ4rYD0MM/Rt0vHBDEoL5/K3X3JcbELPMHA98aS+lmMNV6CDZZaOb5FGDHauAEgJPJ+iYFbzpTSGfO1oHS6JkteRPFpxM9RID9gonS6Z5Z8gQoPJgLhQl0uqqD/Yg/KNI2H+OBrtDHxspaIlzbBk/J4WjoE+7PNhCIumdKHX3/ioQX5e6CiHWYEjZQSp46UTd3QgH7G0cPqexDus3/xwef6rzgzOZRLCV/OgSNsDCoRr4JSODm7oVyPJ4656gt2Fbw1iqDUqcUaui7MJ/3YzGnuhq5jgMmCwSJ82kAPLp+E0vrHcyHJcX590l1rc93bZdJs49BupxruGdm4mA9/T8NKxUickYIy0R7q7wGn8LUqb7TYetlDCgOENiDjyj94BTuQNOdpQyChDDscVKIK0ASDjzCi9DHFKOyrjWAx/4zYKgtjAKWnE20g0cklHvUw+00VwxlTGScGcv9rpVGzGL95FMuTm2InizGgUODNqNpr5BkAh00HDsV/JoV+ynGbr0oWzo+ZHnvJku6PLv7XHeTlaBNr9ihYXnwvHDvMVrjsSH7eytHh7WJbtI9WJM7v2STgj1s5ixCotg9eah6rQ1YJzwomxSeOSSqxm/WRs0xVG6HHZ6V3Xsmj8/UbbWd0kLIu2h8vQaTNENZyyWJJCYMSluJwiBgUUOCPXmeR43pvOTWflbbPGIgmZnnstluQ8FLRc99zxjbLo9UJ7gpD9TP6WfiOpcsRKFv+KD4J6fjKZzkzpdHF/HxTyyy9v374rdCcp9qStBJe93NzxhAKn2YITHOtVZ4JdC2fp1RUT2dyEra3zFen6EyiLbcUNfcz949u2/CvTd/K1Xm8tLOJYpq/cTfNWV9Jn52mye7dVhAPp+r9ODA4uzissh/VjsGErhrZ+mtZ9T9f64bTsF3Ea15lWwJnJdGgiPLAKqCjYOqObwIP/PG7V6P6MljvpbLRpzHm6A833LOWvafl7qZZZkHDKfTmM4suWyEr6gK7X1kGRbFGZ0ucTg0j04T9kHC6Dmvq+0TFqEL1ov5UgpNKrk9pFD8KPWAf69y956fKuiGQ/JtPKKv1v+8PE218nJt42xxN+IXPSGTekmDOu6HgH2tOp+GPWCA2L3QHuMmnZj8SzCh/+QnN+K/dRG5XjbhcV7WRnXNFiunrgkE/0YXGesn9CdCb2U0IFpYtA1bNagsXBpnYqQq6Hh45IylF0tNADh5bSec2yoR+OsV313sZFMb16aCqatoqUJ711+PPiOzLE4aJ+4d97xQvRr4a7cQJttmMVQ2GkL46ns9eyw0/FNC4ZBmlJtlbOxSOTwj96XUGMyDsvyoo3JuK0jWLED+7OWBb64mi6Pv0zYLDuH6RXzyBtakoJAzMn7PaMpdSQ94dPlR9b7IEjteyuBXvfnNXrw0hGcpjq8ECGSZ9h5cUK5d6Rnd7l2eTpTOupQC8cUr6XSq1Y1FsCPec/3h/RhFZE8zGtHiLO8SXBQrz1izHForuW6XORdh8knrX/rFUDXXK53p8NdS2vpFe3VrbEKA3w9SWTIDu99dPJR4oloKVXvnOs722Ikbp/Lr8EBy10JY1AW2nTqtEFl86lqFvB2I5ip1iM0pauiT8xnrX9KzYfLsPRaKan36Ofl0wzxC0uuYhXTBCTO/OdOK7uDQgyK3wK/dNn4/IP8pITMUXTe0Li6h3YLaLl7A+/Vr4u1c09cV70n4JpNP22SjxGmO332xZxODo2FlD2UBJO1/pS41mD/v1W350by8BCvzmHGNsQp+3WYhcR6dpi8JK/NjHcdyjXO/BcV0SaF5MdI89GJBLp9S4JDvbqPfclmpe8xTCX0pzuTFavVzPQVZx90XcGeIthrhyR1667VUdjVH9fz998sCDa7Ozky2sOA0RTW3t6RaK4qYhuvrZ27QksHTutTV4Re24oYkR+Orx07avbRUecDai7iS+KOCndaUsQ18GZHb8iFN5IDOIfrZl88QnFr6jQ8bXPgCPWyE/H5z/hr2mINdjwzlU9+o1xXqx9StwS65GdsZfq//UfaYgCn7SVQPNWafL6znhtsbjo/O/T/o4YzVtPxz7PH5mwRLoT5RUi2n+vgzP3ImIk73Vw5n6E0Czc0V92uIZ42s/19ZL/BzsWZzgymdrHAAAAAElFTkSuQmCC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2EFD6D3-1B8C-48BF-841B-AF849B74E132}"/>
              </a:ext>
            </a:extLst>
          </p:cNvPr>
          <p:cNvSpPr txBox="1">
            <a:spLocks/>
          </p:cNvSpPr>
          <p:nvPr/>
        </p:nvSpPr>
        <p:spPr>
          <a:xfrm>
            <a:off x="703120" y="1097900"/>
            <a:ext cx="8466338" cy="987902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Cloud Data Scientist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692A0EA-67BC-4995-8F0C-20039CF585EB}"/>
              </a:ext>
            </a:extLst>
          </p:cNvPr>
          <p:cNvSpPr txBox="1">
            <a:spLocks/>
          </p:cNvSpPr>
          <p:nvPr/>
        </p:nvSpPr>
        <p:spPr>
          <a:xfrm>
            <a:off x="703120" y="3003931"/>
            <a:ext cx="9871328" cy="2740158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Strong background in statistics.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Defines the business opportunity for ML.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Works with the data engineer to define the data required.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Feature Engineering.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Train Models and Compare to Select the Best model.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Work with the Data Science Operationalizer to Deploy the solution.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Monitors the ML pipeline and refactors solutions as needed.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30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7"/>
    </mc:Choice>
    <mc:Fallback xmlns="">
      <p:transition spd="slow" advTm="395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01E179-13A1-48CE-8D6F-7FC187807C27}"/>
              </a:ext>
            </a:extLst>
          </p:cNvPr>
          <p:cNvSpPr txBox="1"/>
          <p:nvPr/>
        </p:nvSpPr>
        <p:spPr>
          <a:xfrm>
            <a:off x="4597712" y="78650"/>
            <a:ext cx="3264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Inspired By…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CCDA2D-32F7-412E-B8E7-4F504B2D0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19" y="1127387"/>
            <a:ext cx="9883366" cy="51084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12B49A-B2E4-4FB9-9666-F3F1EEE6063B}"/>
              </a:ext>
            </a:extLst>
          </p:cNvPr>
          <p:cNvSpPr/>
          <p:nvPr/>
        </p:nvSpPr>
        <p:spPr>
          <a:xfrm>
            <a:off x="4597712" y="6344935"/>
            <a:ext cx="32573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4"/>
              </a:rPr>
              <a:t>https://www.newdirectionsstaffing.com/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4285DC-2E37-4541-A033-250038B1E72B}"/>
              </a:ext>
            </a:extLst>
          </p:cNvPr>
          <p:cNvSpPr/>
          <p:nvPr/>
        </p:nvSpPr>
        <p:spPr>
          <a:xfrm>
            <a:off x="9134947" y="2831471"/>
            <a:ext cx="1412341" cy="597529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Ask for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Tom Anderson</a:t>
            </a:r>
          </a:p>
        </p:txBody>
      </p:sp>
    </p:spTree>
    <p:extLst>
      <p:ext uri="{BB962C8B-B14F-4D97-AF65-F5344CB8AC3E}">
        <p14:creationId xmlns:p14="http://schemas.microsoft.com/office/powerpoint/2010/main" val="4150174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272" y="101945"/>
            <a:ext cx="7470648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New roles</a:t>
            </a:r>
          </a:p>
        </p:txBody>
      </p:sp>
      <p:sp>
        <p:nvSpPr>
          <p:cNvPr id="3" name="AutoShape 4" descr="data:image/png;base64,iVBORw0KGgoAAAANSUhEUgAAAI4AAACOCAMAAADQI8A6AAABrVBMVEX///8AAAAAZpkzZjP/zJk0aTTZ2dmJiYnMmWYAap+WlpYAZpr4+Pje3d6cnJw1azX//5kqVCrOzs4AIwD/0JwAXo3/1J8tWi3m5uZoNACdaQAxYjHKysq6urrv7+8oUSghQyEAO1hNTU0OHQ4WLBYePR6MXgA7OzsAYZGVYwAKFQr//6CibAAkSCQAGyh6enoSJBKAgIDao20AUHgaNBoASGxMJgCsrKwfHx8AQWFeXl4AGgBONAAANVCfd08dEwAqKioAKT0AAA5HR0fj44gAFB46HQA2NjahgWFVKgB2WTuxhVngs4ZlQwBtV0EAJDXBmnSOakclIhd2TwAAABwsHgBRNgAAEgBra2tzXEU/KgBtSQBVPiVGNCC3km0ASns/CgAZXBkAL1ElFABFXXAAN2YAEjsgAAAAACJcU0tfbXmbiXkzTGAbThuroJdFGwAZJS4AGzRtUjYAKFx6aFgzIhd3cz5zTyhymLZbWzZBRimRakFfXynBwnSamlwuV2qjoVowCwCFcFExHRoxPiQjAAAxLx8AOhfJt3EAOwBBEAAMTAx9gk18knxETT4PTKseAAASQklEQVR4nMWciVsa2ZbAOUABRSElxAIiArIJooBsQYyyqChR3E2CxqVbX7/0lknH16YnnU7Pe05PZ7qnZ/7mOfdWFRSLaLSi5/tiELTqx7lnvxc1mnsSi8vlva97d4unARDweO4bg4rdmPri9aNHr78AY8pw3zCWSPnPJw9FefJFOXLPOAZYetiS13DfNABLjx4+eUTlycP7xRmZBiJLJRD/fwjW+8SxgiRPnuCXEi4XREbujSZPUUoPH0ET6yFy3RONhRKcPmrRUDu6N/uBpVPEKYFC0OnvCycAIknpEXH2JUpTWro3HHSrw4v69vZDYjCopqWHaNGn94VjR4Ta5ubR+p8HtVqpdvCvP3+q1dB84F58i8Sci0Oo1euw53BsOuqbm3WHA3Fe3kumoDGnfqgfGqrr9fqh+nbdMYQPjl6/XLgPnDwc1BwXdYJApD50AeuIVbufvGWZWUdtOLYdEs76+lANeWr/dVdxJ58kkjckjeS7hTNkcNQ2Je0MbcLBxeamA0qlu8HxALhfuQHQgo2ecgQJ9ENHoG9Kva53OPbQnux3ADPgASev0+l4FAbvuUcXacjRpEG4odoPAU3gLmg0ZbAxSMPEfU434wSFViSszSFHDe6qXPbMOwlN3AmheJBx+0DvoAqR1ml9fa/uqP1gd90RDVAanS7rhBgEGUb3+8XQ0LqjVhfNuIZIpfpdhb+8TMNMoS2Dzo3rhQv2W71+Lqpn76iu/24meUc4EBZp0HRGCY4vzMd4Ps68+giSkwOs5D/LrS2NZLLRbpLGmJthGJ+NOFaM4OjCTt8orpiOcV5Q80H/nrF8BhjzdBlgHoOL0iiXQ3w2yIzGGQknlh316UJUYczvxJ4vhtYh9hm8ygMbrFYQWDanDK2RsA98UzZw6xg3zHiSkMXH0vLp4KK++fj5Y4Z/rP5qJUHghASwWna3VbTYp3nGBiE+FOadQYCG57egM6SThfF9/MiThbOpHnVmAHFYPxTY3Hzz4vZpXCXGFuSdkA3SYtQN8VAWCWT7lrzOuawuTQNvJWi1XCKBSGCUns3jIhElhHkRJkZwsjFbmJ9idEphnNNq6sdIbiZwWhZx2A1oiK4yAD56V2fMx+PrIbIwwWw45o45g7ZwGxDzyqyee3lnoJrbINrJIU4ikhTfqvG5U7zXaEiXhayoBnDG+bAt7rbp2vXzfEAtGssCIIYfcbRsFbVTnlmgb7UZAt1BnVPMozpdyKcLu7M6pW5oGHqgWtKCEy0LBT8uFuJwbAX8J9TZQb4nk41hYiB25CYxx82H3NkWD+OLOXVMWK3Sy3XCciz4Re3AHIv/CoDvtUyUwxDR8Vl+lNqRO2hDKlzDFo0zPsqTHKISjuGURQz/xgbVDvgRBzK5AIk5eJcwERsiiThoQzZ80qdw8vgofcCrgzOwnUOtaAXq6E0ctuQx4loxWRtKPObk3TGKw+iyiOLEIM1/zPJUc1IUYlTBcUGOJTjaHHF0LSdATpsBiILZ+IosDqNz6yBG0hUxZT7Iy/aCfdZ2LLb9GzUtp1o4Mg2XqRIcoiUag6K7UggcncKczmenYNTn89nAR8sfxre3Wa/XDvccRz+7mTCasiqLZbdKNLhMc3NsCyfK5rJuEnHCon8z7tFRNKJRFDfD2z7WHFgHEtmsvQpDnOat2+OY0VQkHG10XoFTYXPUVmxND2JEccamQpjJsWAfcjjqdWz93sEUAX+gQpYwQ5XjZPUksMKQcUDC6RIblLexzqmv0658SA9H6zG6fA9UiMrYz1UyGVFBbIH41lU4zscjyw69Y6/mqD9+DDX9+SGoh6MZIbeW7If1Ywick3C0ld44DP8l6c0d+tp/6rDuQGumlqMSjgYUPAKJyJII4ON7LlacoaOCwwc20l3gT8ZFW78FjhdFfkjuPSfaD5fLaaG5WFXsYnQ9NMRvI835A/EVN4xKwfnmOCNl2D+Qf9sVITxaTsTZqFYkz8LS8A2EMcwwjCJbMhh8AB4/zkqqc4NUaNwCp5yHM9OP8o6PWSq9yGpFNyoZMe4QW6Jm/TEcjvOik/O2cBgw8tA6TNRUOMTfGidib5jXTXtSgeJ14U13WWI+2EXMJ0TT0dKEAeAitCGUqampEOYKHc/onE1lhWnovq12DEnP9LopTQd5Fi+xn8XfTwjA373znL8NR5r2A4yGY+L/SnOaivG3x5keSOYj+fdp08KIBUPPgMYOi4PvTtB2wIt1TxtOUzC3026CZHRJ3CEx5qD4boGTTy54rCM/mkwHs8a8HVKambeDg4u/CGwGXNY3GwqcqhIIeGc8HgYI85Iz2UDGYeK3wLEAREZSI9+ki1smWAAIvBsk8n9szqpxAXRpZ8byv844rTDQhJ1TMCVFSFRWjKIx2HrdHMfbMEI+YG+cpleK6eL2+c8ThGbi7e/Y7ylxsH5uaqYVgxhdjBQUpKnwhWK6sO22tqPxppaxtzM0VtPnJlM6PbVIcBYHF38wkDSWasepkBWbwxjUjD/0gdMHWT4E2VGsXEl1eAscjxG7TrN9BFZxuUymlb9QPRN/LS6m8DVXwNyGU9EmcrkcF829wfhDjNYp+zjFmQradOGY7VY4FjMsW6c99tT7dCltMq0SnA+wuEhnWEZ5sViKUyhkWFKEsFGAKSePpZ/kVm4ySiCGPRVy3jaFkgXJ2w3JoukA1bP1K7XlDxTHKuGwCcgVoJKT6g9MI2TVdHFpOpdFklG05fhUzEcGC7fL6Lhcebs9CcXVla306sE/P0wMTkiTiwDmLUEsx9hELpPhOEGgPFGMAUHfFOVxZrNhfhSC2A5mSU5n/rhdF+r1pOyGFBjfr26dFdPvi/+9OCGNPyNvMiRnZWADA1GOZVmhEMWvHHp+Nfc8HoSYjdoz4w6GbRh7RBPnU7fCQS0seKbBYP6XaRWKadNWcFDC8e4SEizESDrNJBIbAmwkEtUMEkXnMj6dlCgYBvvkUGw0KLnbrUt3ut07Y2icm1aK6PDn8mZUmdQ7tC6sRjkULUu+shtYnVUz874QhMn9n0fMdCzkFIdzKvRZtNYxe+CQ8KQP5Vm1V8KZnxPkup4WryzWr/7cLg3Q7sczGjozA7RtlXA0LlSENVBOvk9vbaWX5JnggISDHq7tEDZTEOYJzis6krLTfB9SrSlGRZAAnTStnhVb10Nf92cgw3bCkG4sylYpjjQsRR63Wy3taDSYQQ2knUgXoeWpHmI2PWlI+7ORwHL9DwnHMA0x0c9iauBojAtgRYssngVaR7gMC8TJo71wMDJqCwB/gDxKRk0G3b543PmlKjhoP9NJ1IaCRjOwkMvMFbRdlsOxc1WhQuoOj0cOwhRnCrLBV2Z1eKi/lxWDz8j30UpF6NYMl6tmopyAzY+iH7dCzM0HnbrQ/6g1HLRMl1u6sXjLu7lqlO3WDeJQewKYVuQnK3EsnnHr1NuWHWgda/OkiFf1tGLkIYkiAcuKU3DeBjaA2H3ZbB9Vw2nKiBHeZHKXwFAgAdNoQ/Eb3pnHvDMbx3L1S5VspyV27Pei3bGvySIVGe3z9QWSKDAQfqnubii2fydsH8WwgiCw2DKXu3/V+kqtMNgUz7d/v1wvmK+EDNpUJtMWEGQxv8KOWU0ca/IroZ9mCv43aOL+aqnnBrUZwuGPah7U+0bos05kn2tpbGyMxKee9urF1FfTq7enlTwW2PZqQmkzORibHEaZnJwcht5F3yk5y9Po+dKnS+qYrfbOUWgzuflTkYbK+EtjzyvsDen136njW8ljjk2wrL9bO2xhDuNMaXZ/f5bIs2ezs0+h1z6adwVxat+pcpCa7MdWWW1blqLzXbIR+Wx8HM1mbAd26NG88bWeOK4zh76+t9XV3AwYuqXzuZGI4hlXEsiOTYJVomCMyWirGak/R5rhYfyCtjP5AqMguaRlYEE53NAYakP67c2fOpfLauwW6HzCrHzxDR28NXE4NqPN5argzymnKWvP8MsLFEwRlhRewZUyKwTtybjl2Dxy/HCNxeh3mC8lTnHJYlHLZTMVqJA2FKuaPPSQ5CVbsK5dx9GR4+iWWwHS0FTUTqZarWijiUQ0mtgFj1fjTXbj5DWB3lfy6vUX9fqtjqqg3UgTd6IdLrOBdQ4rYD0MM/Rt0vHBDEoL5/K3X3JcbELPMHA98aS+lmMNV6CDZZaOb5FGDHauAEgJPJ+iYFbzpTSGfO1oHS6JkteRPFpxM9RID9gonS6Z5Z8gQoPJgLhQl0uqqD/Yg/KNI2H+OBrtDHxspaIlzbBk/J4WjoE+7PNhCIumdKHX3/ioQX5e6CiHWYEjZQSp46UTd3QgH7G0cPqexDus3/xwef6rzgzOZRLCV/OgSNsDCoRr4JSODm7oVyPJ4656gt2Fbw1iqDUqcUaui7MJ/3YzGnuhq5jgMmCwSJ82kAPLp+E0vrHcyHJcX590l1rc93bZdJs49BupxruGdm4mA9/T8NKxUickYIy0R7q7wGn8LUqb7TYetlDCgOENiDjyj94BTuQNOdpQyChDDscVKIK0ASDjzCi9DHFKOyrjWAx/4zYKgtjAKWnE20g0cklHvUw+00VwxlTGScGcv9rpVGzGL95FMuTm2InizGgUODNqNpr5BkAh00HDsV/JoV+ynGbr0oWzo+ZHnvJku6PLv7XHeTlaBNr9ihYXnwvHDvMVrjsSH7eytHh7WJbtI9WJM7v2STgj1s5ixCotg9eah6rQ1YJzwomxSeOSSqxm/WRs0xVG6HHZ6V3Xsmj8/UbbWd0kLIu2h8vQaTNENZyyWJJCYMSluJwiBgUUOCPXmeR43pvOTWflbbPGIgmZnnstluQ8FLRc99zxjbLo9UJ7gpD9TP6WfiOpcsRKFv+KD4J6fjKZzkzpdHF/HxTyyy9v374rdCcp9qStBJe93NzxhAKn2YITHOtVZ4JdC2fp1RUT2dyEra3zFen6EyiLbcUNfcz949u2/CvTd/K1Xm8tLOJYpq/cTfNWV9Jn52mye7dVhAPp+r9ODA4uzissh/VjsGErhrZ+mtZ9T9f64bTsF3Ea15lWwJnJdGgiPLAKqCjYOqObwIP/PG7V6P6MljvpbLRpzHm6A833LOWvafl7qZZZkHDKfTmM4suWyEr6gK7X1kGRbFGZ0ucTg0j04T9kHC6Dmvq+0TFqEL1ov5UgpNKrk9pFD8KPWAf69y956fKuiGQ/JtPKKv1v+8PE218nJt42xxN+IXPSGTekmDOu6HgH2tOp+GPWCA2L3QHuMmnZj8SzCh/+QnN+K/dRG5XjbhcV7WRnXNFiunrgkE/0YXGesn9CdCb2U0IFpYtA1bNagsXBpnYqQq6Hh45IylF0tNADh5bSec2yoR+OsV313sZFMb16aCqatoqUJ711+PPiOzLE4aJ+4d97xQvRr4a7cQJttmMVQ2GkL46ns9eyw0/FNC4ZBmlJtlbOxSOTwj96XUGMyDsvyoo3JuK0jWLED+7OWBb64mi6Pv0zYLDuH6RXzyBtakoJAzMn7PaMpdSQ94dPlR9b7IEjteyuBXvfnNXrw0hGcpjq8ECGSZ9h5cUK5d6Rnd7l2eTpTOupQC8cUr6XSq1Y1FsCPec/3h/RhFZE8zGtHiLO8SXBQrz1izHForuW6XORdh8knrX/rFUDXXK53p8NdS2vpFe3VrbEKA3w9SWTIDu99dPJR4oloKVXvnOs722Ikbp/Lr8EBy10JY1AW2nTqtEFl86lqFvB2I5ip1iM0pauiT8xnrX9KzYfLsPRaKan36Ofl0wzxC0uuYhXTBCTO/OdOK7uDQgyK3wK/dNn4/IP8pITMUXTe0Li6h3YLaLl7A+/Vr4u1c09cV70n4JpNP22SjxGmO332xZxODo2FlD2UBJO1/pS41mD/v1W350by8BCvzmHGNsQp+3WYhcR6dpi8JK/NjHcdyjXO/BcV0SaF5MdI89GJBLp9S4JDvbqPfclmpe8xTCX0pzuTFavVzPQVZx90XcGeIthrhyR1667VUdjVH9fz998sCDa7Ozky2sOA0RTW3t6RaK4qYhuvrZ27QksHTutTV4Re24oYkR+Orx07avbRUecDai7iS+KOCndaUsQ18GZHb8iFN5IDOIfrZl88QnFr6jQ8bXPgCPWyE/H5z/hr2mINdjwzlU9+o1xXqx9StwS65GdsZfq//UfaYgCn7SVQPNWafL6znhtsbjo/O/T/o4YzVtPxz7PH5mwRLoT5RUi2n+vgzP3ImIk73Vw5n6E0Czc0V92uIZ42s/19ZL/BzsWZzgymdrHAAAAAElFTkSuQmCC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data:image/png;base64,iVBORw0KGgoAAAANSUhEUgAAAI4AAACOCAMAAADQI8A6AAABrVBMVEX///8AAAAAZpkzZjP/zJk0aTTZ2dmJiYnMmWYAap+WlpYAZpr4+Pje3d6cnJw1azX//5kqVCrOzs4AIwD/0JwAXo3/1J8tWi3m5uZoNACdaQAxYjHKysq6urrv7+8oUSghQyEAO1hNTU0OHQ4WLBYePR6MXgA7OzsAYZGVYwAKFQr//6CibAAkSCQAGyh6enoSJBKAgIDao20AUHgaNBoASGxMJgCsrKwfHx8AQWFeXl4AGgBONAAANVCfd08dEwAqKioAKT0AAA5HR0fj44gAFB46HQA2NjahgWFVKgB2WTuxhVngs4ZlQwBtV0EAJDXBmnSOakclIhd2TwAAABwsHgBRNgAAEgBra2tzXEU/KgBtSQBVPiVGNCC3km0ASns/CgAZXBkAL1ElFABFXXAAN2YAEjsgAAAAACJcU0tfbXmbiXkzTGAbThuroJdFGwAZJS4AGzRtUjYAKFx6aFgzIhd3cz5zTyhymLZbWzZBRimRakFfXynBwnSamlwuV2qjoVowCwCFcFExHRoxPiQjAAAxLx8AOhfJt3EAOwBBEAAMTAx9gk18knxETT4PTKseAAASQklEQVR4nMWciVsa2ZbAOUABRSElxAIiArIJooBsQYyyqChR3E2CxqVbX7/0lknH16YnnU7Pe05PZ7qnZ/7mOfdWFRSLaLSi5/tiELTqx7lnvxc1mnsSi8vlva97d4unARDweO4bg4rdmPri9aNHr78AY8pw3zCWSPnPJw9FefJFOXLPOAZYetiS13DfNABLjx4+eUTlycP7xRmZBiJLJRD/fwjW+8SxgiRPnuCXEi4XREbujSZPUUoPH0ET6yFy3RONhRKcPmrRUDu6N/uBpVPEKYFC0OnvCycAIknpEXH2JUpTWro3HHSrw4v69vZDYjCopqWHaNGn94VjR4Ta5ubR+p8HtVqpdvCvP3+q1dB84F58i8Sci0Oo1euw53BsOuqbm3WHA3Fe3kumoDGnfqgfGqrr9fqh+nbdMYQPjl6/XLgPnDwc1BwXdYJApD50AeuIVbufvGWZWUdtOLYdEs76+lANeWr/dVdxJ58kkjckjeS7hTNkcNQ2Je0MbcLBxeamA0qlu8HxALhfuQHQgo2ecgQJ9ENHoG9Kva53OPbQnux3ADPgASev0+l4FAbvuUcXacjRpEG4odoPAU3gLmg0ZbAxSMPEfU434wSFViSszSFHDe6qXPbMOwlN3AmheJBx+0DvoAqR1ml9fa/uqP1gd90RDVAanS7rhBgEGUb3+8XQ0LqjVhfNuIZIpfpdhb+8TMNMoS2Dzo3rhQv2W71+Lqpn76iu/24meUc4EBZp0HRGCY4vzMd4Ps68+giSkwOs5D/LrS2NZLLRbpLGmJthGJ+NOFaM4OjCTt8orpiOcV5Q80H/nrF8BhjzdBlgHoOL0iiXQ3w2yIzGGQknlh316UJUYczvxJ4vhtYh9hm8ygMbrFYQWDanDK2RsA98UzZw6xg3zHiSkMXH0vLp4KK++fj5Y4Z/rP5qJUHghASwWna3VbTYp3nGBiE+FOadQYCG57egM6SThfF9/MiThbOpHnVmAHFYPxTY3Hzz4vZpXCXGFuSdkA3SYtQN8VAWCWT7lrzOuawuTQNvJWi1XCKBSGCUns3jIhElhHkRJkZwsjFbmJ9idEphnNNq6sdIbiZwWhZx2A1oiK4yAD56V2fMx+PrIbIwwWw45o45g7ZwGxDzyqyee3lnoJrbINrJIU4ikhTfqvG5U7zXaEiXhayoBnDG+bAt7rbp2vXzfEAtGssCIIYfcbRsFbVTnlmgb7UZAt1BnVPMozpdyKcLu7M6pW5oGHqgWtKCEy0LBT8uFuJwbAX8J9TZQb4nk41hYiB25CYxx82H3NkWD+OLOXVMWK3Sy3XCciz4Re3AHIv/CoDvtUyUwxDR8Vl+lNqRO2hDKlzDFo0zPsqTHKISjuGURQz/xgbVDvgRBzK5AIk5eJcwERsiiThoQzZ80qdw8vgofcCrgzOwnUOtaAXq6E0ctuQx4loxWRtKPObk3TGKw+iyiOLEIM1/zPJUc1IUYlTBcUGOJTjaHHF0LSdATpsBiILZ+IosDqNz6yBG0hUxZT7Iy/aCfdZ2LLb9GzUtp1o4Mg2XqRIcoiUag6K7UggcncKczmenYNTn89nAR8sfxre3Wa/XDvccRz+7mTCasiqLZbdKNLhMc3NsCyfK5rJuEnHCon8z7tFRNKJRFDfD2z7WHFgHEtmsvQpDnOat2+OY0VQkHG10XoFTYXPUVmxND2JEccamQpjJsWAfcjjqdWz93sEUAX+gQpYwQ5XjZPUksMKQcUDC6RIblLexzqmv0658SA9H6zG6fA9UiMrYz1UyGVFBbIH41lU4zscjyw69Y6/mqD9+DDX9+SGoh6MZIbeW7If1Ywick3C0ld44DP8l6c0d+tp/6rDuQGumlqMSjgYUPAKJyJII4ON7LlacoaOCwwc20l3gT8ZFW78FjhdFfkjuPSfaD5fLaaG5WFXsYnQ9NMRvI835A/EVN4xKwfnmOCNl2D+Qf9sVITxaTsTZqFYkz8LS8A2EMcwwjCJbMhh8AB4/zkqqc4NUaNwCp5yHM9OP8o6PWSq9yGpFNyoZMe4QW6Jm/TEcjvOik/O2cBgw8tA6TNRUOMTfGidib5jXTXtSgeJ14U13WWI+2EXMJ0TT0dKEAeAitCGUqampEOYKHc/onE1lhWnovq12DEnP9LopTQd5Fi+xn8XfTwjA373znL8NR5r2A4yGY+L/SnOaivG3x5keSOYj+fdp08KIBUPPgMYOi4PvTtB2wIt1TxtOUzC3026CZHRJ3CEx5qD4boGTTy54rCM/mkwHs8a8HVKambeDg4u/CGwGXNY3GwqcqhIIeGc8HgYI85Iz2UDGYeK3wLEAREZSI9+ki1smWAAIvBsk8n9szqpxAXRpZ8byv844rTDQhJ1TMCVFSFRWjKIx2HrdHMfbMEI+YG+cpleK6eL2+c8ThGbi7e/Y7ylxsH5uaqYVgxhdjBQUpKnwhWK6sO22tqPxppaxtzM0VtPnJlM6PbVIcBYHF38wkDSWasepkBWbwxjUjD/0gdMHWT4E2VGsXEl1eAscjxG7TrN9BFZxuUymlb9QPRN/LS6m8DVXwNyGU9EmcrkcF829wfhDjNYp+zjFmQradOGY7VY4FjMsW6c99tT7dCltMq0SnA+wuEhnWEZ5sViKUyhkWFKEsFGAKSePpZ/kVm4ySiCGPRVy3jaFkgXJ2w3JoukA1bP1K7XlDxTHKuGwCcgVoJKT6g9MI2TVdHFpOpdFklG05fhUzEcGC7fL6Lhcebs9CcXVla306sE/P0wMTkiTiwDmLUEsx9hELpPhOEGgPFGMAUHfFOVxZrNhfhSC2A5mSU5n/rhdF+r1pOyGFBjfr26dFdPvi/+9OCGNPyNvMiRnZWADA1GOZVmhEMWvHHp+Nfc8HoSYjdoz4w6GbRh7RBPnU7fCQS0seKbBYP6XaRWKadNWcFDC8e4SEizESDrNJBIbAmwkEtUMEkXnMj6dlCgYBvvkUGw0KLnbrUt3ut07Y2icm1aK6PDn8mZUmdQ7tC6sRjkULUu+shtYnVUz874QhMn9n0fMdCzkFIdzKvRZtNYxe+CQ8KQP5Vm1V8KZnxPkup4WryzWr/7cLg3Q7sczGjozA7RtlXA0LlSENVBOvk9vbaWX5JnggISDHq7tEDZTEOYJzis6krLTfB9SrSlGRZAAnTStnhVb10Nf92cgw3bCkG4sylYpjjQsRR63Wy3taDSYQQ2knUgXoeWpHmI2PWlI+7ORwHL9DwnHMA0x0c9iauBojAtgRYssngVaR7gMC8TJo71wMDJqCwB/gDxKRk0G3b543PmlKjhoP9NJ1IaCRjOwkMvMFbRdlsOxc1WhQuoOj0cOwhRnCrLBV2Z1eKi/lxWDz8j30UpF6NYMl6tmopyAzY+iH7dCzM0HnbrQ/6g1HLRMl1u6sXjLu7lqlO3WDeJQewKYVuQnK3EsnnHr1NuWHWgda/OkiFf1tGLkIYkiAcuKU3DeBjaA2H3ZbB9Vw2nKiBHeZHKXwFAgAdNoQ/Eb3pnHvDMbx3L1S5VspyV27Pei3bGvySIVGe3z9QWSKDAQfqnubii2fydsH8WwgiCw2DKXu3/V+kqtMNgUz7d/v1wvmK+EDNpUJtMWEGQxv8KOWU0ca/IroZ9mCv43aOL+aqnnBrUZwuGPah7U+0bos05kn2tpbGyMxKee9urF1FfTq7enlTwW2PZqQmkzORibHEaZnJwcht5F3yk5y9Po+dKnS+qYrfbOUWgzuflTkYbK+EtjzyvsDen136njW8ljjk2wrL9bO2xhDuNMaXZ/f5bIs2ezs0+h1z6adwVxat+pcpCa7MdWWW1blqLzXbIR+Wx8HM1mbAd26NG88bWeOK4zh76+t9XV3AwYuqXzuZGI4hlXEsiOTYJVomCMyWirGak/R5rhYfyCtjP5AqMguaRlYEE53NAYakP67c2fOpfLauwW6HzCrHzxDR28NXE4NqPN5argzymnKWvP8MsLFEwRlhRewZUyKwTtybjl2Dxy/HCNxeh3mC8lTnHJYlHLZTMVqJA2FKuaPPSQ5CVbsK5dx9GR4+iWWwHS0FTUTqZarWijiUQ0mtgFj1fjTXbj5DWB3lfy6vUX9fqtjqqg3UgTd6IdLrOBdQ4rYD0MM/Rt0vHBDEoL5/K3X3JcbELPMHA98aS+lmMNV6CDZZaOb5FGDHauAEgJPJ+iYFbzpTSGfO1oHS6JkteRPFpxM9RID9gonS6Z5Z8gQoPJgLhQl0uqqD/Yg/KNI2H+OBrtDHxspaIlzbBk/J4WjoE+7PNhCIumdKHX3/ioQX5e6CiHWYEjZQSp46UTd3QgH7G0cPqexDus3/xwef6rzgzOZRLCV/OgSNsDCoRr4JSODm7oVyPJ4656gt2Fbw1iqDUqcUaui7MJ/3YzGnuhq5jgMmCwSJ82kAPLp+E0vrHcyHJcX590l1rc93bZdJs49BupxruGdm4mA9/T8NKxUickYIy0R7q7wGn8LUqb7TYetlDCgOENiDjyj94BTuQNOdpQyChDDscVKIK0ASDjzCi9DHFKOyrjWAx/4zYKgtjAKWnE20g0cklHvUw+00VwxlTGScGcv9rpVGzGL95FMuTm2InizGgUODNqNpr5BkAh00HDsV/JoV+ynGbr0oWzo+ZHnvJku6PLv7XHeTlaBNr9ihYXnwvHDvMVrjsSH7eytHh7WJbtI9WJM7v2STgj1s5ixCotg9eah6rQ1YJzwomxSeOSSqxm/WRs0xVG6HHZ6V3Xsmj8/UbbWd0kLIu2h8vQaTNENZyyWJJCYMSluJwiBgUUOCPXmeR43pvOTWflbbPGIgmZnnstluQ8FLRc99zxjbLo9UJ7gpD9TP6WfiOpcsRKFv+KD4J6fjKZzkzpdHF/HxTyyy9v374rdCcp9qStBJe93NzxhAKn2YITHOtVZ4JdC2fp1RUT2dyEra3zFen6EyiLbcUNfcz949u2/CvTd/K1Xm8tLOJYpq/cTfNWV9Jn52mye7dVhAPp+r9ODA4uzissh/VjsGErhrZ+mtZ9T9f64bTsF3Ea15lWwJnJdGgiPLAKqCjYOqObwIP/PG7V6P6MljvpbLRpzHm6A833LOWvafl7qZZZkHDKfTmM4suWyEr6gK7X1kGRbFGZ0ucTg0j04T9kHC6Dmvq+0TFqEL1ov5UgpNKrk9pFD8KPWAf69y956fKuiGQ/JtPKKv1v+8PE218nJt42xxN+IXPSGTekmDOu6HgH2tOp+GPWCA2L3QHuMmnZj8SzCh/+QnN+K/dRG5XjbhcV7WRnXNFiunrgkE/0YXGesn9CdCb2U0IFpYtA1bNagsXBpnYqQq6Hh45IylF0tNADh5bSec2yoR+OsV313sZFMb16aCqatoqUJ711+PPiOzLE4aJ+4d97xQvRr4a7cQJttmMVQ2GkL46ns9eyw0/FNC4ZBmlJtlbOxSOTwj96XUGMyDsvyoo3JuK0jWLED+7OWBb64mi6Pv0zYLDuH6RXzyBtakoJAzMn7PaMpdSQ94dPlR9b7IEjteyuBXvfnNXrw0hGcpjq8ECGSZ9h5cUK5d6Rnd7l2eTpTOupQC8cUr6XSq1Y1FsCPec/3h/RhFZE8zGtHiLO8SXBQrz1izHForuW6XORdh8knrX/rFUDXXK53p8NdS2vpFe3VrbEKA3w9SWTIDu99dPJR4oloKVXvnOs722Ikbp/Lr8EBy10JY1AW2nTqtEFl86lqFvB2I5ip1iM0pauiT8xnrX9KzYfLsPRaKan36Ofl0wzxC0uuYhXTBCTO/OdOK7uDQgyK3wK/dNn4/IP8pITMUXTe0Li6h3YLaLl7A+/Vr4u1c09cV70n4JpNP22SjxGmO332xZxODo2FlD2UBJO1/pS41mD/v1W350by8BCvzmHGNsQp+3WYhcR6dpi8JK/NjHcdyjXO/BcV0SaF5MdI89GJBLp9S4JDvbqPfclmpe8xTCX0pzuTFavVzPQVZx90XcGeIthrhyR1667VUdjVH9fz998sCDa7Ozky2sOA0RTW3t6RaK4qYhuvrZ27QksHTutTV4Re24oYkR+Orx07avbRUecDai7iS+KOCndaUsQ18GZHb8iFN5IDOIfrZl88QnFr6jQ8bXPgCPWyE/H5z/hr2mINdjwzlU9+o1xXqx9StwS65GdsZfq//UfaYgCn7SVQPNWafL6znhtsbjo/O/T/o4YzVtPxz7PH5mwRLoT5RUi2n+vgzP3ImIk73Vw5n6E0Czc0V92uIZ42s/19ZL/BzsWZzgymdrHAAAAAElFTkSuQmCC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2EFD6D3-1B8C-48BF-841B-AF849B74E132}"/>
              </a:ext>
            </a:extLst>
          </p:cNvPr>
          <p:cNvSpPr txBox="1">
            <a:spLocks/>
          </p:cNvSpPr>
          <p:nvPr/>
        </p:nvSpPr>
        <p:spPr>
          <a:xfrm>
            <a:off x="703120" y="1097900"/>
            <a:ext cx="8466338" cy="987902"/>
          </a:xfrm>
          <a:prstGeom prst="rect">
            <a:avLst/>
          </a:prstGeom>
        </p:spPr>
        <p:txBody>
          <a:bodyPr vert="horz" lIns="45720" rIns="45720" anchor="ctr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Cloud Data Science Operationalizer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692A0EA-67BC-4995-8F0C-20039CF585EB}"/>
              </a:ext>
            </a:extLst>
          </p:cNvPr>
          <p:cNvSpPr txBox="1">
            <a:spLocks/>
          </p:cNvSpPr>
          <p:nvPr/>
        </p:nvSpPr>
        <p:spPr>
          <a:xfrm>
            <a:off x="675897" y="2632295"/>
            <a:ext cx="9210425" cy="3127805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Architects and Designs the Data Science Solution.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Designs and Implements Machine Learning Pipeline.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Incorporates Security, Scale, Extensibility into Solutions.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Determines best model training compute, model deployment compute, data storage technologies, and orchestration architecture.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Well Versed in Data Science and Big Data technologies.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7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7"/>
    </mc:Choice>
    <mc:Fallback xmlns="">
      <p:transition spd="slow" advTm="3957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045" y="121895"/>
            <a:ext cx="7470648" cy="114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Short term opportunity</a:t>
            </a:r>
          </a:p>
        </p:txBody>
      </p:sp>
      <p:sp>
        <p:nvSpPr>
          <p:cNvPr id="3" name="AutoShape 4" descr="data:image/png;base64,iVBORw0KGgoAAAANSUhEUgAAAI4AAACOCAMAAADQI8A6AAABrVBMVEX///8AAAAAZpkzZjP/zJk0aTTZ2dmJiYnMmWYAap+WlpYAZpr4+Pje3d6cnJw1azX//5kqVCrOzs4AIwD/0JwAXo3/1J8tWi3m5uZoNACdaQAxYjHKysq6urrv7+8oUSghQyEAO1hNTU0OHQ4WLBYePR6MXgA7OzsAYZGVYwAKFQr//6CibAAkSCQAGyh6enoSJBKAgIDao20AUHgaNBoASGxMJgCsrKwfHx8AQWFeXl4AGgBONAAANVCfd08dEwAqKioAKT0AAA5HR0fj44gAFB46HQA2NjahgWFVKgB2WTuxhVngs4ZlQwBtV0EAJDXBmnSOakclIhd2TwAAABwsHgBRNgAAEgBra2tzXEU/KgBtSQBVPiVGNCC3km0ASns/CgAZXBkAL1ElFABFXXAAN2YAEjsgAAAAACJcU0tfbXmbiXkzTGAbThuroJdFGwAZJS4AGzRtUjYAKFx6aFgzIhd3cz5zTyhymLZbWzZBRimRakFfXynBwnSamlwuV2qjoVowCwCFcFExHRoxPiQjAAAxLx8AOhfJt3EAOwBBEAAMTAx9gk18knxETT4PTKseAAASQklEQVR4nMWciVsa2ZbAOUABRSElxAIiArIJooBsQYyyqChR3E2CxqVbX7/0lknH16YnnU7Pe05PZ7qnZ/7mOfdWFRSLaLSi5/tiELTqx7lnvxc1mnsSi8vlva97d4unARDweO4bg4rdmPri9aNHr78AY8pw3zCWSPnPJw9FefJFOXLPOAZYetiS13DfNABLjx4+eUTlycP7xRmZBiJLJRD/fwjW+8SxgiRPnuCXEi4XREbujSZPUUoPH0ET6yFy3RONhRKcPmrRUDu6N/uBpVPEKYFC0OnvCycAIknpEXH2JUpTWro3HHSrw4v69vZDYjCopqWHaNGn94VjR4Ta5ubR+p8HtVqpdvCvP3+q1dB84F58i8Sci0Oo1euw53BsOuqbm3WHA3Fe3kumoDGnfqgfGqrr9fqh+nbdMYQPjl6/XLgPnDwc1BwXdYJApD50AeuIVbufvGWZWUdtOLYdEs76+lANeWr/dVdxJ58kkjckjeS7hTNkcNQ2Je0MbcLBxeamA0qlu8HxALhfuQHQgo2ecgQJ9ENHoG9Kva53OPbQnux3ADPgASev0+l4FAbvuUcXacjRpEG4odoPAU3gLmg0ZbAxSMPEfU434wSFViSszSFHDe6qXPbMOwlN3AmheJBx+0DvoAqR1ml9fa/uqP1gd90RDVAanS7rhBgEGUb3+8XQ0LqjVhfNuIZIpfpdhb+8TMNMoS2Dzo3rhQv2W71+Lqpn76iu/24meUc4EBZp0HRGCY4vzMd4Ps68+giSkwOs5D/LrS2NZLLRbpLGmJthGJ+NOFaM4OjCTt8orpiOcV5Q80H/nrF8BhjzdBlgHoOL0iiXQ3w2yIzGGQknlh316UJUYczvxJ4vhtYh9hm8ygMbrFYQWDanDK2RsA98UzZw6xg3zHiSkMXH0vLp4KK++fj5Y4Z/rP5qJUHghASwWna3VbTYp3nGBiE+FOadQYCG57egM6SThfF9/MiThbOpHnVmAHFYPxTY3Hzz4vZpXCXGFuSdkA3SYtQN8VAWCWT7lrzOuawuTQNvJWi1XCKBSGCUns3jIhElhHkRJkZwsjFbmJ9idEphnNNq6sdIbiZwWhZx2A1oiK4yAD56V2fMx+PrIbIwwWw45o45g7ZwGxDzyqyee3lnoJrbINrJIU4ikhTfqvG5U7zXaEiXhayoBnDG+bAt7rbp2vXzfEAtGssCIIYfcbRsFbVTnlmgb7UZAt1BnVPMozpdyKcLu7M6pW5oGHqgWtKCEy0LBT8uFuJwbAX8J9TZQb4nk41hYiB25CYxx82H3NkWD+OLOXVMWK3Sy3XCciz4Re3AHIv/CoDvtUyUwxDR8Vl+lNqRO2hDKlzDFo0zPsqTHKISjuGURQz/xgbVDvgRBzK5AIk5eJcwERsiiThoQzZ80qdw8vgofcCrgzOwnUOtaAXq6E0ctuQx4loxWRtKPObk3TGKw+iyiOLEIM1/zPJUc1IUYlTBcUGOJTjaHHF0LSdATpsBiILZ+IosDqNz6yBG0hUxZT7Iy/aCfdZ2LLb9GzUtp1o4Mg2XqRIcoiUag6K7UggcncKczmenYNTn89nAR8sfxre3Wa/XDvccRz+7mTCasiqLZbdKNLhMc3NsCyfK5rJuEnHCon8z7tFRNKJRFDfD2z7WHFgHEtmsvQpDnOat2+OY0VQkHG10XoFTYXPUVmxND2JEccamQpjJsWAfcjjqdWz93sEUAX+gQpYwQ5XjZPUksMKQcUDC6RIblLexzqmv0658SA9H6zG6fA9UiMrYz1UyGVFBbIH41lU4zscjyw69Y6/mqD9+DDX9+SGoh6MZIbeW7If1Ywick3C0ld44DP8l6c0d+tp/6rDuQGumlqMSjgYUPAKJyJII4ON7LlacoaOCwwc20l3gT8ZFW78FjhdFfkjuPSfaD5fLaaG5WFXsYnQ9NMRvI835A/EVN4xKwfnmOCNl2D+Qf9sVITxaTsTZqFYkz8LS8A2EMcwwjCJbMhh8AB4/zkqqc4NUaNwCp5yHM9OP8o6PWSq9yGpFNyoZMe4QW6Jm/TEcjvOik/O2cBgw8tA6TNRUOMTfGidib5jXTXtSgeJ14U13WWI+2EXMJ0TT0dKEAeAitCGUqampEOYKHc/onE1lhWnovq12DEnP9LopTQd5Fi+xn8XfTwjA373znL8NR5r2A4yGY+L/SnOaivG3x5keSOYj+fdp08KIBUPPgMYOi4PvTtB2wIt1TxtOUzC3026CZHRJ3CEx5qD4boGTTy54rCM/mkwHs8a8HVKambeDg4u/CGwGXNY3GwqcqhIIeGc8HgYI85Iz2UDGYeK3wLEAREZSI9+ki1smWAAIvBsk8n9szqpxAXRpZ8byv844rTDQhJ1TMCVFSFRWjKIx2HrdHMfbMEI+YG+cpleK6eL2+c8ThGbi7e/Y7ylxsH5uaqYVgxhdjBQUpKnwhWK6sO22tqPxppaxtzM0VtPnJlM6PbVIcBYHF38wkDSWasepkBWbwxjUjD/0gdMHWT4E2VGsXEl1eAscjxG7TrN9BFZxuUymlb9QPRN/LS6m8DVXwNyGU9EmcrkcF829wfhDjNYp+zjFmQradOGY7VY4FjMsW6c99tT7dCltMq0SnA+wuEhnWEZ5sViKUyhkWFKEsFGAKSePpZ/kVm4ySiCGPRVy3jaFkgXJ2w3JoukA1bP1K7XlDxTHKuGwCcgVoJKT6g9MI2TVdHFpOpdFklG05fhUzEcGC7fL6Lhcebs9CcXVla306sE/P0wMTkiTiwDmLUEsx9hELpPhOEGgPFGMAUHfFOVxZrNhfhSC2A5mSU5n/rhdF+r1pOyGFBjfr26dFdPvi/+9OCGNPyNvMiRnZWADA1GOZVmhEMWvHHp+Nfc8HoSYjdoz4w6GbRh7RBPnU7fCQS0seKbBYP6XaRWKadNWcFDC8e4SEizESDrNJBIbAmwkEtUMEkXnMj6dlCgYBvvkUGw0KLnbrUt3ut07Y2icm1aK6PDn8mZUmdQ7tC6sRjkULUu+shtYnVUz874QhMn9n0fMdCzkFIdzKvRZtNYxe+CQ8KQP5Vm1V8KZnxPkup4WryzWr/7cLg3Q7sczGjozA7RtlXA0LlSENVBOvk9vbaWX5JnggISDHq7tEDZTEOYJzis6krLTfB9SrSlGRZAAnTStnhVb10Nf92cgw3bCkG4sylYpjjQsRR63Wy3taDSYQQ2knUgXoeWpHmI2PWlI+7ORwHL9DwnHMA0x0c9iauBojAtgRYssngVaR7gMC8TJo71wMDJqCwB/gDxKRk0G3b543PmlKjhoP9NJ1IaCRjOwkMvMFbRdlsOxc1WhQuoOj0cOwhRnCrLBV2Z1eKi/lxWDz8j30UpF6NYMl6tmopyAzY+iH7dCzM0HnbrQ/6g1HLRMl1u6sXjLu7lqlO3WDeJQewKYVuQnK3EsnnHr1NuWHWgda/OkiFf1tGLkIYkiAcuKU3DeBjaA2H3ZbB9Vw2nKiBHeZHKXwFAgAdNoQ/Eb3pnHvDMbx3L1S5VspyV27Pei3bGvySIVGe3z9QWSKDAQfqnubii2fydsH8WwgiCw2DKXu3/V+kqtMNgUz7d/v1wvmK+EDNpUJtMWEGQxv8KOWU0ca/IroZ9mCv43aOL+aqnnBrUZwuGPah7U+0bos05kn2tpbGyMxKee9urF1FfTq7enlTwW2PZqQmkzORibHEaZnJwcht5F3yk5y9Po+dKnS+qYrfbOUWgzuflTkYbK+EtjzyvsDen136njW8ljjk2wrL9bO2xhDuNMaXZ/f5bIs2ezs0+h1z6adwVxat+pcpCa7MdWWW1blqLzXbIR+Wx8HM1mbAd26NG88bWeOK4zh76+t9XV3AwYuqXzuZGI4hlXEsiOTYJVomCMyWirGak/R5rhYfyCtjP5AqMguaRlYEE53NAYakP67c2fOpfLauwW6HzCrHzxDR28NXE4NqPN5argzymnKWvP8MsLFEwRlhRewZUyKwTtybjl2Dxy/HCNxeh3mC8lTnHJYlHLZTMVqJA2FKuaPPSQ5CVbsK5dx9GR4+iWWwHS0FTUTqZarWijiUQ0mtgFj1fjTXbj5DWB3lfy6vUX9fqtjqqg3UgTd6IdLrOBdQ4rYD0MM/Rt0vHBDEoL5/K3X3JcbELPMHA98aS+lmMNV6CDZZaOb5FGDHauAEgJPJ+iYFbzpTSGfO1oHS6JkteRPFpxM9RID9gonS6Z5Z8gQoPJgLhQl0uqqD/Yg/KNI2H+OBrtDHxspaIlzbBk/J4WjoE+7PNhCIumdKHX3/ioQX5e6CiHWYEjZQSp46UTd3QgH7G0cPqexDus3/xwef6rzgzOZRLCV/OgSNsDCoRr4JSODm7oVyPJ4656gt2Fbw1iqDUqcUaui7MJ/3YzGnuhq5jgMmCwSJ82kAPLp+E0vrHcyHJcX590l1rc93bZdJs49BupxruGdm4mA9/T8NKxUickYIy0R7q7wGn8LUqb7TYetlDCgOENiDjyj94BTuQNOdpQyChDDscVKIK0ASDjzCi9DHFKOyrjWAx/4zYKgtjAKWnE20g0cklHvUw+00VwxlTGScGcv9rpVGzGL95FMuTm2InizGgUODNqNpr5BkAh00HDsV/JoV+ynGbr0oWzo+ZHnvJku6PLv7XHeTlaBNr9ihYXnwvHDvMVrjsSH7eytHh7WJbtI9WJM7v2STgj1s5ixCotg9eah6rQ1YJzwomxSeOSSqxm/WRs0xVG6HHZ6V3Xsmj8/UbbWd0kLIu2h8vQaTNENZyyWJJCYMSluJwiBgUUOCPXmeR43pvOTWflbbPGIgmZnnstluQ8FLRc99zxjbLo9UJ7gpD9TP6WfiOpcsRKFv+KD4J6fjKZzkzpdHF/HxTyyy9v374rdCcp9qStBJe93NzxhAKn2YITHOtVZ4JdC2fp1RUT2dyEra3zFen6EyiLbcUNfcz949u2/CvTd/K1Xm8tLOJYpq/cTfNWV9Jn52mye7dVhAPp+r9ODA4uzissh/VjsGErhrZ+mtZ9T9f64bTsF3Ea15lWwJnJdGgiPLAKqCjYOqObwIP/PG7V6P6MljvpbLRpzHm6A833LOWvafl7qZZZkHDKfTmM4suWyEr6gK7X1kGRbFGZ0ucTg0j04T9kHC6Dmvq+0TFqEL1ov5UgpNKrk9pFD8KPWAf69y956fKuiGQ/JtPKKv1v+8PE218nJt42xxN+IXPSGTekmDOu6HgH2tOp+GPWCA2L3QHuMmnZj8SzCh/+QnN+K/dRG5XjbhcV7WRnXNFiunrgkE/0YXGesn9CdCb2U0IFpYtA1bNagsXBpnYqQq6Hh45IylF0tNADh5bSec2yoR+OsV313sZFMb16aCqatoqUJ711+PPiOzLE4aJ+4d97xQvRr4a7cQJttmMVQ2GkL46ns9eyw0/FNC4ZBmlJtlbOxSOTwj96XUGMyDsvyoo3JuK0jWLED+7OWBb64mi6Pv0zYLDuH6RXzyBtakoJAzMn7PaMpdSQ94dPlR9b7IEjteyuBXvfnNXrw0hGcpjq8ECGSZ9h5cUK5d6Rnd7l2eTpTOupQC8cUr6XSq1Y1FsCPec/3h/RhFZE8zGtHiLO8SXBQrz1izHForuW6XORdh8knrX/rFUDXXK53p8NdS2vpFe3VrbEKA3w9SWTIDu99dPJR4oloKVXvnOs722Ikbp/Lr8EBy10JY1AW2nTqtEFl86lqFvB2I5ip1iM0pauiT8xnrX9KzYfLsPRaKan36Ofl0wzxC0uuYhXTBCTO/OdOK7uDQgyK3wK/dNn4/IP8pITMUXTe0Li6h3YLaLl7A+/Vr4u1c09cV70n4JpNP22SjxGmO332xZxODo2FlD2UBJO1/pS41mD/v1W350by8BCvzmHGNsQp+3WYhcR6dpi8JK/NjHcdyjXO/BcV0SaF5MdI89GJBLp9S4JDvbqPfclmpe8xTCX0pzuTFavVzPQVZx90XcGeIthrhyR1667VUdjVH9fz998sCDa7Ozky2sOA0RTW3t6RaK4qYhuvrZ27QksHTutTV4Re24oYkR+Orx07avbRUecDai7iS+KOCndaUsQ18GZHb8iFN5IDOIfrZl88QnFr6jQ8bXPgCPWyE/H5z/hr2mINdjwzlU9+o1xXqx9StwS65GdsZfq//UfaYgCn7SVQPNWafL6znhtsbjo/O/T/o4YzVtPxz7PH5mwRLoT5RUi2n+vgzP3ImIk73Vw5n6E0Czc0V92uIZ42s/19ZL/BzsWZzgymdrHAAAAAElFTkSuQmCC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data:image/png;base64,iVBORw0KGgoAAAANSUhEUgAAAI4AAACOCAMAAADQI8A6AAABrVBMVEX///8AAAAAZpkzZjP/zJk0aTTZ2dmJiYnMmWYAap+WlpYAZpr4+Pje3d6cnJw1azX//5kqVCrOzs4AIwD/0JwAXo3/1J8tWi3m5uZoNACdaQAxYjHKysq6urrv7+8oUSghQyEAO1hNTU0OHQ4WLBYePR6MXgA7OzsAYZGVYwAKFQr//6CibAAkSCQAGyh6enoSJBKAgIDao20AUHgaNBoASGxMJgCsrKwfHx8AQWFeXl4AGgBONAAANVCfd08dEwAqKioAKT0AAA5HR0fj44gAFB46HQA2NjahgWFVKgB2WTuxhVngs4ZlQwBtV0EAJDXBmnSOakclIhd2TwAAABwsHgBRNgAAEgBra2tzXEU/KgBtSQBVPiVGNCC3km0ASns/CgAZXBkAL1ElFABFXXAAN2YAEjsgAAAAACJcU0tfbXmbiXkzTGAbThuroJdFGwAZJS4AGzRtUjYAKFx6aFgzIhd3cz5zTyhymLZbWzZBRimRakFfXynBwnSamlwuV2qjoVowCwCFcFExHRoxPiQjAAAxLx8AOhfJt3EAOwBBEAAMTAx9gk18knxETT4PTKseAAASQklEQVR4nMWciVsa2ZbAOUABRSElxAIiArIJooBsQYyyqChR3E2CxqVbX7/0lknH16YnnU7Pe05PZ7qnZ/7mOfdWFRSLaLSi5/tiELTqx7lnvxc1mnsSi8vlva97d4unARDweO4bg4rdmPri9aNHr78AY8pw3zCWSPnPJw9FefJFOXLPOAZYetiS13DfNABLjx4+eUTlycP7xRmZBiJLJRD/fwjW+8SxgiRPnuCXEi4XREbujSZPUUoPH0ET6yFy3RONhRKcPmrRUDu6N/uBpVPEKYFC0OnvCycAIknpEXH2JUpTWro3HHSrw4v69vZDYjCopqWHaNGn94VjR4Ta5ubR+p8HtVqpdvCvP3+q1dB84F58i8Sci0Oo1euw53BsOuqbm3WHA3Fe3kumoDGnfqgfGqrr9fqh+nbdMYQPjl6/XLgPnDwc1BwXdYJApD50AeuIVbufvGWZWUdtOLYdEs76+lANeWr/dVdxJ58kkjckjeS7hTNkcNQ2Je0MbcLBxeamA0qlu8HxALhfuQHQgo2ecgQJ9ENHoG9Kva53OPbQnux3ADPgASev0+l4FAbvuUcXacjRpEG4odoPAU3gLmg0ZbAxSMPEfU434wSFViSszSFHDe6qXPbMOwlN3AmheJBx+0DvoAqR1ml9fa/uqP1gd90RDVAanS7rhBgEGUb3+8XQ0LqjVhfNuIZIpfpdhb+8TMNMoS2Dzo3rhQv2W71+Lqpn76iu/24meUc4EBZp0HRGCY4vzMd4Ps68+giSkwOs5D/LrS2NZLLRbpLGmJthGJ+NOFaM4OjCTt8orpiOcV5Q80H/nrF8BhjzdBlgHoOL0iiXQ3w2yIzGGQknlh316UJUYczvxJ4vhtYh9hm8ygMbrFYQWDanDK2RsA98UzZw6xg3zHiSkMXH0vLp4KK++fj5Y4Z/rP5qJUHghASwWna3VbTYp3nGBiE+FOadQYCG57egM6SThfF9/MiThbOpHnVmAHFYPxTY3Hzz4vZpXCXGFuSdkA3SYtQN8VAWCWT7lrzOuawuTQNvJWi1XCKBSGCUns3jIhElhHkRJkZwsjFbmJ9idEphnNNq6sdIbiZwWhZx2A1oiK4yAD56V2fMx+PrIbIwwWw45o45g7ZwGxDzyqyee3lnoJrbINrJIU4ikhTfqvG5U7zXaEiXhayoBnDG+bAt7rbp2vXzfEAtGssCIIYfcbRsFbVTnlmgb7UZAt1BnVPMozpdyKcLu7M6pW5oGHqgWtKCEy0LBT8uFuJwbAX8J9TZQb4nk41hYiB25CYxx82H3NkWD+OLOXVMWK3Sy3XCciz4Re3AHIv/CoDvtUyUwxDR8Vl+lNqRO2hDKlzDFo0zPsqTHKISjuGURQz/xgbVDvgRBzK5AIk5eJcwERsiiThoQzZ80qdw8vgofcCrgzOwnUOtaAXq6E0ctuQx4loxWRtKPObk3TGKw+iyiOLEIM1/zPJUc1IUYlTBcUGOJTjaHHF0LSdATpsBiILZ+IosDqNz6yBG0hUxZT7Iy/aCfdZ2LLb9GzUtp1o4Mg2XqRIcoiUag6K7UggcncKczmenYNTn89nAR8sfxre3Wa/XDvccRz+7mTCasiqLZbdKNLhMc3NsCyfK5rJuEnHCon8z7tFRNKJRFDfD2z7WHFgHEtmsvQpDnOat2+OY0VQkHG10XoFTYXPUVmxND2JEccamQpjJsWAfcjjqdWz93sEUAX+gQpYwQ5XjZPUksMKQcUDC6RIblLexzqmv0658SA9H6zG6fA9UiMrYz1UyGVFBbIH41lU4zscjyw69Y6/mqD9+DDX9+SGoh6MZIbeW7If1Ywick3C0ld44DP8l6c0d+tp/6rDuQGumlqMSjgYUPAKJyJII4ON7LlacoaOCwwc20l3gT8ZFW78FjhdFfkjuPSfaD5fLaaG5WFXsYnQ9NMRvI835A/EVN4xKwfnmOCNl2D+Qf9sVITxaTsTZqFYkz8LS8A2EMcwwjCJbMhh8AB4/zkqqc4NUaNwCp5yHM9OP8o6PWSq9yGpFNyoZMe4QW6Jm/TEcjvOik/O2cBgw8tA6TNRUOMTfGidib5jXTXtSgeJ14U13WWI+2EXMJ0TT0dKEAeAitCGUqampEOYKHc/onE1lhWnovq12DEnP9LopTQd5Fi+xn8XfTwjA373znL8NR5r2A4yGY+L/SnOaivG3x5keSOYj+fdp08KIBUPPgMYOi4PvTtB2wIt1TxtOUzC3026CZHRJ3CEx5qD4boGTTy54rCM/mkwHs8a8HVKambeDg4u/CGwGXNY3GwqcqhIIeGc8HgYI85Iz2UDGYeK3wLEAREZSI9+ki1smWAAIvBsk8n9szqpxAXRpZ8byv844rTDQhJ1TMCVFSFRWjKIx2HrdHMfbMEI+YG+cpleK6eL2+c8ThGbi7e/Y7ylxsH5uaqYVgxhdjBQUpKnwhWK6sO22tqPxppaxtzM0VtPnJlM6PbVIcBYHF38wkDSWasepkBWbwxjUjD/0gdMHWT4E2VGsXEl1eAscjxG7TrN9BFZxuUymlb9QPRN/LS6m8DVXwNyGU9EmcrkcF829wfhDjNYp+zjFmQradOGY7VY4FjMsW6c99tT7dCltMq0SnA+wuEhnWEZ5sViKUyhkWFKEsFGAKSePpZ/kVm4ySiCGPRVy3jaFkgXJ2w3JoukA1bP1K7XlDxTHKuGwCcgVoJKT6g9MI2TVdHFpOpdFklG05fhUzEcGC7fL6Lhcebs9CcXVla306sE/P0wMTkiTiwDmLUEsx9hELpPhOEGgPFGMAUHfFOVxZrNhfhSC2A5mSU5n/rhdF+r1pOyGFBjfr26dFdPvi/+9OCGNPyNvMiRnZWADA1GOZVmhEMWvHHp+Nfc8HoSYjdoz4w6GbRh7RBPnU7fCQS0seKbBYP6XaRWKadNWcFDC8e4SEizESDrNJBIbAmwkEtUMEkXnMj6dlCgYBvvkUGw0KLnbrUt3ut07Y2icm1aK6PDn8mZUmdQ7tC6sRjkULUu+shtYnVUz874QhMn9n0fMdCzkFIdzKvRZtNYxe+CQ8KQP5Vm1V8KZnxPkup4WryzWr/7cLg3Q7sczGjozA7RtlXA0LlSENVBOvk9vbaWX5JnggISDHq7tEDZTEOYJzis6krLTfB9SrSlGRZAAnTStnhVb10Nf92cgw3bCkG4sylYpjjQsRR63Wy3taDSYQQ2knUgXoeWpHmI2PWlI+7ORwHL9DwnHMA0x0c9iauBojAtgRYssngVaR7gMC8TJo71wMDJqCwB/gDxKRk0G3b543PmlKjhoP9NJ1IaCRjOwkMvMFbRdlsOxc1WhQuoOj0cOwhRnCrLBV2Z1eKi/lxWDz8j30UpF6NYMl6tmopyAzY+iH7dCzM0HnbrQ/6g1HLRMl1u6sXjLu7lqlO3WDeJQewKYVuQnK3EsnnHr1NuWHWgda/OkiFf1tGLkIYkiAcuKU3DeBjaA2H3ZbB9Vw2nKiBHeZHKXwFAgAdNoQ/Eb3pnHvDMbx3L1S5VspyV27Pei3bGvySIVGe3z9QWSKDAQfqnubii2fydsH8WwgiCw2DKXu3/V+kqtMNgUz7d/v1wvmK+EDNpUJtMWEGQxv8KOWU0ca/IroZ9mCv43aOL+aqnnBrUZwuGPah7U+0bos05kn2tpbGyMxKee9urF1FfTq7enlTwW2PZqQmkzORibHEaZnJwcht5F3yk5y9Po+dKnS+qYrfbOUWgzuflTkYbK+EtjzyvsDen136njW8ljjk2wrL9bO2xhDuNMaXZ/f5bIs2ezs0+h1z6adwVxat+pcpCa7MdWWW1blqLzXbIR+Wx8HM1mbAd26NG88bWeOK4zh76+t9XV3AwYuqXzuZGI4hlXEsiOTYJVomCMyWirGak/R5rhYfyCtjP5AqMguaRlYEE53NAYakP67c2fOpfLauwW6HzCrHzxDR28NXE4NqPN5argzymnKWvP8MsLFEwRlhRewZUyKwTtybjl2Dxy/HCNxeh3mC8lTnHJYlHLZTMVqJA2FKuaPPSQ5CVbsK5dx9GR4+iWWwHS0FTUTqZarWijiUQ0mtgFj1fjTXbj5DWB3lfy6vUX9fqtjqqg3UgTd6IdLrOBdQ4rYD0MM/Rt0vHBDEoL5/K3X3JcbELPMHA98aS+lmMNV6CDZZaOb5FGDHauAEgJPJ+iYFbzpTSGfO1oHS6JkteRPFpxM9RID9gonS6Z5Z8gQoPJgLhQl0uqqD/Yg/KNI2H+OBrtDHxspaIlzbBk/J4WjoE+7PNhCIumdKHX3/ioQX5e6CiHWYEjZQSp46UTd3QgH7G0cPqexDus3/xwef6rzgzOZRLCV/OgSNsDCoRr4JSODm7oVyPJ4656gt2Fbw1iqDUqcUaui7MJ/3YzGnuhq5jgMmCwSJ82kAPLp+E0vrHcyHJcX590l1rc93bZdJs49BupxruGdm4mA9/T8NKxUickYIy0R7q7wGn8LUqb7TYetlDCgOENiDjyj94BTuQNOdpQyChDDscVKIK0ASDjzCi9DHFKOyrjWAx/4zYKgtjAKWnE20g0cklHvUw+00VwxlTGScGcv9rpVGzGL95FMuTm2InizGgUODNqNpr5BkAh00HDsV/JoV+ynGbr0oWzo+ZHnvJku6PLv7XHeTlaBNr9ihYXnwvHDvMVrjsSH7eytHh7WJbtI9WJM7v2STgj1s5ixCotg9eah6rQ1YJzwomxSeOSSqxm/WRs0xVG6HHZ6V3Xsmj8/UbbWd0kLIu2h8vQaTNENZyyWJJCYMSluJwiBgUUOCPXmeR43pvOTWflbbPGIgmZnnstluQ8FLRc99zxjbLo9UJ7gpD9TP6WfiOpcsRKFv+KD4J6fjKZzkzpdHF/HxTyyy9v374rdCcp9qStBJe93NzxhAKn2YITHOtVZ4JdC2fp1RUT2dyEra3zFen6EyiLbcUNfcz949u2/CvTd/K1Xm8tLOJYpq/cTfNWV9Jn52mye7dVhAPp+r9ODA4uzissh/VjsGErhrZ+mtZ9T9f64bTsF3Ea15lWwJnJdGgiPLAKqCjYOqObwIP/PG7V6P6MljvpbLRpzHm6A833LOWvafl7qZZZkHDKfTmM4suWyEr6gK7X1kGRbFGZ0ucTg0j04T9kHC6Dmvq+0TFqEL1ov5UgpNKrk9pFD8KPWAf69y956fKuiGQ/JtPKKv1v+8PE218nJt42xxN+IXPSGTekmDOu6HgH2tOp+GPWCA2L3QHuMmnZj8SzCh/+QnN+K/dRG5XjbhcV7WRnXNFiunrgkE/0YXGesn9CdCb2U0IFpYtA1bNagsXBpnYqQq6Hh45IylF0tNADh5bSec2yoR+OsV313sZFMb16aCqatoqUJ711+PPiOzLE4aJ+4d97xQvRr4a7cQJttmMVQ2GkL46ns9eyw0/FNC4ZBmlJtlbOxSOTwj96XUGMyDsvyoo3JuK0jWLED+7OWBb64mi6Pv0zYLDuH6RXzyBtakoJAzMn7PaMpdSQ94dPlR9b7IEjteyuBXvfnNXrw0hGcpjq8ECGSZ9h5cUK5d6Rnd7l2eTpTOupQC8cUr6XSq1Y1FsCPec/3h/RhFZE8zGtHiLO8SXBQrz1izHForuW6XORdh8knrX/rFUDXXK53p8NdS2vpFe3VrbEKA3w9SWTIDu99dPJR4oloKVXvnOs722Ikbp/Lr8EBy10JY1AW2nTqtEFl86lqFvB2I5ip1iM0pauiT8xnrX9KzYfLsPRaKan36Ofl0wzxC0uuYhXTBCTO/OdOK7uDQgyK3wK/dNn4/IP8pITMUXTe0Li6h3YLaLl7A+/Vr4u1c09cV70n4JpNP22SjxGmO332xZxODo2FlD2UBJO1/pS41mD/v1W350by8BCvzmHGNsQp+3WYhcR6dpi8JK/NjHcdyjXO/BcV0SaF5MdI89GJBLp9S4JDvbqPfclmpe8xTCX0pzuTFavVzPQVZx90XcGeIthrhyR1667VUdjVH9fz998sCDa7Ozky2sOA0RTW3t6RaK4qYhuvrZ27QksHTutTV4Re24oYkR+Orx07avbRUecDai7iS+KOCndaUsQ18GZHb8iFN5IDOIfrZl88QnFr6jQ8bXPgCPWyE/H5z/hr2mINdjwzlU9+o1xXqx9StwS65GdsZfq//UfaYgCn7SVQPNWafL6znhtsbjo/O/T/o4YzVtPxz7PH5mwRLoT5RUi2n+vgzP3ImIk73Vw5n6E0Czc0V92uIZ42s/19ZL/BzsWZzgymdrHAAAAAElFTkSuQmCC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2EFD6D3-1B8C-48BF-841B-AF849B74E132}"/>
              </a:ext>
            </a:extLst>
          </p:cNvPr>
          <p:cNvSpPr txBox="1">
            <a:spLocks/>
          </p:cNvSpPr>
          <p:nvPr/>
        </p:nvSpPr>
        <p:spPr>
          <a:xfrm>
            <a:off x="1141619" y="1132388"/>
            <a:ext cx="8466338" cy="987902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Cloud Migration Specialist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692A0EA-67BC-4995-8F0C-20039CF585EB}"/>
              </a:ext>
            </a:extLst>
          </p:cNvPr>
          <p:cNvSpPr txBox="1">
            <a:spLocks/>
          </p:cNvSpPr>
          <p:nvPr/>
        </p:nvSpPr>
        <p:spPr>
          <a:xfrm>
            <a:off x="1192040" y="2823265"/>
            <a:ext cx="9844134" cy="2740158"/>
          </a:xfrm>
          <a:prstGeom prst="rect">
            <a:avLst/>
          </a:prstGeom>
        </p:spPr>
        <p:txBody>
          <a:bodyPr vert="horz" lIns="45720" rIns="45720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bg1"/>
                </a:solidFill>
              </a:rPr>
              <a:t>Re-architect On Premises Systems to the Cloud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bg1"/>
                </a:solidFill>
              </a:rPr>
              <a:t>Plan for Cloud Security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bg1"/>
                </a:solidFill>
              </a:rPr>
              <a:t>Develop Migration Plans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chemeClr val="bg1"/>
                </a:solidFill>
              </a:rPr>
              <a:t>Project Manage Migration Process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4100" dirty="0">
              <a:solidFill>
                <a:schemeClr val="bg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tar: 7 Points 6">
            <a:extLst>
              <a:ext uri="{FF2B5EF4-FFF2-40B4-BE49-F238E27FC236}">
                <a16:creationId xmlns:a16="http://schemas.microsoft.com/office/drawing/2014/main" id="{3B2C9AA8-1D45-46C7-8B17-073AEC45F83A}"/>
              </a:ext>
            </a:extLst>
          </p:cNvPr>
          <p:cNvSpPr/>
          <p:nvPr/>
        </p:nvSpPr>
        <p:spPr>
          <a:xfrm>
            <a:off x="8591739" y="3184709"/>
            <a:ext cx="2032437" cy="1876178"/>
          </a:xfrm>
          <a:prstGeom prst="star7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Leverages On Premises Knowledge</a:t>
            </a:r>
          </a:p>
        </p:txBody>
      </p:sp>
    </p:spTree>
    <p:extLst>
      <p:ext uri="{BB962C8B-B14F-4D97-AF65-F5344CB8AC3E}">
        <p14:creationId xmlns:p14="http://schemas.microsoft.com/office/powerpoint/2010/main" val="137718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7"/>
    </mc:Choice>
    <mc:Fallback xmlns="">
      <p:transition spd="slow" advTm="39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12403248" cy="84772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Don’t Fall Off Your Stool!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EA6A92-7C70-41E0-B616-0DAAC0885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777" y="1756373"/>
            <a:ext cx="395287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tar: 7 Points 2">
            <a:extLst>
              <a:ext uri="{FF2B5EF4-FFF2-40B4-BE49-F238E27FC236}">
                <a16:creationId xmlns:a16="http://schemas.microsoft.com/office/drawing/2014/main" id="{BE74C52E-C381-4C01-9FB9-CECF54709C40}"/>
              </a:ext>
            </a:extLst>
          </p:cNvPr>
          <p:cNvSpPr/>
          <p:nvPr/>
        </p:nvSpPr>
        <p:spPr>
          <a:xfrm>
            <a:off x="9433711" y="2000816"/>
            <a:ext cx="1584356" cy="1428184"/>
          </a:xfrm>
          <a:prstGeom prst="star7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10% Myth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680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4"/>
    </mc:Choice>
    <mc:Fallback xmlns="">
      <p:transition spd="slow" advTm="60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dinosaur cartoon free">
            <a:extLst>
              <a:ext uri="{FF2B5EF4-FFF2-40B4-BE49-F238E27FC236}">
                <a16:creationId xmlns:a16="http://schemas.microsoft.com/office/drawing/2014/main" id="{76259D0D-290A-4150-84E5-5E793E3F8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829" y="2586404"/>
            <a:ext cx="3417868" cy="208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7F39860-43F1-40FA-815A-52F4EF2C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84E1D4-FD60-464E-93C5-5D851ED47089}"/>
              </a:ext>
            </a:extLst>
          </p:cNvPr>
          <p:cNvSpPr txBox="1"/>
          <p:nvPr/>
        </p:nvSpPr>
        <p:spPr>
          <a:xfrm>
            <a:off x="0" y="24329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Don’t Go the Way of the Dinosaur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129EA1-4662-4E3E-B12E-26B97F3C2DD8}"/>
              </a:ext>
            </a:extLst>
          </p:cNvPr>
          <p:cNvSpPr/>
          <p:nvPr/>
        </p:nvSpPr>
        <p:spPr>
          <a:xfrm>
            <a:off x="172016" y="6481429"/>
            <a:ext cx="67104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https://www.clipartmax.com/middle/m2K9A0d3b1m2Z5G6_rex-dinosaur-clip-art-dinosaure-clipart-t-rex/</a:t>
            </a:r>
            <a:endParaRPr lang="en-US" sz="1100" dirty="0">
              <a:solidFill>
                <a:srgbClr val="00B0F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920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4"/>
    </mc:Choice>
    <mc:Fallback xmlns="">
      <p:transition spd="slow" advTm="6024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5468" y="1303889"/>
            <a:ext cx="108756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Services are making using the technology easier.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focus on solving problems.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fun!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will be more valuable because you deliver more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Get Training.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13F8D7-C55E-4B22-81F2-E6CBC5D2F37B}"/>
              </a:ext>
            </a:extLst>
          </p:cNvPr>
          <p:cNvSpPr txBox="1">
            <a:spLocks/>
          </p:cNvSpPr>
          <p:nvPr/>
        </p:nvSpPr>
        <p:spPr>
          <a:xfrm>
            <a:off x="0" y="114961"/>
            <a:ext cx="12192000" cy="7014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Good News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6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6415" y="1439691"/>
            <a:ext cx="836787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Inc.  You are a Business!!!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is Your Right!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is YOUR RESPONSIBILITY!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 Re-Investing in Yourself!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Involved in the Technical 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Never Get Comfortable!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13F8D7-C55E-4B22-81F2-E6CBC5D2F37B}"/>
              </a:ext>
            </a:extLst>
          </p:cNvPr>
          <p:cNvSpPr txBox="1">
            <a:spLocks/>
          </p:cNvSpPr>
          <p:nvPr/>
        </p:nvSpPr>
        <p:spPr>
          <a:xfrm>
            <a:off x="0" y="114961"/>
            <a:ext cx="12192000" cy="7014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Advice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2" descr="Narrative of the Life of Frederick Douglass, An American Slave (Barnes &amp; Noble Classics Series)">
            <a:extLst>
              <a:ext uri="{FF2B5EF4-FFF2-40B4-BE49-F238E27FC236}">
                <a16:creationId xmlns:a16="http://schemas.microsoft.com/office/drawing/2014/main" id="{30F373E1-B432-4E4C-81D1-A739300A5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823" y="1530225"/>
            <a:ext cx="2329367" cy="358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98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5469" y="1303889"/>
            <a:ext cx="961760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Disclaimer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Mainframes and the T-Rex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Skills and a Bar Stool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Three Skills You Need to Stay Employed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 to New Roles Mapping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News and Advice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13F8D7-C55E-4B22-81F2-E6CBC5D2F37B}"/>
              </a:ext>
            </a:extLst>
          </p:cNvPr>
          <p:cNvSpPr txBox="1">
            <a:spLocks/>
          </p:cNvSpPr>
          <p:nvPr/>
        </p:nvSpPr>
        <p:spPr>
          <a:xfrm>
            <a:off x="0" y="114961"/>
            <a:ext cx="12192000" cy="7014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Wrapping Up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B1B102-78B8-4306-9922-C3E7A5574974}"/>
              </a:ext>
            </a:extLst>
          </p:cNvPr>
          <p:cNvSpPr/>
          <p:nvPr/>
        </p:nvSpPr>
        <p:spPr>
          <a:xfrm>
            <a:off x="172016" y="6481429"/>
            <a:ext cx="67104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https://www.clipartmax.com/middle/m2K9A0d3b1m2Z5G6_rex-dinosaur-clip-art-dinosaure-clipart-t-rex/</a:t>
            </a:r>
            <a:endParaRPr lang="en-US" sz="1100" dirty="0">
              <a:solidFill>
                <a:srgbClr val="00B0F0"/>
              </a:solidFill>
            </a:endParaRPr>
          </a:p>
        </p:txBody>
      </p:sp>
      <p:pic>
        <p:nvPicPr>
          <p:cNvPr id="2050" name="Picture 2" descr="Image result for dinosaur cartoon free">
            <a:extLst>
              <a:ext uri="{FF2B5EF4-FFF2-40B4-BE49-F238E27FC236}">
                <a16:creationId xmlns:a16="http://schemas.microsoft.com/office/drawing/2014/main" id="{93277435-2528-4981-80B6-82B6167AC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2" y="5610262"/>
            <a:ext cx="1349142" cy="82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50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5B9359-3E20-4532-93FA-672F5F56CC50}"/>
              </a:ext>
            </a:extLst>
          </p:cNvPr>
          <p:cNvSpPr/>
          <p:nvPr/>
        </p:nvSpPr>
        <p:spPr>
          <a:xfrm>
            <a:off x="726656" y="5800500"/>
            <a:ext cx="24054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Bryan Cafferky</a:t>
            </a:r>
            <a:endParaRPr lang="en-US" sz="3200" dirty="0"/>
          </a:p>
        </p:txBody>
      </p:sp>
      <p:sp>
        <p:nvSpPr>
          <p:cNvPr id="18" name="Rectangle 17">
            <a:hlinkClick r:id="rId2"/>
            <a:extLst>
              <a:ext uri="{FF2B5EF4-FFF2-40B4-BE49-F238E27FC236}">
                <a16:creationId xmlns:a16="http://schemas.microsoft.com/office/drawing/2014/main" id="{7597F630-46D9-4B79-BDC4-ED71B3C2C14A}"/>
              </a:ext>
            </a:extLst>
          </p:cNvPr>
          <p:cNvSpPr/>
          <p:nvPr/>
        </p:nvSpPr>
        <p:spPr>
          <a:xfrm>
            <a:off x="232095" y="6385275"/>
            <a:ext cx="3775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https://github.com/bcafferky/shared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73B3E20-42BD-471C-A136-C670AD8ABB07}"/>
              </a:ext>
            </a:extLst>
          </p:cNvPr>
          <p:cNvSpPr txBox="1">
            <a:spLocks/>
          </p:cNvSpPr>
          <p:nvPr/>
        </p:nvSpPr>
        <p:spPr>
          <a:xfrm>
            <a:off x="52594" y="1130323"/>
            <a:ext cx="12065252" cy="914400"/>
          </a:xfrm>
          <a:prstGeom prst="rect">
            <a:avLst/>
          </a:prstGeom>
          <a:solidFill>
            <a:srgbClr val="002060"/>
          </a:solidFill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Are you becoming a dinosaur?</a:t>
            </a:r>
          </a:p>
        </p:txBody>
      </p:sp>
      <p:pic>
        <p:nvPicPr>
          <p:cNvPr id="4" name="Picture 3" descr="A close up of a dinosaur&#10;&#10;Description automatically generated">
            <a:extLst>
              <a:ext uri="{FF2B5EF4-FFF2-40B4-BE49-F238E27FC236}">
                <a16:creationId xmlns:a16="http://schemas.microsoft.com/office/drawing/2014/main" id="{01B8842F-8F5E-4C63-B012-B75A4C771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619" y="2476385"/>
            <a:ext cx="5778093" cy="35920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2623AF-9181-4A75-A103-047BEB56295A}"/>
              </a:ext>
            </a:extLst>
          </p:cNvPr>
          <p:cNvSpPr/>
          <p:nvPr/>
        </p:nvSpPr>
        <p:spPr>
          <a:xfrm>
            <a:off x="4934138" y="6500066"/>
            <a:ext cx="75505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https://www.clipartmax.com/download/m2K9A0d3b1m2Z5G6_rex-dinosaur-clip-art-dinosaure-clipart-t-rex/</a:t>
            </a:r>
            <a:endParaRPr lang="en-US" sz="1200" dirty="0">
              <a:solidFill>
                <a:srgbClr val="00B0F0"/>
              </a:solidFill>
            </a:endParaRPr>
          </a:p>
        </p:txBody>
      </p:sp>
      <p:pic>
        <p:nvPicPr>
          <p:cNvPr id="10" name="Picture 6" descr="Image result for python language">
            <a:extLst>
              <a:ext uri="{FF2B5EF4-FFF2-40B4-BE49-F238E27FC236}">
                <a16:creationId xmlns:a16="http://schemas.microsoft.com/office/drawing/2014/main" id="{A0F65877-26A1-4460-B578-2BD3A618B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608" y="5108161"/>
            <a:ext cx="1104600" cy="110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zure">
            <a:extLst>
              <a:ext uri="{FF2B5EF4-FFF2-40B4-BE49-F238E27FC236}">
                <a16:creationId xmlns:a16="http://schemas.microsoft.com/office/drawing/2014/main" id="{E3A2114A-491D-473E-A823-416A08D41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621" y="5294226"/>
            <a:ext cx="1487717" cy="99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pache spark">
            <a:extLst>
              <a:ext uri="{FF2B5EF4-FFF2-40B4-BE49-F238E27FC236}">
                <a16:creationId xmlns:a16="http://schemas.microsoft.com/office/drawing/2014/main" id="{A91A9231-1A90-4B3C-8771-E9CCD710C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287" y="2128509"/>
            <a:ext cx="1414974" cy="73460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2" name="Picture 8" descr="Image result for docker">
            <a:extLst>
              <a:ext uri="{FF2B5EF4-FFF2-40B4-BE49-F238E27FC236}">
                <a16:creationId xmlns:a16="http://schemas.microsoft.com/office/drawing/2014/main" id="{6EE0B5EE-343F-423D-8439-24984C299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273" y="3179689"/>
            <a:ext cx="1332571" cy="113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tensorflow">
            <a:extLst>
              <a:ext uri="{FF2B5EF4-FFF2-40B4-BE49-F238E27FC236}">
                <a16:creationId xmlns:a16="http://schemas.microsoft.com/office/drawing/2014/main" id="{283ABAA8-DF74-4DAD-A7A1-3EB9E2EE4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406" y="5247310"/>
            <a:ext cx="1283150" cy="82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lated image">
            <a:extLst>
              <a:ext uri="{FF2B5EF4-FFF2-40B4-BE49-F238E27FC236}">
                <a16:creationId xmlns:a16="http://schemas.microsoft.com/office/drawing/2014/main" id="{FBAD827D-D3F4-44EA-BF5D-993AC2DCB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803" y="4452366"/>
            <a:ext cx="1027513" cy="65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A8CA05-7D69-4CF7-BEF2-183A2DC9B4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42" y="2573659"/>
            <a:ext cx="2534502" cy="253450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F96C38F-CA2F-4DDF-BFA1-8446E83E9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947421A-0A58-4B44-B63F-4CD69FDA1863}"/>
              </a:ext>
            </a:extLst>
          </p:cNvPr>
          <p:cNvSpPr txBox="1">
            <a:spLocks/>
          </p:cNvSpPr>
          <p:nvPr/>
        </p:nvSpPr>
        <p:spPr>
          <a:xfrm>
            <a:off x="52594" y="88348"/>
            <a:ext cx="12192000" cy="9144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solidFill>
                  <a:srgbClr val="0070C0"/>
                </a:solidFill>
                <a:latin typeface="Arial Rounded MT Bold" panose="020F0704030504030204" pitchFamily="34" charset="0"/>
              </a:rPr>
              <a:t>The Technical Skills You Need Now!!!</a:t>
            </a:r>
            <a:endParaRPr lang="en-US" sz="48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76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7239" y="1089898"/>
            <a:ext cx="96176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Disclaimer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Mainframes and the T-Rex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Skills and a Bar Stool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Three Skills You Need to Stay Employed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Advice on Skilling Up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13F8D7-C55E-4B22-81F2-E6CBC5D2F37B}"/>
              </a:ext>
            </a:extLst>
          </p:cNvPr>
          <p:cNvSpPr txBox="1">
            <a:spLocks/>
          </p:cNvSpPr>
          <p:nvPr/>
        </p:nvSpPr>
        <p:spPr>
          <a:xfrm>
            <a:off x="0" y="114961"/>
            <a:ext cx="12192000" cy="7014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Where Are We Going?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62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B6EE16-AD54-448F-BCC8-6FBF50F067F8}"/>
              </a:ext>
            </a:extLst>
          </p:cNvPr>
          <p:cNvSpPr/>
          <p:nvPr/>
        </p:nvSpPr>
        <p:spPr>
          <a:xfrm>
            <a:off x="3960558" y="6392411"/>
            <a:ext cx="4147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https://docs.microsoft.com/en-us/learn/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8DE854-2B6A-4637-BB02-D80F24710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56" y="1070815"/>
            <a:ext cx="9747209" cy="53215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01E179-13A1-48CE-8D6F-7FC187807C27}"/>
              </a:ext>
            </a:extLst>
          </p:cNvPr>
          <p:cNvSpPr txBox="1"/>
          <p:nvPr/>
        </p:nvSpPr>
        <p:spPr>
          <a:xfrm>
            <a:off x="3313651" y="24329"/>
            <a:ext cx="5441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 Cool Way to Learn</a:t>
            </a:r>
          </a:p>
        </p:txBody>
      </p:sp>
    </p:spTree>
    <p:extLst>
      <p:ext uri="{BB962C8B-B14F-4D97-AF65-F5344CB8AC3E}">
        <p14:creationId xmlns:p14="http://schemas.microsoft.com/office/powerpoint/2010/main" val="194757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57" y="235590"/>
            <a:ext cx="12106543" cy="74801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Mainframes Can Never Be Replaced</a:t>
            </a:r>
          </a:p>
        </p:txBody>
      </p:sp>
      <p:pic>
        <p:nvPicPr>
          <p:cNvPr id="1026" name="Picture 2" descr="Image result for mainframe 1980">
            <a:extLst>
              <a:ext uri="{FF2B5EF4-FFF2-40B4-BE49-F238E27FC236}">
                <a16:creationId xmlns:a16="http://schemas.microsoft.com/office/drawing/2014/main" id="{2AACA646-1EE5-4E56-B9DD-67D81428B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2126847"/>
            <a:ext cx="5405887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5EB3E25-F478-4842-9B94-ADC2A5AC6DDA}"/>
              </a:ext>
            </a:extLst>
          </p:cNvPr>
          <p:cNvSpPr/>
          <p:nvPr/>
        </p:nvSpPr>
        <p:spPr>
          <a:xfrm>
            <a:off x="9813957" y="2344848"/>
            <a:ext cx="1376126" cy="1575302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Premises is the New Mainframe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786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4"/>
    </mc:Choice>
    <mc:Fallback xmlns="">
      <p:transition spd="slow" advTm="60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D04C3899-71F9-473E-A95B-2B5785324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603" y="1576409"/>
            <a:ext cx="4874404" cy="430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12192000" cy="60034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Job security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23FB60-6B23-4A4B-B634-9A6BC5B3703C}"/>
              </a:ext>
            </a:extLst>
          </p:cNvPr>
          <p:cNvSpPr/>
          <p:nvPr/>
        </p:nvSpPr>
        <p:spPr>
          <a:xfrm>
            <a:off x="8356347" y="1831064"/>
            <a:ext cx="2381061" cy="2869948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Arial Black" panose="020B0A04020102020204" pitchFamily="34" charset="0"/>
              </a:rPr>
              <a:t>Your only job security is your skills!!!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F86EF-336B-4EF5-AB80-2F378AF3253D}"/>
              </a:ext>
            </a:extLst>
          </p:cNvPr>
          <p:cNvSpPr txBox="1"/>
          <p:nvPr/>
        </p:nvSpPr>
        <p:spPr>
          <a:xfrm>
            <a:off x="5207937" y="1725338"/>
            <a:ext cx="1586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‘Danger! Danger! Will Robinson!’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536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4"/>
    </mc:Choice>
    <mc:Fallback xmlns="">
      <p:transition spd="slow" advTm="60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12192000" cy="60034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Is it just a fad?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80B61-7CC5-453C-AA67-D9DEE86986C1}"/>
              </a:ext>
            </a:extLst>
          </p:cNvPr>
          <p:cNvSpPr txBox="1"/>
          <p:nvPr/>
        </p:nvSpPr>
        <p:spPr>
          <a:xfrm>
            <a:off x="3083893" y="2933323"/>
            <a:ext cx="60242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FF00"/>
                </a:solidFill>
                <a:latin typeface="Forte" panose="03060902040502070203" pitchFamily="66" charset="0"/>
              </a:rPr>
              <a:t>Paradigm Shift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599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4"/>
    </mc:Choice>
    <mc:Fallback xmlns="">
      <p:transition spd="slow" advTm="60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12192000" cy="60034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Surviving the Changing Landscape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EA6A92-7C70-41E0-B616-0DAAC0885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1" y="1828800"/>
            <a:ext cx="3733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288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4"/>
    </mc:Choice>
    <mc:Fallback xmlns="">
      <p:transition spd="slow" advTm="60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4|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4|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4|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4|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4|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4|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4|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4|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4|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12915</TotalTime>
  <Words>762</Words>
  <Application>Microsoft Office PowerPoint</Application>
  <PresentationFormat>Widescreen</PresentationFormat>
  <Paragraphs>208</Paragraphs>
  <Slides>26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Black</vt:lpstr>
      <vt:lpstr>Arial Narrow</vt:lpstr>
      <vt:lpstr>Arial Rounded MT Bold</vt:lpstr>
      <vt:lpstr>Calibri</vt:lpstr>
      <vt:lpstr>Forte</vt:lpstr>
      <vt:lpstr>Circuit</vt:lpstr>
      <vt:lpstr>The Technical Skills You Need Now!!!</vt:lpstr>
      <vt:lpstr>PowerPoint Presentation</vt:lpstr>
      <vt:lpstr>PowerPoint Presentation</vt:lpstr>
      <vt:lpstr>PowerPoint Presentation</vt:lpstr>
      <vt:lpstr>PowerPoint Presentation</vt:lpstr>
      <vt:lpstr>Mainframes Can Never Be Replaced</vt:lpstr>
      <vt:lpstr>Job security</vt:lpstr>
      <vt:lpstr>Is it just a fad?</vt:lpstr>
      <vt:lpstr>Surviving the Changing Landscape</vt:lpstr>
      <vt:lpstr>The Current Data Professional</vt:lpstr>
      <vt:lpstr>The Current Data Professional</vt:lpstr>
      <vt:lpstr>Where is your role going?</vt:lpstr>
      <vt:lpstr>Where is your role going?</vt:lpstr>
      <vt:lpstr>Where is your role going?</vt:lpstr>
      <vt:lpstr>Where is your role going?</vt:lpstr>
      <vt:lpstr>Where is your role going?</vt:lpstr>
      <vt:lpstr>Where is your role going?</vt:lpstr>
      <vt:lpstr>Where is your role going?</vt:lpstr>
      <vt:lpstr>New roles</vt:lpstr>
      <vt:lpstr>New roles</vt:lpstr>
      <vt:lpstr>Short term opportunity</vt:lpstr>
      <vt:lpstr>Don’t Fall Off Your Stool!</vt:lpstr>
      <vt:lpstr>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Bryan C</dc:creator>
  <cp:lastModifiedBy>Bryan C</cp:lastModifiedBy>
  <cp:revision>190</cp:revision>
  <dcterms:created xsi:type="dcterms:W3CDTF">2016-09-22T15:24:50Z</dcterms:created>
  <dcterms:modified xsi:type="dcterms:W3CDTF">2019-09-06T12:19:03Z</dcterms:modified>
</cp:coreProperties>
</file>