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20" r:id="rId5"/>
  </p:sldMasterIdLst>
  <p:notesMasterIdLst>
    <p:notesMasterId r:id="rId17"/>
  </p:notesMasterIdLst>
  <p:handoutMasterIdLst>
    <p:handoutMasterId r:id="rId18"/>
  </p:handoutMasterIdLst>
  <p:sldIdLst>
    <p:sldId id="260" r:id="rId6"/>
    <p:sldId id="302" r:id="rId7"/>
    <p:sldId id="425" r:id="rId8"/>
    <p:sldId id="405" r:id="rId9"/>
    <p:sldId id="423" r:id="rId10"/>
    <p:sldId id="406" r:id="rId11"/>
    <p:sldId id="421" r:id="rId12"/>
    <p:sldId id="409" r:id="rId13"/>
    <p:sldId id="414" r:id="rId14"/>
    <p:sldId id="418" r:id="rId15"/>
    <p:sldId id="424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62412" autoAdjust="0"/>
  </p:normalViewPr>
  <p:slideViewPr>
    <p:cSldViewPr>
      <p:cViewPr varScale="1">
        <p:scale>
          <a:sx n="112" d="100"/>
          <a:sy n="112" d="100"/>
        </p:scale>
        <p:origin x="372" y="108"/>
      </p:cViewPr>
      <p:guideLst>
        <p:guide orient="horz" pos="3888"/>
        <p:guide pos="3840"/>
      </p:guideLst>
    </p:cSldViewPr>
  </p:slideViewPr>
  <p:outlineViewPr>
    <p:cViewPr>
      <p:scale>
        <a:sx n="33" d="100"/>
        <a:sy n="33" d="100"/>
      </p:scale>
      <p:origin x="0" y="-82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5152D-AE30-4939-966F-641DF1C2C5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41F-2FE6-4798-89CB-EA3188EE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1E2A0C-6D21-4658-9413-B9E90F5F3A99}" type="datetimeFigureOut">
              <a:rPr lang="en-US"/>
              <a:pPr>
                <a:defRPr/>
              </a:pPr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4728D5-99D5-4B27-8F03-9C83ED48E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7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2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3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 hasCustomPrompt="1"/>
          </p:nvPr>
        </p:nvSpPr>
        <p:spPr>
          <a:xfrm>
            <a:off x="898410" y="4523014"/>
            <a:ext cx="10310927" cy="1543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400" b="1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[Name], [email], [Twitter]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525" y="1158875"/>
            <a:ext cx="10310813" cy="3078163"/>
          </a:xfrm>
        </p:spPr>
        <p:txBody>
          <a:bodyPr/>
          <a:lstStyle>
            <a:lvl1pPr marL="0" indent="0">
              <a:buNone/>
              <a:defRPr lang="en-US" sz="8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7029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2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3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403" y="2132857"/>
            <a:ext cx="11106149" cy="616739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ts val="0"/>
              </a:spcBef>
              <a:buNone/>
              <a:defRPr lang="en-US" sz="48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1"/>
          </p:nvPr>
        </p:nvSpPr>
        <p:spPr>
          <a:xfrm>
            <a:off x="719403" y="2636913"/>
            <a:ext cx="4032251" cy="5762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>
          <a:xfrm>
            <a:off x="623393" y="3501009"/>
            <a:ext cx="10691284" cy="1223963"/>
          </a:xfrm>
        </p:spPr>
        <p:txBody>
          <a:bodyPr/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44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7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31428" y="751113"/>
            <a:ext cx="5099957" cy="5095875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a picture of yourself so people in virtual sessions know what you look like.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8688" y="751115"/>
            <a:ext cx="5977619" cy="1069522"/>
          </a:xfrm>
        </p:spPr>
        <p:txBody>
          <a:bodyPr/>
          <a:lstStyle>
            <a:lvl1pPr eaLnBrk="1" fontAlgn="auto" hangingPunct="1">
              <a:spcAft>
                <a:spcPts val="0"/>
              </a:spcAft>
              <a:defRPr lang="en-US" sz="3600" b="1" kern="1200" cap="all" dirty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a typeface="+mj-ea"/>
              </a:rPr>
              <a:t>[Your Name]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688" y="1901824"/>
            <a:ext cx="5977619" cy="3945165"/>
          </a:xfrm>
        </p:spPr>
        <p:txBody>
          <a:bodyPr>
            <a:normAutofit/>
          </a:bodyPr>
          <a:lstStyle>
            <a:lvl1pPr>
              <a:defRPr lang="en-US" sz="280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Details about yourself. Explain why you are a credible resource.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9036" y="1825625"/>
            <a:ext cx="5570764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List the 3 or 4 big topics you will discuss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380264" cy="4351338"/>
          </a:xfrm>
        </p:spPr>
        <p:txBody>
          <a:bodyPr/>
          <a:lstStyle>
            <a:lvl1pPr marL="0" indent="0"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 dirty="0"/>
              <a:t>Optional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10600" y="643799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53144" y="187780"/>
            <a:ext cx="10531929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48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350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5570764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80264" cy="4351338"/>
          </a:xfrm>
        </p:spPr>
        <p:txBody>
          <a:bodyPr/>
          <a:lstStyle>
            <a:lvl1pPr marL="0" indent="0"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11103428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44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1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203325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14338" y="6229347"/>
            <a:ext cx="11162619" cy="17912"/>
          </a:xfrm>
          <a:prstGeom prst="line">
            <a:avLst/>
          </a:prstGeom>
          <a:ln>
            <a:solidFill>
              <a:srgbClr val="D4D6C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38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120332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14338" y="6229347"/>
            <a:ext cx="11162619" cy="17912"/>
          </a:xfrm>
          <a:prstGeom prst="line">
            <a:avLst/>
          </a:prstGeom>
          <a:ln>
            <a:solidFill>
              <a:srgbClr val="D4D6C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5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52" r:id="rId6"/>
    <p:sldLayoutId id="2147484126" r:id="rId7"/>
    <p:sldLayoutId id="2147484153" r:id="rId8"/>
    <p:sldLayoutId id="2147484131" r:id="rId9"/>
    <p:sldLayoutId id="2147484132" r:id="rId10"/>
    <p:sldLayoutId id="2147484133" r:id="rId11"/>
    <p:sldLayoutId id="2147484135" r:id="rId12"/>
    <p:sldLayoutId id="2147484136" r:id="rId13"/>
    <p:sldLayoutId id="2147484151" r:id="rId14"/>
    <p:sldLayoutId id="214748415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sqlsaturday.com/694/EventHome.aspx" TargetMode="External"/><Relationship Id="rId5" Type="http://schemas.openxmlformats.org/officeDocument/2006/relationships/hyperlink" Target="https://r_programming.eventbrite.com/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Bryan Cafferky</a:t>
            </a:r>
          </a:p>
          <a:p>
            <a:r>
              <a:rPr lang="en-US" dirty="0"/>
              <a:t>@bryancafferky</a:t>
            </a:r>
          </a:p>
          <a:p>
            <a:r>
              <a:rPr lang="en-US" dirty="0"/>
              <a:t>bryan256@msn.com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Bryan </a:t>
            </a:r>
            <a:r>
              <a:rPr lang="en-US" dirty="0" err="1"/>
              <a:t>cafferky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4800" y="2133600"/>
            <a:ext cx="8440512" cy="394516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Data Solutions Consultant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Microsoft MVP 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Decades of IT experience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Author of Pro PowerShell for Database Developers by </a:t>
            </a:r>
            <a:r>
              <a:rPr lang="en-US" sz="2400" dirty="0" err="1"/>
              <a:t>Apress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SQL PASS Chapter Lead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Lead the Southern New England </a:t>
            </a:r>
            <a:r>
              <a:rPr lang="en-US" sz="2400" dirty="0" err="1"/>
              <a:t>UseR</a:t>
            </a:r>
            <a:r>
              <a:rPr lang="en-US" sz="2400" dirty="0"/>
              <a:t>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603976"/>
            <a:ext cx="138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0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sqldf</a:t>
            </a:r>
          </a:p>
        </p:txBody>
      </p:sp>
    </p:spTree>
    <p:extLst>
      <p:ext uri="{BB962C8B-B14F-4D97-AF65-F5344CB8AC3E}">
        <p14:creationId xmlns:p14="http://schemas.microsoft.com/office/powerpoint/2010/main" val="143238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3312" y="1600200"/>
            <a:ext cx="11506200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Adds Structured Query Language (SQL) Support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Manipulate Data Without Learning New Functions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Easy to Use and Understand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Relies on SQLite</a:t>
            </a:r>
          </a:p>
          <a:p>
            <a:pPr eaLnBrk="1" hangingPunct="1">
              <a:spcBef>
                <a:spcPts val="1800"/>
              </a:spcBef>
            </a:pPr>
            <a:endParaRPr lang="en-US" sz="2400" dirty="0">
              <a:latin typeface="Century Gothic" panose="020B0502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90AA376B-82A6-40CA-8F03-F5B7AB5B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114800"/>
            <a:ext cx="2062283" cy="20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18C2C6-C3ED-49F8-9CEB-624DF09D3B38}"/>
              </a:ext>
            </a:extLst>
          </p:cNvPr>
          <p:cNvSpPr/>
          <p:nvPr/>
        </p:nvSpPr>
        <p:spPr>
          <a:xfrm>
            <a:off x="0" y="5124206"/>
            <a:ext cx="12192000" cy="1733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ake, thing, table, LEGO&#10;&#10;Description generated with very high confidence">
            <a:extLst>
              <a:ext uri="{FF2B5EF4-FFF2-40B4-BE49-F238E27FC236}">
                <a16:creationId xmlns:a16="http://schemas.microsoft.com/office/drawing/2014/main" id="{196974DC-C238-4E2E-81A1-C12E474E15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16885"/>
            <a:ext cx="5562600" cy="3154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F8A45A-92F1-46A1-A9C3-7BB9CABA6260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09600" y="201089"/>
            <a:ext cx="10826854" cy="939111"/>
          </a:xfrm>
        </p:spPr>
        <p:txBody>
          <a:bodyPr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Using SQL to Wrangle Data in R</a:t>
            </a:r>
          </a:p>
        </p:txBody>
      </p:sp>
      <p:pic>
        <p:nvPicPr>
          <p:cNvPr id="8" name="Picture 7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B5BF3E3-5E49-4EC0-B6F0-1608D3A43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4800600"/>
            <a:ext cx="2057400" cy="20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4C014D-868E-45C9-973E-A2B4CADD9363}"/>
              </a:ext>
            </a:extLst>
          </p:cNvPr>
          <p:cNvSpPr txBox="1"/>
          <p:nvPr/>
        </p:nvSpPr>
        <p:spPr bwMode="auto">
          <a:xfrm>
            <a:off x="762001" y="6100057"/>
            <a:ext cx="2730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Bryan Cafferky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F00C2-2F22-4CA5-A513-810F9BA6C44A}"/>
              </a:ext>
            </a:extLst>
          </p:cNvPr>
          <p:cNvSpPr txBox="1"/>
          <p:nvPr/>
        </p:nvSpPr>
        <p:spPr bwMode="auto">
          <a:xfrm>
            <a:off x="3795385" y="1077774"/>
            <a:ext cx="34034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SQLDF</a:t>
            </a:r>
          </a:p>
        </p:txBody>
      </p:sp>
      <p:pic>
        <p:nvPicPr>
          <p:cNvPr id="14" name="Picture 13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B2F3D6DC-A788-4A8A-86A8-E063B7F49F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44" y="2831144"/>
            <a:ext cx="1512256" cy="15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1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FC2EFA-C20C-478B-BF90-99EF42F8E9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48522"/>
            <a:ext cx="12192000" cy="48941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SQL Saturday in Smithfield, RI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December 9</a:t>
            </a:r>
            <a:r>
              <a:rPr lang="en-US" sz="2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b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i="1" dirty="0"/>
            </a:br>
            <a:br>
              <a:rPr lang="en-US" sz="2800" i="1" dirty="0"/>
            </a:br>
            <a:br>
              <a:rPr lang="en-US" sz="2800" i="1" dirty="0"/>
            </a:br>
            <a:br>
              <a:rPr lang="en-US" sz="2800" i="1" dirty="0"/>
            </a:br>
            <a:r>
              <a:rPr lang="en-US" sz="2800" i="1" dirty="0"/>
              <a:t>    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Pre Con:  Data Science with R from A to Z</a:t>
            </a:r>
            <a:b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Image result for sql saturday">
            <a:extLst>
              <a:ext uri="{FF2B5EF4-FFF2-40B4-BE49-F238E27FC236}">
                <a16:creationId xmlns:a16="http://schemas.microsoft.com/office/drawing/2014/main" id="{8178E02C-7FC4-4F0C-AA0A-EB7772FB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16" y="166926"/>
            <a:ext cx="4082318" cy="191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rawing of a face&#10;&#10;Description generated with high confidence">
            <a:extLst>
              <a:ext uri="{FF2B5EF4-FFF2-40B4-BE49-F238E27FC236}">
                <a16:creationId xmlns:a16="http://schemas.microsoft.com/office/drawing/2014/main" id="{C3520BFB-AB77-48F6-A5BF-F5536D2DC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703" y="5085836"/>
            <a:ext cx="1575247" cy="15752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66C5A-4463-43EB-89F9-8213065811B1}"/>
              </a:ext>
            </a:extLst>
          </p:cNvPr>
          <p:cNvSpPr/>
          <p:nvPr/>
        </p:nvSpPr>
        <p:spPr>
          <a:xfrm>
            <a:off x="3971539" y="5641347"/>
            <a:ext cx="404188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https://r_programming.eventbrite.com</a:t>
            </a:r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5E46BC7-5BFE-4009-8428-A147BC0E71BE}"/>
              </a:ext>
            </a:extLst>
          </p:cNvPr>
          <p:cNvSpPr/>
          <p:nvPr/>
        </p:nvSpPr>
        <p:spPr>
          <a:xfrm>
            <a:off x="8474018" y="5085836"/>
            <a:ext cx="1851802" cy="1480355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Discount Code Microsoft</a:t>
            </a:r>
          </a:p>
          <a:p>
            <a:pPr algn="ctr"/>
            <a:r>
              <a:rPr lang="en-US" dirty="0"/>
              <a:t>For 20% 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B4058-6807-4C0A-9C1B-316E08332CB4}"/>
              </a:ext>
            </a:extLst>
          </p:cNvPr>
          <p:cNvSpPr/>
          <p:nvPr/>
        </p:nvSpPr>
        <p:spPr>
          <a:xfrm>
            <a:off x="3540860" y="3308981"/>
            <a:ext cx="52452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http://www.sqlsaturday.com/694/EventHome.aspx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What is a Package?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8297" y="1744128"/>
            <a:ext cx="11277600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 collection of functions and/or data that can be easily shared </a:t>
            </a:r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Used to extend R capabilities</a:t>
            </a:r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Community Developed</a:t>
            </a:r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Downloaded from Repositories</a:t>
            </a:r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 Library is the folder where the packages are stored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61F34-B8F1-4A9E-AD6A-5EF1CEBA10F4}"/>
              </a:ext>
            </a:extLst>
          </p:cNvPr>
          <p:cNvSpPr txBox="1"/>
          <p:nvPr/>
        </p:nvSpPr>
        <p:spPr bwMode="auto">
          <a:xfrm>
            <a:off x="1339794" y="5715000"/>
            <a:ext cx="93362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All Code Shown is ‘as is’ and not intended for production use.</a:t>
            </a:r>
          </a:p>
        </p:txBody>
      </p:sp>
    </p:spTree>
    <p:extLst>
      <p:ext uri="{BB962C8B-B14F-4D97-AF65-F5344CB8AC3E}">
        <p14:creationId xmlns:p14="http://schemas.microsoft.com/office/powerpoint/2010/main" val="298495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Two Steps to Using a Package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28600" y="2057400"/>
            <a:ext cx="1127760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Download and Install the Package (1 Time)</a:t>
            </a:r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Load the Package into Memory (before you need to use it)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1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Installing a Package with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AB0F5-919B-44B8-9FF7-23401BB5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36" y="2281106"/>
            <a:ext cx="3541005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58F7F-355B-4497-BA71-A87F02966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582" y="2357306"/>
            <a:ext cx="3710227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753CE-35D9-46E8-8C6B-FAACB6EC6459}"/>
              </a:ext>
            </a:extLst>
          </p:cNvPr>
          <p:cNvSpPr txBox="1"/>
          <p:nvPr/>
        </p:nvSpPr>
        <p:spPr bwMode="auto">
          <a:xfrm>
            <a:off x="609600" y="1676400"/>
            <a:ext cx="37144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latin typeface="Century Gothic" panose="020B0502020202020204" pitchFamily="34" charset="0"/>
              </a:rPr>
              <a:t>Select Tools/Install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97785-FB1F-4DE5-B7BD-BC1AC46B838A}"/>
              </a:ext>
            </a:extLst>
          </p:cNvPr>
          <p:cNvSpPr txBox="1"/>
          <p:nvPr/>
        </p:nvSpPr>
        <p:spPr bwMode="auto">
          <a:xfrm>
            <a:off x="6705600" y="1676400"/>
            <a:ext cx="4834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latin typeface="Century Gothic" panose="020B0502020202020204" pitchFamily="34" charset="0"/>
              </a:rPr>
              <a:t>Enter the Package Name, Click Install</a:t>
            </a:r>
          </a:p>
        </p:txBody>
      </p:sp>
    </p:spTree>
    <p:extLst>
      <p:ext uri="{BB962C8B-B14F-4D97-AF65-F5344CB8AC3E}">
        <p14:creationId xmlns:p14="http://schemas.microsoft.com/office/powerpoint/2010/main" val="303328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355FD-9EEE-4693-9560-057A9C9B0C85}"/>
              </a:ext>
            </a:extLst>
          </p:cNvPr>
          <p:cNvSpPr txBox="1"/>
          <p:nvPr/>
        </p:nvSpPr>
        <p:spPr bwMode="auto">
          <a:xfrm>
            <a:off x="228600" y="1600200"/>
            <a:ext cx="11277600" cy="52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Use the install.packages function to download and install from CRAN.</a:t>
            </a:r>
          </a:p>
          <a:p>
            <a:pPr eaLnBrk="1" hangingPunct="1">
              <a:spcBef>
                <a:spcPts val="24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install.packages(“dplyr”)</a:t>
            </a:r>
            <a:endParaRPr lang="en-US" sz="8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To download and install from GitHub, you need to install “devtools”.</a:t>
            </a:r>
          </a:p>
          <a:p>
            <a:pPr eaLnBrk="1" hangingPunct="1">
              <a:spcBef>
                <a:spcPts val="2400"/>
              </a:spcBef>
            </a:pPr>
            <a:r>
              <a:rPr lang="en-U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	install.packages(“devtools”)</a:t>
            </a:r>
          </a:p>
          <a:p>
            <a:pPr eaLnBrk="1" hangingPunct="1">
              <a:spcBef>
                <a:spcPts val="24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Then install packages from GitHub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	library(“devtools”)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	install_github("hadley/babynames")</a:t>
            </a:r>
          </a:p>
          <a:p>
            <a:pPr eaLnBrk="1" hangingPunct="1">
              <a:spcBef>
                <a:spcPts val="1800"/>
              </a:spcBef>
            </a:pPr>
            <a:endParaRPr lang="en-US" sz="2400" dirty="0">
              <a:latin typeface="Century Gothic" panose="020B0502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3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Installing From Other Repositories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58088A-0460-4797-9182-ED80C28B8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63987"/>
            <a:ext cx="74676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install_bioc()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install_bitbucket()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install_git()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install_local()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install_svn()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install_url()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install_version()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7E236-F87D-4E2D-8AD0-91AF9EC55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191000"/>
            <a:ext cx="1771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8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Popular Packages: sqldf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3312" y="1600200"/>
            <a:ext cx="11506200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Adds Structured Query Language (SQL) Support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Manipulate Data Without Learning New Functions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Easy to Use and Understand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Relies on SQLite</a:t>
            </a:r>
          </a:p>
          <a:p>
            <a:pPr eaLnBrk="1" hangingPunct="1">
              <a:spcBef>
                <a:spcPts val="1800"/>
              </a:spcBef>
            </a:pPr>
            <a:endParaRPr lang="en-US" sz="2400" dirty="0">
              <a:latin typeface="Century Gothic" panose="020B0502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90AA376B-82A6-40CA-8F03-F5B7AB5B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114800"/>
            <a:ext cx="2062283" cy="20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09929"/>
      </p:ext>
    </p:extLst>
  </p:cSld>
  <p:clrMapOvr>
    <a:masterClrMapping/>
  </p:clrMapOvr>
</p:sld>
</file>

<file path=ppt/theme/theme1.xml><?xml version="1.0" encoding="utf-8"?>
<a:theme xmlns:a="http://schemas.openxmlformats.org/drawingml/2006/main" name="te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marL="457200" indent="-457200" eaLnBrk="1" hangingPunct="1">
          <a:spcBef>
            <a:spcPct val="20000"/>
          </a:spcBef>
          <a:buFont typeface="Arial" panose="020B0604020202020204" pitchFamily="34" charset="0"/>
          <a:buChar char="•"/>
          <a:defRPr sz="2800" dirty="0" smtClean="0">
            <a:solidFill>
              <a:schemeClr val="bg1"/>
            </a:solidFill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700320F-2777-44CC-84FB-821EE8100124}" vid="{58C1441D-9580-42A0-AF2A-3E37BDA741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06F04BF60EF4D93E7F0090079A9E3" ma:contentTypeVersion="6" ma:contentTypeDescription="Create a new document." ma:contentTypeScope="" ma:versionID="c8c5760a0e7ebe9bbdf4968cbfc68316">
  <xsd:schema xmlns:xsd="http://www.w3.org/2001/XMLSchema" xmlns:xs="http://www.w3.org/2001/XMLSchema" xmlns:p="http://schemas.microsoft.com/office/2006/metadata/properties" xmlns:ns2="8e87efd2-9931-4545-852f-c2dad4a76b71" targetNamespace="http://schemas.microsoft.com/office/2006/metadata/properties" ma:root="true" ma:fieldsID="5ad107356807179cbab24ad87911c554" ns2:_="">
    <xsd:import namespace="8e87efd2-9931-4545-852f-c2dad4a76b7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7efd2-9931-4545-852f-c2dad4a76b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407ECAC-1B6F-4C64-9A12-FEE5D8164200}">
  <ds:schemaRefs>
    <ds:schemaRef ds:uri="8e87efd2-9931-4545-852f-c2dad4a76b7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3FF35F-3A72-4E63-AF1A-CB335EB2DC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B2DF1B-E685-418E-B815-14698CE5CD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7efd2-9931-4545-852f-c2dad4a76b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85C1244-988B-4127-BB78-156A6A304944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PW_Training</Template>
  <TotalTime>0</TotalTime>
  <Words>289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ＭＳ Ｐゴシック</vt:lpstr>
      <vt:lpstr>Arial</vt:lpstr>
      <vt:lpstr>Arial Rounded MT Bold</vt:lpstr>
      <vt:lpstr>Arial Unicode MS</vt:lpstr>
      <vt:lpstr>Calibri</vt:lpstr>
      <vt:lpstr>Calibri Light</vt:lpstr>
      <vt:lpstr>Century Gothic</vt:lpstr>
      <vt:lpstr>Courier New</vt:lpstr>
      <vt:lpstr>Segoe UI</vt:lpstr>
      <vt:lpstr>Segoe UI Light</vt:lpstr>
      <vt:lpstr>test</vt:lpstr>
      <vt:lpstr>Bryan cafferky</vt:lpstr>
      <vt:lpstr>PowerPoint Presentation</vt:lpstr>
      <vt:lpstr>        SQL Saturday in Smithfield, RI  December 9th          Pre Con:  Data Science with R from A to Z  </vt:lpstr>
      <vt:lpstr>What is a Package?</vt:lpstr>
      <vt:lpstr>Two Steps to Using a Package</vt:lpstr>
      <vt:lpstr>Installing a Package with RStudio</vt:lpstr>
      <vt:lpstr>Installing a Package</vt:lpstr>
      <vt:lpstr>Installing From Other Repositories</vt:lpstr>
      <vt:lpstr>Popular Packages: sqldf</vt:lpstr>
      <vt:lpstr>PowerPoint Presentation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2017-03-31T14:19:58Z</dcterms:created>
  <dcterms:modified xsi:type="dcterms:W3CDTF">2017-12-01T14:10:29Z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TC101671261033</vt:lpwstr>
  </property>
  <property fmtid="{D5CDD505-2E9C-101B-9397-08002B2CF9AE}" pid="3" name="ContentTypeId">
    <vt:lpwstr>0x0101008BD06F04BF60EF4D93E7F0090079A9E3</vt:lpwstr>
  </property>
</Properties>
</file>