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332" r:id="rId2"/>
    <p:sldId id="317" r:id="rId3"/>
    <p:sldId id="288" r:id="rId4"/>
    <p:sldId id="590" r:id="rId5"/>
    <p:sldId id="602" r:id="rId6"/>
    <p:sldId id="588" r:id="rId7"/>
    <p:sldId id="605" r:id="rId8"/>
    <p:sldId id="606" r:id="rId9"/>
    <p:sldId id="607" r:id="rId10"/>
    <p:sldId id="504" r:id="rId11"/>
    <p:sldId id="465" r:id="rId12"/>
    <p:sldId id="472" r:id="rId13"/>
    <p:sldId id="569" r:id="rId14"/>
    <p:sldId id="473" r:id="rId15"/>
    <p:sldId id="475" r:id="rId16"/>
    <p:sldId id="517" r:id="rId17"/>
    <p:sldId id="564" r:id="rId18"/>
    <p:sldId id="519" r:id="rId19"/>
    <p:sldId id="521" r:id="rId20"/>
    <p:sldId id="522" r:id="rId21"/>
    <p:sldId id="568" r:id="rId22"/>
    <p:sldId id="525" r:id="rId23"/>
    <p:sldId id="598" r:id="rId24"/>
    <p:sldId id="524" r:id="rId25"/>
    <p:sldId id="526" r:id="rId26"/>
    <p:sldId id="523" r:id="rId27"/>
    <p:sldId id="527" r:id="rId28"/>
    <p:sldId id="528" r:id="rId29"/>
    <p:sldId id="532" r:id="rId30"/>
    <p:sldId id="531" r:id="rId31"/>
    <p:sldId id="529" r:id="rId32"/>
    <p:sldId id="533" r:id="rId33"/>
    <p:sldId id="530" r:id="rId34"/>
    <p:sldId id="567" r:id="rId35"/>
    <p:sldId id="566" r:id="rId36"/>
    <p:sldId id="536" r:id="rId37"/>
    <p:sldId id="565" r:id="rId38"/>
    <p:sldId id="53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44C7F-DAD1-4632-B388-41F03662EDC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8038B5-8265-4846-9540-DCC995014542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800" baseline="0" dirty="0"/>
            <a:t>SQL Server 2016</a:t>
          </a:r>
          <a:endParaRPr lang="en-US" sz="2800" dirty="0"/>
        </a:p>
      </dgm:t>
    </dgm:pt>
    <dgm:pt modelId="{CA904C73-6F0A-498E-ADB3-5C60621A7433}" type="parTrans" cxnId="{8B19B873-26C4-4EB4-BA98-A615D78DCB1C}">
      <dgm:prSet/>
      <dgm:spPr/>
      <dgm:t>
        <a:bodyPr/>
        <a:lstStyle/>
        <a:p>
          <a:endParaRPr lang="en-US"/>
        </a:p>
      </dgm:t>
    </dgm:pt>
    <dgm:pt modelId="{F62DDF26-8303-4F51-A0C0-F401A867B59C}" type="sibTrans" cxnId="{8B19B873-26C4-4EB4-BA98-A615D78DCB1C}">
      <dgm:prSet/>
      <dgm:spPr/>
      <dgm:t>
        <a:bodyPr/>
        <a:lstStyle/>
        <a:p>
          <a:endParaRPr lang="en-US"/>
        </a:p>
      </dgm:t>
    </dgm:pt>
    <dgm:pt modelId="{46B9DA63-5A9C-4A9B-A79A-C6A2958C6C2C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 dirty="0"/>
            <a:t>Extensibility Framework</a:t>
          </a:r>
          <a:endParaRPr lang="en-US" sz="2000" dirty="0"/>
        </a:p>
      </dgm:t>
    </dgm:pt>
    <dgm:pt modelId="{1995D329-64DA-432D-92D9-A015AE988B7D}" type="parTrans" cxnId="{AC76E07A-5B60-4AA5-A97A-CADE121BD0D5}">
      <dgm:prSet/>
      <dgm:spPr/>
      <dgm:t>
        <a:bodyPr/>
        <a:lstStyle/>
        <a:p>
          <a:endParaRPr lang="en-US"/>
        </a:p>
      </dgm:t>
    </dgm:pt>
    <dgm:pt modelId="{CCE35111-3BB2-49BC-817C-5FC4C2157421}" type="sibTrans" cxnId="{AC76E07A-5B60-4AA5-A97A-CADE121BD0D5}">
      <dgm:prSet/>
      <dgm:spPr/>
      <dgm:t>
        <a:bodyPr/>
        <a:lstStyle/>
        <a:p>
          <a:endParaRPr lang="en-US"/>
        </a:p>
      </dgm:t>
    </dgm:pt>
    <dgm:pt modelId="{C2940A10-E854-4897-B71B-8DAFF26DD58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 dirty="0"/>
            <a:t>R Support (3.2.2)</a:t>
          </a:r>
          <a:endParaRPr lang="en-US" sz="2000" dirty="0"/>
        </a:p>
      </dgm:t>
    </dgm:pt>
    <dgm:pt modelId="{11493757-18E0-4274-8AE2-8FF3B59A8AF1}" type="parTrans" cxnId="{0F94C010-0B0C-4785-BF95-AE4FB1362AF2}">
      <dgm:prSet/>
      <dgm:spPr/>
      <dgm:t>
        <a:bodyPr/>
        <a:lstStyle/>
        <a:p>
          <a:endParaRPr lang="en-US"/>
        </a:p>
      </dgm:t>
    </dgm:pt>
    <dgm:pt modelId="{6D649D91-FBFE-45B0-BCD6-77ECB6F83991}" type="sibTrans" cxnId="{0F94C010-0B0C-4785-BF95-AE4FB1362AF2}">
      <dgm:prSet/>
      <dgm:spPr/>
      <dgm:t>
        <a:bodyPr/>
        <a:lstStyle/>
        <a:p>
          <a:endParaRPr lang="en-US"/>
        </a:p>
      </dgm:t>
    </dgm:pt>
    <dgm:pt modelId="{4A405319-2210-4883-9CD1-CCC699A3EE1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/>
            <a:t>Microsoft R Server</a:t>
          </a:r>
          <a:endParaRPr lang="en-US" sz="2000"/>
        </a:p>
      </dgm:t>
    </dgm:pt>
    <dgm:pt modelId="{293B5B6F-D8F9-44DE-A660-F7AE47EFCA30}" type="parTrans" cxnId="{FCF9F3BA-BBBA-4FF2-B4B8-ED248687A609}">
      <dgm:prSet/>
      <dgm:spPr/>
      <dgm:t>
        <a:bodyPr/>
        <a:lstStyle/>
        <a:p>
          <a:endParaRPr lang="en-US"/>
        </a:p>
      </dgm:t>
    </dgm:pt>
    <dgm:pt modelId="{70E82147-2B3E-4CFE-B3F4-4178E0D35937}" type="sibTrans" cxnId="{FCF9F3BA-BBBA-4FF2-B4B8-ED248687A609}">
      <dgm:prSet/>
      <dgm:spPr/>
      <dgm:t>
        <a:bodyPr/>
        <a:lstStyle/>
        <a:p>
          <a:endParaRPr lang="en-US"/>
        </a:p>
      </dgm:t>
    </dgm:pt>
    <dgm:pt modelId="{0E466BE1-2F0C-4A18-9857-FC0692C3CC7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800" baseline="0" dirty="0"/>
            <a:t>SQL Server 2017</a:t>
          </a:r>
          <a:endParaRPr lang="en-US" sz="2800" dirty="0"/>
        </a:p>
      </dgm:t>
    </dgm:pt>
    <dgm:pt modelId="{974BF916-1B9F-4A08-8E48-C2F852D93BE8}" type="parTrans" cxnId="{1B72C74D-0A17-4077-B704-DC7D193BC765}">
      <dgm:prSet/>
      <dgm:spPr/>
      <dgm:t>
        <a:bodyPr/>
        <a:lstStyle/>
        <a:p>
          <a:endParaRPr lang="en-US"/>
        </a:p>
      </dgm:t>
    </dgm:pt>
    <dgm:pt modelId="{263E78B5-77FC-4FEC-9193-8F5800F5959D}" type="sibTrans" cxnId="{1B72C74D-0A17-4077-B704-DC7D193BC765}">
      <dgm:prSet/>
      <dgm:spPr/>
      <dgm:t>
        <a:bodyPr/>
        <a:lstStyle/>
        <a:p>
          <a:endParaRPr lang="en-US"/>
        </a:p>
      </dgm:t>
    </dgm:pt>
    <dgm:pt modelId="{A6DD5642-F2B4-4C5E-80B9-52F52CE7F07E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/>
            <a:t>Python Support (3.5.2)</a:t>
          </a:r>
          <a:endParaRPr lang="en-US" sz="2000"/>
        </a:p>
      </dgm:t>
    </dgm:pt>
    <dgm:pt modelId="{334672A3-1E64-4649-B6E2-3724D587324A}" type="parTrans" cxnId="{C47F6F9A-11C0-4B39-B36B-4FAA9D0C0361}">
      <dgm:prSet/>
      <dgm:spPr/>
      <dgm:t>
        <a:bodyPr/>
        <a:lstStyle/>
        <a:p>
          <a:endParaRPr lang="en-US"/>
        </a:p>
      </dgm:t>
    </dgm:pt>
    <dgm:pt modelId="{7F7EBD42-3D6B-4847-9A9B-DE83D86D9046}" type="sibTrans" cxnId="{C47F6F9A-11C0-4B39-B36B-4FAA9D0C0361}">
      <dgm:prSet/>
      <dgm:spPr/>
      <dgm:t>
        <a:bodyPr/>
        <a:lstStyle/>
        <a:p>
          <a:endParaRPr lang="en-US"/>
        </a:p>
      </dgm:t>
    </dgm:pt>
    <dgm:pt modelId="{54831784-4925-4786-9044-4CEF52F7F59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/>
            <a:t>R Support (3.3.3)</a:t>
          </a:r>
          <a:endParaRPr lang="en-US" sz="2000"/>
        </a:p>
      </dgm:t>
    </dgm:pt>
    <dgm:pt modelId="{1BF58772-56AF-46A8-B454-9A2BC0E5E483}" type="parTrans" cxnId="{D179C2E4-BF84-4936-AC1B-6D49DF26174A}">
      <dgm:prSet/>
      <dgm:spPr/>
      <dgm:t>
        <a:bodyPr/>
        <a:lstStyle/>
        <a:p>
          <a:endParaRPr lang="en-US"/>
        </a:p>
      </dgm:t>
    </dgm:pt>
    <dgm:pt modelId="{18E4D225-DC07-4255-A3B8-1D5CEC08B5A3}" type="sibTrans" cxnId="{D179C2E4-BF84-4936-AC1B-6D49DF26174A}">
      <dgm:prSet/>
      <dgm:spPr/>
      <dgm:t>
        <a:bodyPr/>
        <a:lstStyle/>
        <a:p>
          <a:endParaRPr lang="en-US"/>
        </a:p>
      </dgm:t>
    </dgm:pt>
    <dgm:pt modelId="{50798BE8-6CB9-4E24-956E-38ED7032528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/>
            <a:t>Native Scoring using PREDICT</a:t>
          </a:r>
          <a:endParaRPr lang="en-US" sz="2000"/>
        </a:p>
      </dgm:t>
    </dgm:pt>
    <dgm:pt modelId="{C1355239-F1C9-49AC-B7CF-78614AD4FC6C}" type="parTrans" cxnId="{369F330E-4B06-424C-9E06-1C4719040C57}">
      <dgm:prSet/>
      <dgm:spPr/>
      <dgm:t>
        <a:bodyPr/>
        <a:lstStyle/>
        <a:p>
          <a:endParaRPr lang="en-US"/>
        </a:p>
      </dgm:t>
    </dgm:pt>
    <dgm:pt modelId="{2DE5561E-151F-4485-8AE1-7F7D3C7CE02E}" type="sibTrans" cxnId="{369F330E-4B06-424C-9E06-1C4719040C57}">
      <dgm:prSet/>
      <dgm:spPr/>
      <dgm:t>
        <a:bodyPr/>
        <a:lstStyle/>
        <a:p>
          <a:endParaRPr lang="en-US"/>
        </a:p>
      </dgm:t>
    </dgm:pt>
    <dgm:pt modelId="{B7FDFC72-F034-4935-85C6-358B9D265111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 dirty="0"/>
            <a:t>In-database Package Management</a:t>
          </a:r>
          <a:endParaRPr lang="en-US" sz="2000" dirty="0"/>
        </a:p>
      </dgm:t>
    </dgm:pt>
    <dgm:pt modelId="{12568CB3-D4F8-49F4-8BEB-6BCADFC3CC54}" type="parTrans" cxnId="{A45C1688-34A1-49F7-8410-F2DCDF7A0652}">
      <dgm:prSet/>
      <dgm:spPr/>
      <dgm:t>
        <a:bodyPr/>
        <a:lstStyle/>
        <a:p>
          <a:endParaRPr lang="en-US"/>
        </a:p>
      </dgm:t>
    </dgm:pt>
    <dgm:pt modelId="{D83CC639-2D92-47FB-BE87-643AB4BB05BA}" type="sibTrans" cxnId="{A45C1688-34A1-49F7-8410-F2DCDF7A0652}">
      <dgm:prSet/>
      <dgm:spPr/>
      <dgm:t>
        <a:bodyPr/>
        <a:lstStyle/>
        <a:p>
          <a:endParaRPr lang="en-US"/>
        </a:p>
      </dgm:t>
    </dgm:pt>
    <dgm:pt modelId="{4814D925-5A69-43E9-9596-F9CF4B425957}" type="pres">
      <dgm:prSet presAssocID="{12244C7F-DAD1-4632-B388-41F03662EDC8}" presName="Name0" presStyleCnt="0">
        <dgm:presLayoutVars>
          <dgm:dir/>
          <dgm:resizeHandles val="exact"/>
        </dgm:presLayoutVars>
      </dgm:prSet>
      <dgm:spPr/>
    </dgm:pt>
    <dgm:pt modelId="{F81EDA8C-7A85-4FFA-AE6C-C6CF21D59D6C}" type="pres">
      <dgm:prSet presAssocID="{0E8038B5-8265-4846-9540-DCC995014542}" presName="node" presStyleLbl="node1" presStyleIdx="0" presStyleCnt="2" custScaleY="141815" custLinFactNeighborX="-3156" custLinFactNeighborY="-15375">
        <dgm:presLayoutVars>
          <dgm:bulletEnabled val="1"/>
        </dgm:presLayoutVars>
      </dgm:prSet>
      <dgm:spPr/>
    </dgm:pt>
    <dgm:pt modelId="{3615AC52-B51C-44AB-8691-C0599F4B4F21}" type="pres">
      <dgm:prSet presAssocID="{F62DDF26-8303-4F51-A0C0-F401A867B59C}" presName="sibTrans" presStyleLbl="sibTrans2D1" presStyleIdx="0" presStyleCnt="1"/>
      <dgm:spPr/>
    </dgm:pt>
    <dgm:pt modelId="{BCC63710-B79E-404C-8162-645F4F26169E}" type="pres">
      <dgm:prSet presAssocID="{F62DDF26-8303-4F51-A0C0-F401A867B59C}" presName="connectorText" presStyleLbl="sibTrans2D1" presStyleIdx="0" presStyleCnt="1"/>
      <dgm:spPr/>
    </dgm:pt>
    <dgm:pt modelId="{84BBADAD-B200-4D88-A2FD-57E0E2B2E8FC}" type="pres">
      <dgm:prSet presAssocID="{0E466BE1-2F0C-4A18-9857-FC0692C3CC7F}" presName="node" presStyleLbl="node1" presStyleIdx="1" presStyleCnt="2" custScaleY="135719" custLinFactNeighborX="-3156" custLinFactNeighborY="-15375">
        <dgm:presLayoutVars>
          <dgm:bulletEnabled val="1"/>
        </dgm:presLayoutVars>
      </dgm:prSet>
      <dgm:spPr/>
    </dgm:pt>
  </dgm:ptLst>
  <dgm:cxnLst>
    <dgm:cxn modelId="{6AAB610C-9A66-4ACA-B7C2-925856FD55FA}" type="presOf" srcId="{54831784-4925-4786-9044-4CEF52F7F595}" destId="{84BBADAD-B200-4D88-A2FD-57E0E2B2E8FC}" srcOrd="0" destOrd="2" presId="urn:microsoft.com/office/officeart/2005/8/layout/process1"/>
    <dgm:cxn modelId="{369F330E-4B06-424C-9E06-1C4719040C57}" srcId="{0E466BE1-2F0C-4A18-9857-FC0692C3CC7F}" destId="{50798BE8-6CB9-4E24-956E-38ED7032528D}" srcOrd="2" destOrd="0" parTransId="{C1355239-F1C9-49AC-B7CF-78614AD4FC6C}" sibTransId="{2DE5561E-151F-4485-8AE1-7F7D3C7CE02E}"/>
    <dgm:cxn modelId="{0F94C010-0B0C-4785-BF95-AE4FB1362AF2}" srcId="{0E8038B5-8265-4846-9540-DCC995014542}" destId="{C2940A10-E854-4897-B71B-8DAFF26DD585}" srcOrd="1" destOrd="0" parTransId="{11493757-18E0-4274-8AE2-8FF3B59A8AF1}" sibTransId="{6D649D91-FBFE-45B0-BCD6-77ECB6F83991}"/>
    <dgm:cxn modelId="{39859417-F30B-43B4-AC46-A70A0AA0DAF4}" type="presOf" srcId="{12244C7F-DAD1-4632-B388-41F03662EDC8}" destId="{4814D925-5A69-43E9-9596-F9CF4B425957}" srcOrd="0" destOrd="0" presId="urn:microsoft.com/office/officeart/2005/8/layout/process1"/>
    <dgm:cxn modelId="{65C11420-1149-4825-A92C-F540FF17C8FD}" type="presOf" srcId="{0E466BE1-2F0C-4A18-9857-FC0692C3CC7F}" destId="{84BBADAD-B200-4D88-A2FD-57E0E2B2E8FC}" srcOrd="0" destOrd="0" presId="urn:microsoft.com/office/officeart/2005/8/layout/process1"/>
    <dgm:cxn modelId="{1B72C74D-0A17-4077-B704-DC7D193BC765}" srcId="{12244C7F-DAD1-4632-B388-41F03662EDC8}" destId="{0E466BE1-2F0C-4A18-9857-FC0692C3CC7F}" srcOrd="1" destOrd="0" parTransId="{974BF916-1B9F-4A08-8E48-C2F852D93BE8}" sibTransId="{263E78B5-77FC-4FEC-9193-8F5800F5959D}"/>
    <dgm:cxn modelId="{9CF7FF72-11FC-42E6-89C1-5667B7BA2676}" type="presOf" srcId="{F62DDF26-8303-4F51-A0C0-F401A867B59C}" destId="{3615AC52-B51C-44AB-8691-C0599F4B4F21}" srcOrd="0" destOrd="0" presId="urn:microsoft.com/office/officeart/2005/8/layout/process1"/>
    <dgm:cxn modelId="{8B19B873-26C4-4EB4-BA98-A615D78DCB1C}" srcId="{12244C7F-DAD1-4632-B388-41F03662EDC8}" destId="{0E8038B5-8265-4846-9540-DCC995014542}" srcOrd="0" destOrd="0" parTransId="{CA904C73-6F0A-498E-ADB3-5C60621A7433}" sibTransId="{F62DDF26-8303-4F51-A0C0-F401A867B59C}"/>
    <dgm:cxn modelId="{AC76E07A-5B60-4AA5-A97A-CADE121BD0D5}" srcId="{0E8038B5-8265-4846-9540-DCC995014542}" destId="{46B9DA63-5A9C-4A9B-A79A-C6A2958C6C2C}" srcOrd="0" destOrd="0" parTransId="{1995D329-64DA-432D-92D9-A015AE988B7D}" sibTransId="{CCE35111-3BB2-49BC-817C-5FC4C2157421}"/>
    <dgm:cxn modelId="{3CED5287-B838-4394-A62F-BE1F442699E8}" type="presOf" srcId="{B7FDFC72-F034-4935-85C6-358B9D265111}" destId="{84BBADAD-B200-4D88-A2FD-57E0E2B2E8FC}" srcOrd="0" destOrd="4" presId="urn:microsoft.com/office/officeart/2005/8/layout/process1"/>
    <dgm:cxn modelId="{A45C1688-34A1-49F7-8410-F2DCDF7A0652}" srcId="{0E466BE1-2F0C-4A18-9857-FC0692C3CC7F}" destId="{B7FDFC72-F034-4935-85C6-358B9D265111}" srcOrd="3" destOrd="0" parTransId="{12568CB3-D4F8-49F4-8BEB-6BCADFC3CC54}" sibTransId="{D83CC639-2D92-47FB-BE87-643AB4BB05BA}"/>
    <dgm:cxn modelId="{1F2ACA94-E196-4D39-8E56-8B8893EE6003}" type="presOf" srcId="{4A405319-2210-4883-9CD1-CCC699A3EE1D}" destId="{F81EDA8C-7A85-4FFA-AE6C-C6CF21D59D6C}" srcOrd="0" destOrd="3" presId="urn:microsoft.com/office/officeart/2005/8/layout/process1"/>
    <dgm:cxn modelId="{C47F6F9A-11C0-4B39-B36B-4FAA9D0C0361}" srcId="{0E466BE1-2F0C-4A18-9857-FC0692C3CC7F}" destId="{A6DD5642-F2B4-4C5E-80B9-52F52CE7F07E}" srcOrd="0" destOrd="0" parTransId="{334672A3-1E64-4649-B6E2-3724D587324A}" sibTransId="{7F7EBD42-3D6B-4847-9A9B-DE83D86D9046}"/>
    <dgm:cxn modelId="{9024BB9F-25D6-417C-B2DA-90A7612B80C2}" type="presOf" srcId="{F62DDF26-8303-4F51-A0C0-F401A867B59C}" destId="{BCC63710-B79E-404C-8162-645F4F26169E}" srcOrd="1" destOrd="0" presId="urn:microsoft.com/office/officeart/2005/8/layout/process1"/>
    <dgm:cxn modelId="{D5BD3DA2-7EAD-4E3B-88FA-B0E4EA8CC031}" type="presOf" srcId="{46B9DA63-5A9C-4A9B-A79A-C6A2958C6C2C}" destId="{F81EDA8C-7A85-4FFA-AE6C-C6CF21D59D6C}" srcOrd="0" destOrd="1" presId="urn:microsoft.com/office/officeart/2005/8/layout/process1"/>
    <dgm:cxn modelId="{BD60F8AF-B683-4506-B67F-932BBCA136D9}" type="presOf" srcId="{C2940A10-E854-4897-B71B-8DAFF26DD585}" destId="{F81EDA8C-7A85-4FFA-AE6C-C6CF21D59D6C}" srcOrd="0" destOrd="2" presId="urn:microsoft.com/office/officeart/2005/8/layout/process1"/>
    <dgm:cxn modelId="{FCF9F3BA-BBBA-4FF2-B4B8-ED248687A609}" srcId="{0E8038B5-8265-4846-9540-DCC995014542}" destId="{4A405319-2210-4883-9CD1-CCC699A3EE1D}" srcOrd="2" destOrd="0" parTransId="{293B5B6F-D8F9-44DE-A660-F7AE47EFCA30}" sibTransId="{70E82147-2B3E-4CFE-B3F4-4178E0D35937}"/>
    <dgm:cxn modelId="{F75C75CF-532D-4878-A988-0751D7E91D6C}" type="presOf" srcId="{0E8038B5-8265-4846-9540-DCC995014542}" destId="{F81EDA8C-7A85-4FFA-AE6C-C6CF21D59D6C}" srcOrd="0" destOrd="0" presId="urn:microsoft.com/office/officeart/2005/8/layout/process1"/>
    <dgm:cxn modelId="{E1C88FE1-7CC3-4B90-B2E2-F2C606656AE6}" type="presOf" srcId="{A6DD5642-F2B4-4C5E-80B9-52F52CE7F07E}" destId="{84BBADAD-B200-4D88-A2FD-57E0E2B2E8FC}" srcOrd="0" destOrd="1" presId="urn:microsoft.com/office/officeart/2005/8/layout/process1"/>
    <dgm:cxn modelId="{D179C2E4-BF84-4936-AC1B-6D49DF26174A}" srcId="{0E466BE1-2F0C-4A18-9857-FC0692C3CC7F}" destId="{54831784-4925-4786-9044-4CEF52F7F595}" srcOrd="1" destOrd="0" parTransId="{1BF58772-56AF-46A8-B454-9A2BC0E5E483}" sibTransId="{18E4D225-DC07-4255-A3B8-1D5CEC08B5A3}"/>
    <dgm:cxn modelId="{10291FE9-0D01-4EB7-A494-3AE96C5E63CB}" type="presOf" srcId="{50798BE8-6CB9-4E24-956E-38ED7032528D}" destId="{84BBADAD-B200-4D88-A2FD-57E0E2B2E8FC}" srcOrd="0" destOrd="3" presId="urn:microsoft.com/office/officeart/2005/8/layout/process1"/>
    <dgm:cxn modelId="{8C055295-2A2B-4993-BD54-595EEB375B98}" type="presParOf" srcId="{4814D925-5A69-43E9-9596-F9CF4B425957}" destId="{F81EDA8C-7A85-4FFA-AE6C-C6CF21D59D6C}" srcOrd="0" destOrd="0" presId="urn:microsoft.com/office/officeart/2005/8/layout/process1"/>
    <dgm:cxn modelId="{753DC282-ED32-4BDA-96B7-33A2A6D6AF5F}" type="presParOf" srcId="{4814D925-5A69-43E9-9596-F9CF4B425957}" destId="{3615AC52-B51C-44AB-8691-C0599F4B4F21}" srcOrd="1" destOrd="0" presId="urn:microsoft.com/office/officeart/2005/8/layout/process1"/>
    <dgm:cxn modelId="{CAF33934-EBEA-4A96-B9FB-537B0E0A81D7}" type="presParOf" srcId="{3615AC52-B51C-44AB-8691-C0599F4B4F21}" destId="{BCC63710-B79E-404C-8162-645F4F26169E}" srcOrd="0" destOrd="0" presId="urn:microsoft.com/office/officeart/2005/8/layout/process1"/>
    <dgm:cxn modelId="{AB9E67E1-FB43-4C10-829B-C21A6111E4A4}" type="presParOf" srcId="{4814D925-5A69-43E9-9596-F9CF4B425957}" destId="{84BBADAD-B200-4D88-A2FD-57E0E2B2E8F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EDA8C-7A85-4FFA-AE6C-C6CF21D59D6C}">
      <dsp:nvSpPr>
        <dsp:cNvPr id="0" name=""/>
        <dsp:cNvSpPr/>
      </dsp:nvSpPr>
      <dsp:spPr>
        <a:xfrm>
          <a:off x="0" y="914520"/>
          <a:ext cx="4854385" cy="413054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SQL Server 2016</a:t>
          </a:r>
          <a:endParaRPr lang="en-US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/>
            <a:t>Extensibility Framework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/>
            <a:t>R Support (3.2.2)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Microsoft R Server</a:t>
          </a:r>
          <a:endParaRPr lang="en-US" sz="2000" kern="1200"/>
        </a:p>
      </dsp:txBody>
      <dsp:txXfrm>
        <a:off x="120980" y="1035500"/>
        <a:ext cx="4612425" cy="3888588"/>
      </dsp:txXfrm>
    </dsp:sp>
    <dsp:sp modelId="{3615AC52-B51C-44AB-8691-C0599F4B4F21}">
      <dsp:nvSpPr>
        <dsp:cNvPr id="0" name=""/>
        <dsp:cNvSpPr/>
      </dsp:nvSpPr>
      <dsp:spPr>
        <a:xfrm>
          <a:off x="5325072" y="2377850"/>
          <a:ext cx="997856" cy="1203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/>
        </a:p>
      </dsp:txBody>
      <dsp:txXfrm>
        <a:off x="5325072" y="2618627"/>
        <a:ext cx="698499" cy="722333"/>
      </dsp:txXfrm>
    </dsp:sp>
    <dsp:sp modelId="{84BBADAD-B200-4D88-A2FD-57E0E2B2E8FC}">
      <dsp:nvSpPr>
        <dsp:cNvPr id="0" name=""/>
        <dsp:cNvSpPr/>
      </dsp:nvSpPr>
      <dsp:spPr>
        <a:xfrm>
          <a:off x="6737134" y="1003297"/>
          <a:ext cx="4854385" cy="39529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SQL Server 2017</a:t>
          </a:r>
          <a:endParaRPr lang="en-US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Python Support (3.5.2)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R Support (3.3.3)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Native Scoring using PREDICT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/>
            <a:t>In-database Package Management</a:t>
          </a:r>
          <a:endParaRPr lang="en-US" sz="2000" kern="1200" dirty="0"/>
        </a:p>
      </dsp:txBody>
      <dsp:txXfrm>
        <a:off x="6852913" y="1119076"/>
        <a:ext cx="4622827" cy="3721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2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12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02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24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21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54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8/10/2018 7:47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02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72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6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71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8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0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5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05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8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0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32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6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58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0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15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673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355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29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63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441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35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81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5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774A7-865F-46BF-A68E-C86308C6E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19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75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036" y="1825625"/>
            <a:ext cx="5570764" cy="43513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80264" cy="4351338"/>
          </a:xfrm>
        </p:spPr>
        <p:txBody>
          <a:bodyPr/>
          <a:lstStyle>
            <a:lvl1pPr marL="0" indent="0"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ADF286-71A8-45E9-A5F7-4995209A4D57}" type="slidenum">
              <a:rPr lang="en-US" smtClean="0"/>
              <a:pPr>
                <a:defRPr/>
              </a:pPr>
              <a:t>‹#›</a:t>
            </a:fld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04850" y="103868"/>
            <a:ext cx="10515600" cy="1063625"/>
          </a:xfrm>
        </p:spPr>
        <p:txBody>
          <a:bodyPr>
            <a:normAutofit/>
          </a:bodyPr>
          <a:lstStyle>
            <a:lvl1pPr>
              <a:defRPr lang="en-US" sz="54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85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2620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751114"/>
            <a:ext cx="12192000" cy="5510893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31428" y="751113"/>
            <a:ext cx="5099957" cy="5095875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a picture of yourself so people in virtual sessions know what you look like.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98688" y="751115"/>
            <a:ext cx="5977619" cy="1069522"/>
          </a:xfrm>
        </p:spPr>
        <p:txBody>
          <a:bodyPr/>
          <a:lstStyle>
            <a:lvl1pPr eaLnBrk="1" fontAlgn="auto" hangingPunct="1">
              <a:spcAft>
                <a:spcPts val="0"/>
              </a:spcAft>
              <a:defRPr lang="en-US" sz="3600" b="1" kern="1200" cap="all" dirty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ea typeface="+mj-ea"/>
              </a:rPr>
              <a:t>[Your Name]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98688" y="1901824"/>
            <a:ext cx="5977619" cy="3945165"/>
          </a:xfrm>
        </p:spPr>
        <p:txBody>
          <a:bodyPr>
            <a:normAutofit/>
          </a:bodyPr>
          <a:lstStyle>
            <a:lvl1pPr>
              <a:defRPr lang="en-US" sz="2800" kern="120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Details about yourself. Explain why you are a credible resource.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2620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751114"/>
            <a:ext cx="12192000" cy="5510893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4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6717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867480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42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2" r:id="rId18"/>
    <p:sldLayoutId id="2147483673" r:id="rId19"/>
    <p:sldLayoutId id="2147483675" r:id="rId20"/>
    <p:sldLayoutId id="2147483676" r:id="rId21"/>
    <p:sldLayoutId id="2147483677" r:id="rId2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jp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hyperlink" Target="https://github.com/bcafferky/shared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sdn.microsoft.com/en-us/library/mt590947.aspx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by2cJ9sQO0Q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by2cJ9sQO0Q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Proprietary%20high%20performance%20functions%20used%20in%20place%20of%20the%20standard%20R%20functions.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  <a:p>
            <a:pPr algn="ctr"/>
            <a:r>
              <a:rPr lang="en-US" sz="4000" dirty="0"/>
              <a:t>Machine Learning with </a:t>
            </a:r>
          </a:p>
          <a:p>
            <a:pPr algn="ctr"/>
            <a:r>
              <a:rPr lang="en-US" sz="4000" dirty="0"/>
              <a:t>SQL Server and ML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84973"/>
            <a:ext cx="3514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Bryan Cafferky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Data Solutions Enabler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F47B0-9FEB-49D6-B122-15FDD70A0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016" y="4554226"/>
            <a:ext cx="1701117" cy="1468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365A01-6E79-481F-8AE9-387BF6573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875" y="6210577"/>
            <a:ext cx="2057400" cy="4381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7">
            <a:hlinkClick r:id="rId5"/>
            <a:extLst>
              <a:ext uri="{FF2B5EF4-FFF2-40B4-BE49-F238E27FC236}">
                <a16:creationId xmlns:a16="http://schemas.microsoft.com/office/drawing/2014/main" id="{43FA0F81-EC44-45CD-8D3F-EA8F373FE6E5}"/>
              </a:ext>
            </a:extLst>
          </p:cNvPr>
          <p:cNvSpPr/>
          <p:nvPr/>
        </p:nvSpPr>
        <p:spPr>
          <a:xfrm>
            <a:off x="2818406" y="6297844"/>
            <a:ext cx="377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https://github.com/bcafferky/shared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000B1-2CCD-4543-8460-AFBB3BBCB0D6}"/>
              </a:ext>
            </a:extLst>
          </p:cNvPr>
          <p:cNvSpPr txBox="1"/>
          <p:nvPr/>
        </p:nvSpPr>
        <p:spPr>
          <a:xfrm>
            <a:off x="76211" y="6165357"/>
            <a:ext cx="1215717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GitHub:</a:t>
            </a:r>
          </a:p>
        </p:txBody>
      </p:sp>
      <p:pic>
        <p:nvPicPr>
          <p:cNvPr id="1026" name="Picture 2" descr="Image result for youtube">
            <a:extLst>
              <a:ext uri="{FF2B5EF4-FFF2-40B4-BE49-F238E27FC236}">
                <a16:creationId xmlns:a16="http://schemas.microsoft.com/office/drawing/2014/main" id="{908239C8-0A10-49CB-B371-9A538D173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508" y="5729728"/>
            <a:ext cx="1215718" cy="5065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36216-F121-4F0B-BB4E-D3076625A6B3}"/>
              </a:ext>
            </a:extLst>
          </p:cNvPr>
          <p:cNvSpPr txBox="1"/>
          <p:nvPr/>
        </p:nvSpPr>
        <p:spPr>
          <a:xfrm>
            <a:off x="76211" y="5709074"/>
            <a:ext cx="2833148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Subscribe to me on:</a:t>
            </a:r>
          </a:p>
        </p:txBody>
      </p:sp>
      <p:pic>
        <p:nvPicPr>
          <p:cNvPr id="1028" name="Picture 4" descr="Image result for sql server">
            <a:extLst>
              <a:ext uri="{FF2B5EF4-FFF2-40B4-BE49-F238E27FC236}">
                <a16:creationId xmlns:a16="http://schemas.microsoft.com/office/drawing/2014/main" id="{E0AF1C88-3EFF-469C-B9E4-294DA7F74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01" y="1659696"/>
            <a:ext cx="4904042" cy="32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D2ED69-E0F5-463B-8A06-79F4CA9601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6649" y="1763330"/>
            <a:ext cx="841532" cy="6521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558E7468-B8D3-4A27-9B5B-EA1DC97A2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35" y="1744186"/>
            <a:ext cx="1687477" cy="8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55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1"/>
            <a:ext cx="10515600" cy="100409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Statistics &amp; Data Science Roles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39394" y="1600200"/>
            <a:ext cx="335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Data Scientist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AF995-65E6-4382-8DB6-F5710BC1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593" y="3064038"/>
            <a:ext cx="1285875" cy="840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E31BF-42C0-4B73-A536-45C86F6F6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594" y="1600200"/>
            <a:ext cx="1283842" cy="7777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87ECC-8E27-4CFE-B6BF-30BEF72C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99561" y="4551204"/>
            <a:ext cx="1285875" cy="8407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E36F3C-C799-4C11-A5F3-7ECCC2226A2C}"/>
              </a:ext>
            </a:extLst>
          </p:cNvPr>
          <p:cNvSpPr txBox="1"/>
          <p:nvPr/>
        </p:nvSpPr>
        <p:spPr bwMode="auto">
          <a:xfrm>
            <a:off x="239394" y="4424706"/>
            <a:ext cx="335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Data Engineer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9F082-DDB5-4BA8-8B0D-C9B474F6BF09}"/>
              </a:ext>
            </a:extLst>
          </p:cNvPr>
          <p:cNvSpPr txBox="1"/>
          <p:nvPr/>
        </p:nvSpPr>
        <p:spPr bwMode="auto">
          <a:xfrm>
            <a:off x="239394" y="2940896"/>
            <a:ext cx="335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Domain Expert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2D190-5104-400B-9DCB-B3B224ABCC86}"/>
              </a:ext>
            </a:extLst>
          </p:cNvPr>
          <p:cNvSpPr txBox="1"/>
          <p:nvPr/>
        </p:nvSpPr>
        <p:spPr bwMode="auto">
          <a:xfrm>
            <a:off x="5649594" y="1600200"/>
            <a:ext cx="3828292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Advanced Degree in Statistics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Research/Discovery Orientated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Conceptualize/Develop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8769B-AF5F-441F-903A-E504117A4D0A}"/>
              </a:ext>
            </a:extLst>
          </p:cNvPr>
          <p:cNvSpPr txBox="1"/>
          <p:nvPr/>
        </p:nvSpPr>
        <p:spPr bwMode="auto">
          <a:xfrm>
            <a:off x="5649594" y="2937818"/>
            <a:ext cx="4730782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Has deep domain knowledge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Blends Operational Reporting &amp; Analytics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Some Knowledge of Statistics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Less Complex Models/Solutions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46ABAF-EE23-4946-99D2-169F35E2D84A}"/>
              </a:ext>
            </a:extLst>
          </p:cNvPr>
          <p:cNvSpPr txBox="1"/>
          <p:nvPr/>
        </p:nvSpPr>
        <p:spPr bwMode="auto">
          <a:xfrm>
            <a:off x="5649594" y="4424706"/>
            <a:ext cx="5044971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Focuses on Scaling Up/Out and Automation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May Modify Solution/Model to Scale It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Basic Understanding of Statistics and 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B3A554-975C-4769-A097-4EDFA4516EA2}"/>
              </a:ext>
            </a:extLst>
          </p:cNvPr>
          <p:cNvSpPr/>
          <p:nvPr/>
        </p:nvSpPr>
        <p:spPr>
          <a:xfrm>
            <a:off x="4117271" y="1600200"/>
            <a:ext cx="1464020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Selection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9924417-503C-4195-8AA2-8A75203FF50D}"/>
              </a:ext>
            </a:extLst>
          </p:cNvPr>
          <p:cNvSpPr/>
          <p:nvPr/>
        </p:nvSpPr>
        <p:spPr>
          <a:xfrm>
            <a:off x="4117271" y="3034503"/>
            <a:ext cx="1464020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C3E80A-44D8-413A-A6C1-B2E609A38DB8}"/>
              </a:ext>
            </a:extLst>
          </p:cNvPr>
          <p:cNvSpPr/>
          <p:nvPr/>
        </p:nvSpPr>
        <p:spPr>
          <a:xfrm>
            <a:off x="4117271" y="4521782"/>
            <a:ext cx="1464020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364170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Predictive Modeling, Supervised </a:t>
            </a:r>
            <a:r>
              <a:rPr lang="en-US" sz="4000" dirty="0"/>
              <a:t>Learning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6321" y="1648633"/>
            <a:ext cx="118110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Input Data is Fed into the Program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The Program is to Determine the Relationship Between the Input Columns and a Result Output Column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Based on Analysis of Inputs to Result, a Model is Created to Predict the Result Based on a Given Set of Inputs</a:t>
            </a:r>
          </a:p>
        </p:txBody>
      </p:sp>
      <p:pic>
        <p:nvPicPr>
          <p:cNvPr id="5" name="Picture 4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9805DC9D-3B21-4CE8-922A-4187F0C8E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4267200"/>
            <a:ext cx="1958626" cy="1958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F01AC-39E0-470F-97CA-DBB0CB4D3E92}"/>
              </a:ext>
            </a:extLst>
          </p:cNvPr>
          <p:cNvSpPr txBox="1"/>
          <p:nvPr/>
        </p:nvSpPr>
        <p:spPr>
          <a:xfrm>
            <a:off x="2130641" y="5246513"/>
            <a:ext cx="6245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History is used to predict the future.</a:t>
            </a:r>
          </a:p>
        </p:txBody>
      </p:sp>
    </p:spTree>
    <p:extLst>
      <p:ext uri="{BB962C8B-B14F-4D97-AF65-F5344CB8AC3E}">
        <p14:creationId xmlns:p14="http://schemas.microsoft.com/office/powerpoint/2010/main" val="386891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Applications of Predictive Modeling</a:t>
            </a:r>
            <a:r>
              <a:rPr lang="en-US" sz="4000" dirty="0"/>
              <a:t>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462BB-103B-4295-8FE4-D9637A132BF8}"/>
              </a:ext>
            </a:extLst>
          </p:cNvPr>
          <p:cNvSpPr txBox="1"/>
          <p:nvPr/>
        </p:nvSpPr>
        <p:spPr>
          <a:xfrm>
            <a:off x="397262" y="1792267"/>
            <a:ext cx="6239209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is the level of surgical risk?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Will a person contract a certain illness?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Will the patient be readmitted?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Is the person a high health risk?</a:t>
            </a:r>
          </a:p>
        </p:txBody>
      </p:sp>
    </p:spTree>
    <p:extLst>
      <p:ext uri="{BB962C8B-B14F-4D97-AF65-F5344CB8AC3E}">
        <p14:creationId xmlns:p14="http://schemas.microsoft.com/office/powerpoint/2010/main" val="33899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Applications of Other Forms of Machine Learning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462BB-103B-4295-8FE4-D9637A132BF8}"/>
              </a:ext>
            </a:extLst>
          </p:cNvPr>
          <p:cNvSpPr txBox="1"/>
          <p:nvPr/>
        </p:nvSpPr>
        <p:spPr>
          <a:xfrm>
            <a:off x="336877" y="1464463"/>
            <a:ext cx="69317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Extract handwritten notes from images.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Speech recognition and conversion to text.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Radiology – is there a tumor on the spine?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Genomics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Did a patient fall out of their bed?</a:t>
            </a:r>
          </a:p>
        </p:txBody>
      </p:sp>
    </p:spTree>
    <p:extLst>
      <p:ext uri="{BB962C8B-B14F-4D97-AF65-F5344CB8AC3E}">
        <p14:creationId xmlns:p14="http://schemas.microsoft.com/office/powerpoint/2010/main" val="287400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Steps to Creating a Predictive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D45A6-D227-4BB9-989A-848310D62293}"/>
              </a:ext>
            </a:extLst>
          </p:cNvPr>
          <p:cNvSpPr/>
          <p:nvPr/>
        </p:nvSpPr>
        <p:spPr>
          <a:xfrm>
            <a:off x="457200" y="1752600"/>
            <a:ext cx="769620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Analyze/Clean the Data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Determine the Columns that Predict the Answer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a Model to Use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Train the Model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Evaluate the Model’s Effectiveness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the Model</a:t>
            </a:r>
          </a:p>
        </p:txBody>
      </p:sp>
    </p:spTree>
    <p:extLst>
      <p:ext uri="{BB962C8B-B14F-4D97-AF65-F5344CB8AC3E}">
        <p14:creationId xmlns:p14="http://schemas.microsoft.com/office/powerpoint/2010/main" val="9206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E8DE5C5A-1BD7-412B-9174-21956871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" y="0"/>
            <a:ext cx="12192000" cy="6236975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CBA13A37-E31C-4B73-9E01-D560CAE6DA02}"/>
              </a:ext>
            </a:extLst>
          </p:cNvPr>
          <p:cNvSpPr txBox="1"/>
          <p:nvPr/>
        </p:nvSpPr>
        <p:spPr bwMode="auto">
          <a:xfrm>
            <a:off x="5410200" y="228600"/>
            <a:ext cx="51427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Steps to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254550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result for sql server r">
            <a:extLst>
              <a:ext uri="{FF2B5EF4-FFF2-40B4-BE49-F238E27FC236}">
                <a16:creationId xmlns:a16="http://schemas.microsoft.com/office/drawing/2014/main" id="{05C1FD3D-FDC3-4CE1-A73B-B4C36552A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78" y="1169400"/>
            <a:ext cx="9585481" cy="539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SQL Server/R Integration</a:t>
            </a:r>
          </a:p>
        </p:txBody>
      </p:sp>
    </p:spTree>
    <p:extLst>
      <p:ext uri="{BB962C8B-B14F-4D97-AF65-F5344CB8AC3E}">
        <p14:creationId xmlns:p14="http://schemas.microsoft.com/office/powerpoint/2010/main" val="318653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B518-3D06-410A-BDEA-C621CED7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10741981" cy="571760"/>
          </a:xfrm>
        </p:spPr>
        <p:txBody>
          <a:bodyPr/>
          <a:lstStyle/>
          <a:p>
            <a:r>
              <a:rPr lang="en-US" dirty="0"/>
              <a:t>SQL Server Machine learning Services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EE5837-03CE-4651-9138-82928B1F4B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566657"/>
              </p:ext>
            </p:extLst>
          </p:nvPr>
        </p:nvGraphicFramePr>
        <p:xfrm>
          <a:off x="269240" y="1189494"/>
          <a:ext cx="11655078" cy="6855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01258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R Limitations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58C99-0DF4-4E07-8BCD-CB0786ECE13B}"/>
              </a:ext>
            </a:extLst>
          </p:cNvPr>
          <p:cNvSpPr/>
          <p:nvPr/>
        </p:nvSpPr>
        <p:spPr>
          <a:xfrm>
            <a:off x="217196" y="1177795"/>
            <a:ext cx="876700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Client side only tool. No server based processing.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Data limited by client memory.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Single threaded.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Database data must be imported to be used.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Relatively slow.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No scheduling tool.</a:t>
            </a:r>
          </a:p>
        </p:txBody>
      </p:sp>
    </p:spTree>
    <p:extLst>
      <p:ext uri="{BB962C8B-B14F-4D97-AF65-F5344CB8AC3E}">
        <p14:creationId xmlns:p14="http://schemas.microsoft.com/office/powerpoint/2010/main" val="3151810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" y="147436"/>
            <a:ext cx="8824913" cy="489416"/>
          </a:xfrm>
        </p:spPr>
        <p:txBody>
          <a:bodyPr/>
          <a:lstStyle/>
          <a:p>
            <a:pPr fontAlgn="base"/>
            <a:r>
              <a:rPr lang="en-US" sz="3600" b="1" dirty="0">
                <a:solidFill>
                  <a:srgbClr val="0070C0"/>
                </a:solidFill>
                <a:latin typeface="News Cycle"/>
              </a:rPr>
              <a:t>Microsoft buys Revolution Analytics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6E071-60DD-4ED3-BC3E-669C4E9A3433}"/>
              </a:ext>
            </a:extLst>
          </p:cNvPr>
          <p:cNvSpPr/>
          <p:nvPr/>
        </p:nvSpPr>
        <p:spPr>
          <a:xfrm>
            <a:off x="148131" y="1378645"/>
            <a:ext cx="85286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Proprietary vendor providing scalability options.</a:t>
            </a:r>
          </a:p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Support for multi-threading.</a:t>
            </a:r>
          </a:p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Provide a shared R server.</a:t>
            </a:r>
          </a:p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Performant versions of common R functions.</a:t>
            </a:r>
          </a:p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Data not limited by memory.</a:t>
            </a:r>
            <a:endParaRPr lang="en-US" sz="3200" b="0" i="0" dirty="0">
              <a:solidFill>
                <a:srgbClr val="FFFFFF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18678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20" y="2081492"/>
            <a:ext cx="4929844" cy="37936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68236" y="2970165"/>
            <a:ext cx="257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For Language and graphics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EC0A9D-C1F3-4BDD-9766-51479A9F2EB6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18" y="825799"/>
            <a:ext cx="3398195" cy="9860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428750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3A7B00-B977-486C-B76B-9BEDFF9CD0A3}"/>
              </a:ext>
            </a:extLst>
          </p:cNvPr>
          <p:cNvSpPr/>
          <p:nvPr/>
        </p:nvSpPr>
        <p:spPr>
          <a:xfrm>
            <a:off x="322052" y="1378644"/>
            <a:ext cx="86321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Stored procedures can be coded in R with the features that entails.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SQL Server and R share memory space.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Work can be split between SQL Server and R Server.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6AB3DD-30E2-4FFC-92DF-12607E356173}"/>
              </a:ext>
            </a:extLst>
          </p:cNvPr>
          <p:cNvSpPr/>
          <p:nvPr/>
        </p:nvSpPr>
        <p:spPr>
          <a:xfrm>
            <a:off x="-60385" y="112946"/>
            <a:ext cx="102202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 Server 2016: Reaching R's Potential</a:t>
            </a:r>
          </a:p>
        </p:txBody>
      </p:sp>
    </p:spTree>
    <p:extLst>
      <p:ext uri="{BB962C8B-B14F-4D97-AF65-F5344CB8AC3E}">
        <p14:creationId xmlns:p14="http://schemas.microsoft.com/office/powerpoint/2010/main" val="1752556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3A7B00-B977-486C-B76B-9BEDFF9CD0A3}"/>
              </a:ext>
            </a:extLst>
          </p:cNvPr>
          <p:cNvSpPr/>
          <p:nvPr/>
        </p:nvSpPr>
        <p:spPr>
          <a:xfrm>
            <a:off x="296172" y="1206115"/>
            <a:ext cx="106162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Stored procedures can be coded in R with the features that entails.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SQL Server and R share memory space so no data movement.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Work can be split between SQL Server (T-SQL) and R Server.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Operationalize with SQL Agent.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Leverage all the Security Features of SQL Server.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6AB3DD-30E2-4FFC-92DF-12607E356173}"/>
              </a:ext>
            </a:extLst>
          </p:cNvPr>
          <p:cNvSpPr/>
          <p:nvPr/>
        </p:nvSpPr>
        <p:spPr>
          <a:xfrm>
            <a:off x="-60385" y="112946"/>
            <a:ext cx="102202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 Server 2016: Reaching R's Potential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DAB1B-4B39-4A07-B2B6-3F8340BD28BF}"/>
              </a:ext>
            </a:extLst>
          </p:cNvPr>
          <p:cNvSpPr/>
          <p:nvPr/>
        </p:nvSpPr>
        <p:spPr>
          <a:xfrm>
            <a:off x="873256" y="5772655"/>
            <a:ext cx="10445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Perfect Solution for Machine Learning with Structured Data.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81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15055-C32A-4F78-BD49-B755C334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13" y="1251632"/>
            <a:ext cx="9678838" cy="50303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CAC539-D651-4D1C-9B0B-9526C7659098}"/>
              </a:ext>
            </a:extLst>
          </p:cNvPr>
          <p:cNvSpPr/>
          <p:nvPr/>
        </p:nvSpPr>
        <p:spPr>
          <a:xfrm>
            <a:off x="69012" y="130198"/>
            <a:ext cx="4478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>
                <a:solidFill>
                  <a:srgbClr val="0070C0"/>
                </a:solidFill>
                <a:latin typeface="News Cycle"/>
              </a:rPr>
              <a:t>SQL Server Plus R = Value</a:t>
            </a:r>
            <a:endParaRPr lang="en-US" sz="32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</p:spTree>
    <p:extLst>
      <p:ext uri="{BB962C8B-B14F-4D97-AF65-F5344CB8AC3E}">
        <p14:creationId xmlns:p14="http://schemas.microsoft.com/office/powerpoint/2010/main" val="1703183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CAC539-D651-4D1C-9B0B-9526C7659098}"/>
              </a:ext>
            </a:extLst>
          </p:cNvPr>
          <p:cNvSpPr/>
          <p:nvPr/>
        </p:nvSpPr>
        <p:spPr>
          <a:xfrm>
            <a:off x="0" y="13019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b="1" dirty="0">
                <a:solidFill>
                  <a:srgbClr val="002060"/>
                </a:solidFill>
                <a:latin typeface="News Cycle"/>
              </a:rPr>
              <a:t>SQL Server Plus Machine Learning Server = Value</a:t>
            </a:r>
            <a:endParaRPr lang="en-US" sz="3200" b="1" i="0" dirty="0">
              <a:solidFill>
                <a:srgbClr val="002060"/>
              </a:solidFill>
              <a:effectLst/>
              <a:latin typeface="News Cycl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E841D-547F-49B0-AFA6-9FA9534A4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009"/>
            <a:ext cx="10058400" cy="5213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78F799-3FF2-4605-BAE5-37B7AE5FFF26}"/>
              </a:ext>
            </a:extLst>
          </p:cNvPr>
          <p:cNvSpPr/>
          <p:nvPr/>
        </p:nvSpPr>
        <p:spPr bwMode="auto">
          <a:xfrm>
            <a:off x="4735902" y="1984248"/>
            <a:ext cx="1975794" cy="123444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Python and R Supported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0F7F9608-3F13-43D9-83E4-24DCC10A4E40}"/>
              </a:ext>
            </a:extLst>
          </p:cNvPr>
          <p:cNvSpPr/>
          <p:nvPr/>
        </p:nvSpPr>
        <p:spPr bwMode="auto">
          <a:xfrm>
            <a:off x="9994392" y="1984248"/>
            <a:ext cx="1792224" cy="859536"/>
          </a:xfrm>
          <a:prstGeom prst="borderCallout1">
            <a:avLst>
              <a:gd name="adj1" fmla="val 18750"/>
              <a:gd name="adj2" fmla="val -8333"/>
              <a:gd name="adj3" fmla="val 133300"/>
              <a:gd name="adj4" fmla="val -53149"/>
            </a:avLst>
          </a:prstGeom>
          <a:solidFill>
            <a:srgbClr val="7030A0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Python/R Stored Procedures/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52580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62BC27-7FB0-4E23-9F13-0E9C1CC0363A}"/>
              </a:ext>
            </a:extLst>
          </p:cNvPr>
          <p:cNvSpPr/>
          <p:nvPr/>
        </p:nvSpPr>
        <p:spPr>
          <a:xfrm>
            <a:off x="0" y="121571"/>
            <a:ext cx="5893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>
                <a:solidFill>
                  <a:srgbClr val="0070C0"/>
                </a:solidFill>
                <a:latin typeface="News Cycle"/>
              </a:rPr>
              <a:t>SQL Server: R Operationalized</a:t>
            </a:r>
            <a:endParaRPr lang="en-US" sz="36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6781A-4DD9-42D8-B1CB-15D723655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14" y="1016839"/>
            <a:ext cx="9937630" cy="51240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30D52D-CAF3-461B-851A-9017C3206ED7}"/>
              </a:ext>
            </a:extLst>
          </p:cNvPr>
          <p:cNvSpPr/>
          <p:nvPr/>
        </p:nvSpPr>
        <p:spPr>
          <a:xfrm>
            <a:off x="3247886" y="6211821"/>
            <a:ext cx="598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latin typeface="Lato" panose="020F0502020204030203" pitchFamily="34" charset="0"/>
                <a:hlinkClick r:id="rId4"/>
              </a:rPr>
              <a:t>https://msdn.microsoft.com/en-us/library/mt590947.aspx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22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52E2D4-5CD7-4BA1-B108-9CEA5C8B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729" y="1183526"/>
            <a:ext cx="9413037" cy="50888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B71C32-25F2-42D9-BDF3-84124EF49BE7}"/>
              </a:ext>
            </a:extLst>
          </p:cNvPr>
          <p:cNvSpPr/>
          <p:nvPr/>
        </p:nvSpPr>
        <p:spPr>
          <a:xfrm>
            <a:off x="3131389" y="6272392"/>
            <a:ext cx="6062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/>
              <a:t> </a:t>
            </a:r>
            <a:r>
              <a:rPr lang="en-US">
                <a:hlinkClick r:id="rId4"/>
              </a:rPr>
              <a:t>https://www.youtube.com/watch?v=by2cJ9sQO0Q</a:t>
            </a:r>
            <a:endParaRPr lang="en-US" sz="36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88B68-4289-42FA-A222-B8105C9AA06B}"/>
              </a:ext>
            </a:extLst>
          </p:cNvPr>
          <p:cNvSpPr/>
          <p:nvPr/>
        </p:nvSpPr>
        <p:spPr>
          <a:xfrm>
            <a:off x="0" y="121571"/>
            <a:ext cx="5893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>
                <a:solidFill>
                  <a:srgbClr val="0070C0"/>
                </a:solidFill>
                <a:latin typeface="News Cycle"/>
              </a:rPr>
              <a:t>SQL Server: R Operationalized</a:t>
            </a:r>
            <a:endParaRPr lang="en-US" sz="36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</p:spTree>
    <p:extLst>
      <p:ext uri="{BB962C8B-B14F-4D97-AF65-F5344CB8AC3E}">
        <p14:creationId xmlns:p14="http://schemas.microsoft.com/office/powerpoint/2010/main" val="146128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BA3CFF-4CB1-4A0C-8B76-09BE691A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54" y="952050"/>
            <a:ext cx="9848850" cy="54197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5ECE44-B632-495C-9B92-5AF4D0A1E6D0}"/>
              </a:ext>
            </a:extLst>
          </p:cNvPr>
          <p:cNvSpPr/>
          <p:nvPr/>
        </p:nvSpPr>
        <p:spPr>
          <a:xfrm>
            <a:off x="3507140" y="6371775"/>
            <a:ext cx="5350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latin typeface="Lato" panose="020F0502020204030203" pitchFamily="34" charset="0"/>
                <a:hlinkClick r:id="rId4"/>
              </a:rPr>
              <a:t>https://www.youtube.com/watch?v=by2cJ9sQO0Q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121571"/>
            <a:ext cx="5184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>
                <a:solidFill>
                  <a:srgbClr val="0070C0"/>
                </a:solidFill>
                <a:latin typeface="News Cycle"/>
              </a:rPr>
              <a:t>SQL Server/R Architecture</a:t>
            </a:r>
            <a:endParaRPr lang="en-US" sz="36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</p:spTree>
    <p:extLst>
      <p:ext uri="{BB962C8B-B14F-4D97-AF65-F5344CB8AC3E}">
        <p14:creationId xmlns:p14="http://schemas.microsoft.com/office/powerpoint/2010/main" val="2475224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49096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Microsoft R Open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70019-B5D1-4A7E-BEDA-EE5AA7B92994}"/>
              </a:ext>
            </a:extLst>
          </p:cNvPr>
          <p:cNvSpPr/>
          <p:nvPr/>
        </p:nvSpPr>
        <p:spPr>
          <a:xfrm>
            <a:off x="97764" y="1323549"/>
            <a:ext cx="122725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 Open - an open source R distribution from Microsoft that is fixed stable release.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CRAN is always adding updates to the R language which can be unstable.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Some enhanced performance math functions are included.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Is used in place of the standard CRAN R language download.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Must be used with R scalability features.</a:t>
            </a:r>
          </a:p>
        </p:txBody>
      </p:sp>
    </p:spTree>
    <p:extLst>
      <p:ext uri="{BB962C8B-B14F-4D97-AF65-F5344CB8AC3E}">
        <p14:creationId xmlns:p14="http://schemas.microsoft.com/office/powerpoint/2010/main" val="1729925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50363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Microsoft R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50060E-FD79-43C0-97FA-0426B56ADA26}"/>
              </a:ext>
            </a:extLst>
          </p:cNvPr>
          <p:cNvSpPr/>
          <p:nvPr/>
        </p:nvSpPr>
        <p:spPr>
          <a:xfrm>
            <a:off x="184031" y="1273219"/>
            <a:ext cx="84941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set of R packages.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RScale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functions but with limited scalability.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for learning and development.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 a good option when small only scale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improvments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needed.</a:t>
            </a:r>
          </a:p>
        </p:txBody>
      </p:sp>
    </p:spTree>
    <p:extLst>
      <p:ext uri="{BB962C8B-B14F-4D97-AF65-F5344CB8AC3E}">
        <p14:creationId xmlns:p14="http://schemas.microsoft.com/office/powerpoint/2010/main" val="2482330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526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Microsoft R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08916-C60D-47A6-AFF3-CF0FE7A43D35}"/>
              </a:ext>
            </a:extLst>
          </p:cNvPr>
          <p:cNvSpPr/>
          <p:nvPr/>
        </p:nvSpPr>
        <p:spPr>
          <a:xfrm>
            <a:off x="253041" y="1556938"/>
            <a:ext cx="116600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stand alone R execution environment.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 submit R requests to R Server for high speed processing.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contained within other environments such as SQL Server.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 for Linux, Hadoop and Teradata.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Tight integration with SQL Sever.</a:t>
            </a:r>
          </a:p>
        </p:txBody>
      </p:sp>
    </p:spTree>
    <p:extLst>
      <p:ext uri="{BB962C8B-B14F-4D97-AF65-F5344CB8AC3E}">
        <p14:creationId xmlns:p14="http://schemas.microsoft.com/office/powerpoint/2010/main" val="23167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8900"/>
            <a:ext cx="10690225" cy="984250"/>
          </a:xfrm>
        </p:spPr>
        <p:txBody>
          <a:bodyPr/>
          <a:lstStyle/>
          <a:p>
            <a:r>
              <a:rPr lang="en-US" sz="4400" dirty="0"/>
              <a:t>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61" y="1724744"/>
            <a:ext cx="966411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Data Science Collaboration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SQL Server/Machine Learning Server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Features and Benefits of Machine Learning Server</a:t>
            </a:r>
          </a:p>
        </p:txBody>
      </p:sp>
    </p:spTree>
    <p:extLst>
      <p:ext uri="{BB962C8B-B14F-4D97-AF65-F5344CB8AC3E}">
        <p14:creationId xmlns:p14="http://schemas.microsoft.com/office/powerpoint/2010/main" val="2129560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49096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Microsoft R Open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15C0B1-96DD-4567-AE15-8B95111239AD}"/>
              </a:ext>
            </a:extLst>
          </p:cNvPr>
          <p:cNvSpPr/>
          <p:nvPr/>
        </p:nvSpPr>
        <p:spPr>
          <a:xfrm>
            <a:off x="166776" y="1532013"/>
            <a:ext cx="113149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Proprietary high performance functions used in place of the standard R functions.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with the prefix '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i.e.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rxImport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with Microsoft R Client (free) or R Server but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severly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limited scalability on R Client.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Functions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https://msdn.microsoft.com/en-us/microsoft-r/scaler/scaler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646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69011"/>
            <a:ext cx="54088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0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 Server: </a:t>
            </a:r>
            <a:r>
              <a:rPr lang="en-US" sz="4000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DeployR</a:t>
            </a:r>
            <a:endParaRPr lang="en-US" sz="40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CCB34B-9438-484D-9EF8-00CC51E4D4C4}"/>
              </a:ext>
            </a:extLst>
          </p:cNvPr>
          <p:cNvSpPr/>
          <p:nvPr/>
        </p:nvSpPr>
        <p:spPr>
          <a:xfrm>
            <a:off x="123645" y="1359484"/>
            <a:ext cx="113667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as the R Integration Server.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optional framework for deploying R analytics inside web, desktop, mobile, and dashboard applications as well as backend systems.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analytics services such as a predictive model as a web service.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07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89173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 Server Launchpad Service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C03C57-FA5F-4D58-B17A-C13496C39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08" y="1143252"/>
            <a:ext cx="8818173" cy="54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18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17796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Demo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183827-32CD-46A4-9055-783D883F0F44}"/>
              </a:ext>
            </a:extLst>
          </p:cNvPr>
          <p:cNvSpPr/>
          <p:nvPr/>
        </p:nvSpPr>
        <p:spPr>
          <a:xfrm>
            <a:off x="2142226" y="2128189"/>
            <a:ext cx="721743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R Services Demo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918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65522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Adding Python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E5793-4179-40F2-9F6E-FFEB1E03D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654" y="1354469"/>
            <a:ext cx="7489751" cy="4993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2DE07-CD73-4866-B0D7-721BA03F6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841" y="4857953"/>
            <a:ext cx="3519377" cy="148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23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6499DC-C047-45F0-88C1-717163CED864}"/>
              </a:ext>
            </a:extLst>
          </p:cNvPr>
          <p:cNvSpPr/>
          <p:nvPr/>
        </p:nvSpPr>
        <p:spPr>
          <a:xfrm>
            <a:off x="0" y="0"/>
            <a:ext cx="12192000" cy="861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5320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SQL Server/ML Server with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BEDF8B-E53E-4E22-AA5D-0613EC273325}"/>
              </a:ext>
            </a:extLst>
          </p:cNvPr>
          <p:cNvSpPr txBox="1"/>
          <p:nvPr/>
        </p:nvSpPr>
        <p:spPr>
          <a:xfrm>
            <a:off x="20592" y="430567"/>
            <a:ext cx="5299967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#If you are running SQL Server 2017 RC1 and above: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revoscalepy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import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RxComputeContext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RxInSqlServer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RxSqlServerData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revoscalepy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import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rx_import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#Connection string to connect to SQL Server  instance</a:t>
            </a: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conn_str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'Driver=SQL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Server;Server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MYSQLSERVER;Database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TutorialDB;Trusted_Connection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=True;'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#Define the columns we wish to import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column_info</a:t>
            </a:r>
            <a:r>
              <a:rPr lang="en-US" sz="14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"Year" : { "type" : "integer"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"Month" : { "type" : "integer"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"Day" : { "type" : "integer"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</a:t>
            </a:r>
            <a:r>
              <a:rPr lang="en-US" sz="1400" dirty="0" err="1">
                <a:solidFill>
                  <a:schemeClr val="bg1"/>
                </a:solidFill>
              </a:rPr>
              <a:t>RentalCount</a:t>
            </a:r>
            <a:r>
              <a:rPr lang="en-US" sz="1400" dirty="0">
                <a:solidFill>
                  <a:schemeClr val="bg1"/>
                </a:solidFill>
              </a:rPr>
              <a:t>" : { "type" : "integer"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</a:t>
            </a:r>
            <a:r>
              <a:rPr lang="en-US" sz="1400" dirty="0" err="1">
                <a:solidFill>
                  <a:schemeClr val="bg1"/>
                </a:solidFill>
              </a:rPr>
              <a:t>WeekDay</a:t>
            </a:r>
            <a:r>
              <a:rPr lang="en-US" sz="1400" dirty="0">
                <a:solidFill>
                  <a:schemeClr val="bg1"/>
                </a:solidFill>
              </a:rPr>
              <a:t>" 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"type" : "factor",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"levels" : ["1", "2", "3", "4", "5", "6", "7"]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"Holiday" 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"type" : "factor",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"levels" : ["1", "0"]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"Snow" 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"type" : "factor",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"levels" : ["1", "0"]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}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10794-A4F5-4067-B312-DEF3B8BB28C9}"/>
              </a:ext>
            </a:extLst>
          </p:cNvPr>
          <p:cNvSpPr/>
          <p:nvPr/>
        </p:nvSpPr>
        <p:spPr>
          <a:xfrm>
            <a:off x="5708279" y="46166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#Get the data from SQL Server Table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data_source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RxSqlServerData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(table="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dbo.rental_data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          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connection_string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conn_str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column_info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column_info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computeContext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RxInSqlServer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connection_string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conn_str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num_tasks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1,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auto_cleanup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False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RxInSqlServer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connection_string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conn_str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num_tasks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=1,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auto_cleanup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=False)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# import data source and convert to pandas </a:t>
            </a:r>
            <a:r>
              <a:rPr lang="en-US" sz="1600" dirty="0" err="1">
                <a:solidFill>
                  <a:schemeClr val="bg1"/>
                </a:solidFill>
              </a:rPr>
              <a:t>dataframe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df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pd.DataFrame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rx_import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input_data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data_source</a:t>
            </a:r>
            <a:r>
              <a:rPr lang="en-US" sz="1600" dirty="0">
                <a:solidFill>
                  <a:schemeClr val="bg1"/>
                </a:solidFill>
              </a:rPr>
              <a:t>))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print("Data frame:", </a:t>
            </a:r>
            <a:r>
              <a:rPr lang="en-US" sz="1600" dirty="0" err="1">
                <a:solidFill>
                  <a:schemeClr val="bg1"/>
                </a:solidFill>
              </a:rPr>
              <a:t>df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# Get all the columns from the </a:t>
            </a:r>
            <a:r>
              <a:rPr lang="en-US" sz="1600" dirty="0" err="1">
                <a:solidFill>
                  <a:schemeClr val="bg1"/>
                </a:solidFill>
              </a:rPr>
              <a:t>dataframe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columns = </a:t>
            </a:r>
            <a:r>
              <a:rPr lang="en-US" sz="1600" dirty="0" err="1">
                <a:solidFill>
                  <a:schemeClr val="bg1"/>
                </a:solidFill>
              </a:rPr>
              <a:t>df.columns.tolist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# Filter the columns to remove ones we don't want to use in the training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columns = [c for c in columns if c not in ["Year"]]</a:t>
            </a:r>
          </a:p>
        </p:txBody>
      </p:sp>
    </p:spTree>
    <p:extLst>
      <p:ext uri="{BB962C8B-B14F-4D97-AF65-F5344CB8AC3E}">
        <p14:creationId xmlns:p14="http://schemas.microsoft.com/office/powerpoint/2010/main" val="1428116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36167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Take A 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ED5C0-E9E9-45DC-B506-AB9280517098}"/>
              </a:ext>
            </a:extLst>
          </p:cNvPr>
          <p:cNvSpPr txBox="1"/>
          <p:nvPr/>
        </p:nvSpPr>
        <p:spPr>
          <a:xfrm>
            <a:off x="403632" y="1413063"/>
            <a:ext cx="978985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Data Does Not Need to Be Moved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High Performance </a:t>
            </a:r>
            <a:r>
              <a:rPr lang="en-US" sz="2800" dirty="0" err="1">
                <a:solidFill>
                  <a:schemeClr val="bg1"/>
                </a:solidFill>
              </a:rPr>
              <a:t>rx</a:t>
            </a:r>
            <a:r>
              <a:rPr lang="en-US" sz="2800" dirty="0">
                <a:solidFill>
                  <a:schemeClr val="bg1"/>
                </a:solidFill>
              </a:rPr>
              <a:t> Functions Server Side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Models Can Be Stored in SQL a Server Table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Prediction Results Can Be Stored in a SQL Server Table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R/Python Stored Procedures and Functions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SQL Agent Can Be Used to Schedule Model Builds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 T-SQL or R/Python As Best Fits the Need</a:t>
            </a:r>
          </a:p>
        </p:txBody>
      </p:sp>
    </p:spTree>
    <p:extLst>
      <p:ext uri="{BB962C8B-B14F-4D97-AF65-F5344CB8AC3E}">
        <p14:creationId xmlns:p14="http://schemas.microsoft.com/office/powerpoint/2010/main" val="687960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17491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95506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89829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 Server/R Server Integration</a:t>
            </a:r>
          </a:p>
        </p:txBody>
      </p:sp>
      <p:pic>
        <p:nvPicPr>
          <p:cNvPr id="3" name="Picture 2" descr="Image result for end">
            <a:extLst>
              <a:ext uri="{FF2B5EF4-FFF2-40B4-BE49-F238E27FC236}">
                <a16:creationId xmlns:a16="http://schemas.microsoft.com/office/drawing/2014/main" id="{1C4CADA3-2383-45BF-B55B-FED66C07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1671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0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1999" cy="89046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Supported Machine Learning Approaches</a:t>
            </a:r>
            <a:endParaRPr lang="en-US" sz="4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A5D9D4-A07D-4818-9C93-90CD8CEC305B}"/>
              </a:ext>
            </a:extLst>
          </p:cNvPr>
          <p:cNvSpPr/>
          <p:nvPr/>
        </p:nvSpPr>
        <p:spPr>
          <a:xfrm>
            <a:off x="151045" y="1862196"/>
            <a:ext cx="2793535" cy="3674378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Scalable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 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Performance Varies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69869E-5B5E-43A5-B297-8BB8590695BC}"/>
              </a:ext>
            </a:extLst>
          </p:cNvPr>
          <p:cNvSpPr/>
          <p:nvPr/>
        </p:nvSpPr>
        <p:spPr>
          <a:xfrm>
            <a:off x="9334196" y="1828641"/>
            <a:ext cx="2681682" cy="3707933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 Trained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Fitted to a Purpose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/>
              <a:t>Cognitive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1140EE-65B6-4A0F-A7D0-DC38816934A0}"/>
              </a:ext>
            </a:extLst>
          </p:cNvPr>
          <p:cNvSpPr/>
          <p:nvPr/>
        </p:nvSpPr>
        <p:spPr>
          <a:xfrm>
            <a:off x="3212095" y="1862197"/>
            <a:ext cx="2793535" cy="3674377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High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69EE7A-7F57-464E-927F-B25D6BDC753C}"/>
              </a:ext>
            </a:extLst>
          </p:cNvPr>
          <p:cNvSpPr/>
          <p:nvPr/>
        </p:nvSpPr>
        <p:spPr>
          <a:xfrm>
            <a:off x="6273145" y="1862197"/>
            <a:ext cx="2793535" cy="3674377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991C1A69-1F90-4031-A69D-E3229A8A8C29}"/>
              </a:ext>
            </a:extLst>
          </p:cNvPr>
          <p:cNvSpPr/>
          <p:nvPr/>
        </p:nvSpPr>
        <p:spPr>
          <a:xfrm>
            <a:off x="151045" y="6030780"/>
            <a:ext cx="5767811" cy="484632"/>
          </a:xfrm>
          <a:prstGeom prst="left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67AEC8-83BC-4B57-A40D-88161098A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6" y="4133490"/>
            <a:ext cx="606766" cy="606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89E965-B811-4C7C-8223-14F5A8034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8" y="4133490"/>
            <a:ext cx="680171" cy="60676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6D5611-8A9D-48A4-A556-06796F04A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72" y="4133490"/>
            <a:ext cx="900194" cy="6435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4D86D9-C5F0-4D33-91F0-91F873C38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49" y="4143554"/>
            <a:ext cx="900194" cy="6435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896A01-14A1-41D7-97FB-4BB7294C54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60" y="4133490"/>
            <a:ext cx="1508253" cy="65357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6C5E6CD-6854-4AFB-96EC-35AEB9D9ED62}"/>
              </a:ext>
            </a:extLst>
          </p:cNvPr>
          <p:cNvSpPr/>
          <p:nvPr/>
        </p:nvSpPr>
        <p:spPr>
          <a:xfrm>
            <a:off x="4112568" y="145930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Scalable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83805-96D6-4ADC-B63D-4D24C0F113B8}"/>
              </a:ext>
            </a:extLst>
          </p:cNvPr>
          <p:cNvSpPr/>
          <p:nvPr/>
        </p:nvSpPr>
        <p:spPr>
          <a:xfrm>
            <a:off x="7086855" y="145930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Scalable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6F7FE4-8F00-475D-8D7A-DE792C0A0D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303" y="4133490"/>
            <a:ext cx="780290" cy="59670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94E04DB-FF6B-496E-8D64-8F2751A253B8}"/>
              </a:ext>
            </a:extLst>
          </p:cNvPr>
          <p:cNvSpPr/>
          <p:nvPr/>
        </p:nvSpPr>
        <p:spPr>
          <a:xfrm>
            <a:off x="6273145" y="6030780"/>
            <a:ext cx="5631471" cy="484632"/>
          </a:xfrm>
          <a:prstGeom prst="left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010DA8-3BDF-495E-985D-189C3D1808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43" y="4133489"/>
            <a:ext cx="665867" cy="665867"/>
          </a:xfrm>
          <a:prstGeom prst="rect">
            <a:avLst/>
          </a:prstGeom>
        </p:spPr>
      </p:pic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8358A1C1-2000-464D-818F-3B3825EFBF40}"/>
              </a:ext>
            </a:extLst>
          </p:cNvPr>
          <p:cNvSpPr/>
          <p:nvPr/>
        </p:nvSpPr>
        <p:spPr>
          <a:xfrm>
            <a:off x="241540" y="974677"/>
            <a:ext cx="8825140" cy="484632"/>
          </a:xfrm>
          <a:prstGeom prst="left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Build Your Own</a:t>
            </a: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23D5D1AF-8827-49A6-9D29-FC16EA980F80}"/>
              </a:ext>
            </a:extLst>
          </p:cNvPr>
          <p:cNvSpPr/>
          <p:nvPr/>
        </p:nvSpPr>
        <p:spPr>
          <a:xfrm>
            <a:off x="9307753" y="974676"/>
            <a:ext cx="2708125" cy="484632"/>
          </a:xfrm>
          <a:prstGeom prst="left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Built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DC01CE-599A-4910-A615-91CEBCD7D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60" y="4808850"/>
            <a:ext cx="900194" cy="6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8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99F8-DA26-4DA2-BD3B-D3D8208346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88852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Cognitive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9DC9C-607C-4172-A7E7-1D1979C03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332" y="1023360"/>
            <a:ext cx="94869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1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32799"/>
            <a:ext cx="12131615" cy="8781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Solutions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69869E-5B5E-43A5-B297-8BB8590695BC}"/>
              </a:ext>
            </a:extLst>
          </p:cNvPr>
          <p:cNvSpPr/>
          <p:nvPr/>
        </p:nvSpPr>
        <p:spPr>
          <a:xfrm>
            <a:off x="3604347" y="1780610"/>
            <a:ext cx="5173308" cy="4457689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Partner Solutions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 Built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Customize to Your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A7F4E-6401-4780-B770-3B0EC6EF8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495" y="4447115"/>
            <a:ext cx="2333625" cy="50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F69DEA-3BD5-4472-9B29-5B0FB6A1F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442" y="4251852"/>
            <a:ext cx="16954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1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60385" y="130183"/>
            <a:ext cx="8824913" cy="48941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Up vs. Scale Out</a:t>
            </a:r>
          </a:p>
        </p:txBody>
      </p:sp>
      <p:pic>
        <p:nvPicPr>
          <p:cNvPr id="4" name="Picture 3" descr="A close up of a toy&#10;&#10;Description generated with high confidence">
            <a:extLst>
              <a:ext uri="{FF2B5EF4-FFF2-40B4-BE49-F238E27FC236}">
                <a16:creationId xmlns:a16="http://schemas.microsoft.com/office/drawing/2014/main" id="{6493F40A-169C-44FD-9B47-4C6B1F0E5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50" y="1673722"/>
            <a:ext cx="3197266" cy="3234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F261A4-81DF-4E8F-BE1D-26E5749FD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2223"/>
            <a:ext cx="4767943" cy="393355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7AF1802-C145-4D88-9F54-632E257E0754}"/>
              </a:ext>
            </a:extLst>
          </p:cNvPr>
          <p:cNvSpPr txBox="1">
            <a:spLocks/>
          </p:cNvSpPr>
          <p:nvPr/>
        </p:nvSpPr>
        <p:spPr>
          <a:xfrm>
            <a:off x="1402703" y="5566266"/>
            <a:ext cx="2768081" cy="489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Up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E0378F-F37E-4601-B1D0-E5DE09E4E8C5}"/>
              </a:ext>
            </a:extLst>
          </p:cNvPr>
          <p:cNvSpPr txBox="1">
            <a:spLocks/>
          </p:cNvSpPr>
          <p:nvPr/>
        </p:nvSpPr>
        <p:spPr>
          <a:xfrm>
            <a:off x="7389845" y="5566266"/>
            <a:ext cx="3032449" cy="489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Out</a:t>
            </a:r>
          </a:p>
        </p:txBody>
      </p:sp>
    </p:spTree>
    <p:extLst>
      <p:ext uri="{BB962C8B-B14F-4D97-AF65-F5344CB8AC3E}">
        <p14:creationId xmlns:p14="http://schemas.microsoft.com/office/powerpoint/2010/main" val="154726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33405" y="112930"/>
            <a:ext cx="8824913" cy="48941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Up vs. Scale 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F261A4-81DF-4E8F-BE1D-26E5749FD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2223"/>
            <a:ext cx="4767943" cy="393355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2E0378F-F37E-4601-B1D0-E5DE09E4E8C5}"/>
              </a:ext>
            </a:extLst>
          </p:cNvPr>
          <p:cNvSpPr txBox="1">
            <a:spLocks/>
          </p:cNvSpPr>
          <p:nvPr/>
        </p:nvSpPr>
        <p:spPr>
          <a:xfrm>
            <a:off x="7389845" y="5566266"/>
            <a:ext cx="3032449" cy="48941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Out</a:t>
            </a:r>
          </a:p>
        </p:txBody>
      </p:sp>
      <p:pic>
        <p:nvPicPr>
          <p:cNvPr id="4098" name="Picture 2" descr="Image result for phone book">
            <a:extLst>
              <a:ext uri="{FF2B5EF4-FFF2-40B4-BE49-F238E27FC236}">
                <a16:creationId xmlns:a16="http://schemas.microsoft.com/office/drawing/2014/main" id="{2C3E30C6-2911-4A64-906B-585702C1F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37" y="2394908"/>
            <a:ext cx="3112315" cy="20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D2B3FA4-D915-42D6-B0A9-E58F44D059F9}"/>
              </a:ext>
            </a:extLst>
          </p:cNvPr>
          <p:cNvSpPr/>
          <p:nvPr/>
        </p:nvSpPr>
        <p:spPr>
          <a:xfrm>
            <a:off x="4806892" y="3322040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60385" y="130183"/>
            <a:ext cx="8824913" cy="48941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Up vs. Scale Out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7AF1802-C145-4D88-9F54-632E257E0754}"/>
              </a:ext>
            </a:extLst>
          </p:cNvPr>
          <p:cNvSpPr txBox="1">
            <a:spLocks/>
          </p:cNvSpPr>
          <p:nvPr/>
        </p:nvSpPr>
        <p:spPr>
          <a:xfrm>
            <a:off x="4473707" y="5566266"/>
            <a:ext cx="2768081" cy="489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Up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E0378F-F37E-4601-B1D0-E5DE09E4E8C5}"/>
              </a:ext>
            </a:extLst>
          </p:cNvPr>
          <p:cNvSpPr txBox="1">
            <a:spLocks/>
          </p:cNvSpPr>
          <p:nvPr/>
        </p:nvSpPr>
        <p:spPr>
          <a:xfrm>
            <a:off x="8433641" y="5566266"/>
            <a:ext cx="3032449" cy="489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1F23EA-BDDE-4CCB-A938-757061E58CC7}"/>
              </a:ext>
            </a:extLst>
          </p:cNvPr>
          <p:cNvSpPr txBox="1">
            <a:spLocks/>
          </p:cNvSpPr>
          <p:nvPr/>
        </p:nvSpPr>
        <p:spPr>
          <a:xfrm>
            <a:off x="373285" y="5661157"/>
            <a:ext cx="3750142" cy="489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7413F2-42CC-47B9-B94E-6A2AC4316176}"/>
              </a:ext>
            </a:extLst>
          </p:cNvPr>
          <p:cNvSpPr/>
          <p:nvPr/>
        </p:nvSpPr>
        <p:spPr>
          <a:xfrm>
            <a:off x="931652" y="3062377"/>
            <a:ext cx="1768415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5DB1D8-6A25-442F-8E6A-AB4F176750A0}"/>
              </a:ext>
            </a:extLst>
          </p:cNvPr>
          <p:cNvSpPr/>
          <p:nvPr/>
        </p:nvSpPr>
        <p:spPr>
          <a:xfrm>
            <a:off x="8433641" y="2730260"/>
            <a:ext cx="2513163" cy="139747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CBCF3-0A00-4077-A640-DD92FE2F1A68}"/>
              </a:ext>
            </a:extLst>
          </p:cNvPr>
          <p:cNvSpPr/>
          <p:nvPr/>
        </p:nvSpPr>
        <p:spPr>
          <a:xfrm>
            <a:off x="4673052" y="2898475"/>
            <a:ext cx="2369390" cy="12422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Medium</a:t>
            </a:r>
          </a:p>
        </p:txBody>
      </p:sp>
    </p:spTree>
    <p:extLst>
      <p:ext uri="{BB962C8B-B14F-4D97-AF65-F5344CB8AC3E}">
        <p14:creationId xmlns:p14="http://schemas.microsoft.com/office/powerpoint/2010/main" val="195910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35127</TotalTime>
  <Words>1490</Words>
  <Application>Microsoft Office PowerPoint</Application>
  <PresentationFormat>Widescreen</PresentationFormat>
  <Paragraphs>359</Paragraphs>
  <Slides>38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MS PGothic</vt:lpstr>
      <vt:lpstr>Arial</vt:lpstr>
      <vt:lpstr>Arial Rounded MT Bold</vt:lpstr>
      <vt:lpstr>Calibri</vt:lpstr>
      <vt:lpstr>Century Gothic</vt:lpstr>
      <vt:lpstr>inherit</vt:lpstr>
      <vt:lpstr>Lato</vt:lpstr>
      <vt:lpstr>News Cycle</vt:lpstr>
      <vt:lpstr>Segoe UI</vt:lpstr>
      <vt:lpstr>Segoe UI Light</vt:lpstr>
      <vt:lpstr>Wingdings 3</vt:lpstr>
      <vt:lpstr>Ion</vt:lpstr>
      <vt:lpstr>PowerPoint Presentation</vt:lpstr>
      <vt:lpstr>PowerPoint Presentation</vt:lpstr>
      <vt:lpstr>Goals</vt:lpstr>
      <vt:lpstr>Azure Supported Machine Learning Approaches</vt:lpstr>
      <vt:lpstr>Cognitive Services</vt:lpstr>
      <vt:lpstr>Machine Learning Solutions</vt:lpstr>
      <vt:lpstr>Scale Up vs. Scale Out</vt:lpstr>
      <vt:lpstr>Scale Up vs. Scale Out</vt:lpstr>
      <vt:lpstr>Scale Up vs. Scale Out</vt:lpstr>
      <vt:lpstr>Statistics &amp; Data Science Roles</vt:lpstr>
      <vt:lpstr>Predictive Modeling, Supervised Learning</vt:lpstr>
      <vt:lpstr>Applications of Predictive ModelingModeling</vt:lpstr>
      <vt:lpstr>Applications of Other Forms of Machine Learning</vt:lpstr>
      <vt:lpstr>Steps to Creating a Predictive Model</vt:lpstr>
      <vt:lpstr>PowerPoint Presentation</vt:lpstr>
      <vt:lpstr>SQL Server/R Integration</vt:lpstr>
      <vt:lpstr>SQL Server Machine learning Services</vt:lpstr>
      <vt:lpstr>R Limitations</vt:lpstr>
      <vt:lpstr>Microsoft buys Revolution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Cafferky</cp:lastModifiedBy>
  <cp:revision>495</cp:revision>
  <dcterms:created xsi:type="dcterms:W3CDTF">2015-12-02T19:37:42Z</dcterms:created>
  <dcterms:modified xsi:type="dcterms:W3CDTF">2018-08-10T11:50:11Z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2018-02-26T19:28:30.5549347Z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