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364" r:id="rId2"/>
    <p:sldId id="388" r:id="rId3"/>
    <p:sldId id="361" r:id="rId4"/>
    <p:sldId id="362" r:id="rId5"/>
    <p:sldId id="259" r:id="rId6"/>
    <p:sldId id="389" r:id="rId7"/>
    <p:sldId id="402" r:id="rId8"/>
    <p:sldId id="381" r:id="rId9"/>
    <p:sldId id="379" r:id="rId10"/>
    <p:sldId id="386" r:id="rId11"/>
    <p:sldId id="387" r:id="rId12"/>
    <p:sldId id="382" r:id="rId13"/>
    <p:sldId id="383" r:id="rId14"/>
    <p:sldId id="384" r:id="rId15"/>
    <p:sldId id="385" r:id="rId16"/>
    <p:sldId id="345" r:id="rId17"/>
    <p:sldId id="307" r:id="rId18"/>
    <p:sldId id="400" r:id="rId19"/>
    <p:sldId id="399" r:id="rId20"/>
    <p:sldId id="392" r:id="rId21"/>
    <p:sldId id="393" r:id="rId22"/>
    <p:sldId id="394" r:id="rId23"/>
    <p:sldId id="401" r:id="rId24"/>
    <p:sldId id="395" r:id="rId25"/>
    <p:sldId id="353" r:id="rId26"/>
    <p:sldId id="347" r:id="rId27"/>
    <p:sldId id="350" r:id="rId28"/>
    <p:sldId id="349" r:id="rId29"/>
    <p:sldId id="351" r:id="rId30"/>
    <p:sldId id="365" r:id="rId31"/>
    <p:sldId id="352" r:id="rId32"/>
    <p:sldId id="354" r:id="rId33"/>
    <p:sldId id="355" r:id="rId34"/>
    <p:sldId id="356" r:id="rId35"/>
    <p:sldId id="360" r:id="rId36"/>
    <p:sldId id="390" r:id="rId37"/>
    <p:sldId id="368" r:id="rId38"/>
    <p:sldId id="369" r:id="rId39"/>
    <p:sldId id="391" r:id="rId40"/>
    <p:sldId id="377" r:id="rId41"/>
    <p:sldId id="305" r:id="rId42"/>
    <p:sldId id="30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9E"/>
    <a:srgbClr val="0041C4"/>
    <a:srgbClr val="1920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6"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68EC4-A18A-4515-8D00-888390FF31A4}" type="datetimeFigureOut">
              <a:rPr lang="en-US" smtClean="0"/>
              <a:t>2/19/2018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7053-88AD-40B6-87D4-5337848C12B0}" type="slidenum">
              <a:rPr lang="en-US" smtClean="0"/>
              <a:t>‹#›</a:t>
            </a:fld>
            <a:endParaRPr lang="en-US"/>
          </a:p>
        </p:txBody>
      </p:sp>
    </p:spTree>
    <p:extLst>
      <p:ext uri="{BB962C8B-B14F-4D97-AF65-F5344CB8AC3E}">
        <p14:creationId xmlns:p14="http://schemas.microsoft.com/office/powerpoint/2010/main" val="416950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2/19/2018 1:53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27447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B07192-A7FA-4150-9E56-93158686606A}" type="slidenum">
              <a:rPr lang="en-US" smtClean="0"/>
              <a:t>10</a:t>
            </a:fld>
            <a:endParaRPr lang="en-US"/>
          </a:p>
        </p:txBody>
      </p:sp>
    </p:spTree>
    <p:extLst>
      <p:ext uri="{BB962C8B-B14F-4D97-AF65-F5344CB8AC3E}">
        <p14:creationId xmlns:p14="http://schemas.microsoft.com/office/powerpoint/2010/main" val="8049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11</a:t>
            </a:fld>
            <a:endParaRPr lang="en-US"/>
          </a:p>
        </p:txBody>
      </p:sp>
    </p:spTree>
    <p:extLst>
      <p:ext uri="{BB962C8B-B14F-4D97-AF65-F5344CB8AC3E}">
        <p14:creationId xmlns:p14="http://schemas.microsoft.com/office/powerpoint/2010/main" val="3058609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2/19/2018 1:53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69958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2/19/2018 1:53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80462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2/19/2018 1:53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88482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673344-19C1-4F3F-B3FC-900A05EF21EA}" type="datetime8">
              <a:rPr lang="en-US" smtClean="0"/>
              <a:t>2/19/2018 3:06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5780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16</a:t>
            </a:fld>
            <a:endParaRPr lang="en-US"/>
          </a:p>
        </p:txBody>
      </p:sp>
    </p:spTree>
    <p:extLst>
      <p:ext uri="{BB962C8B-B14F-4D97-AF65-F5344CB8AC3E}">
        <p14:creationId xmlns:p14="http://schemas.microsoft.com/office/powerpoint/2010/main" val="1613165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17</a:t>
            </a:fld>
            <a:endParaRPr lang="en-US"/>
          </a:p>
        </p:txBody>
      </p:sp>
    </p:spTree>
    <p:extLst>
      <p:ext uri="{BB962C8B-B14F-4D97-AF65-F5344CB8AC3E}">
        <p14:creationId xmlns:p14="http://schemas.microsoft.com/office/powerpoint/2010/main" val="739587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18</a:t>
            </a:fld>
            <a:endParaRPr lang="en-US"/>
          </a:p>
        </p:txBody>
      </p:sp>
    </p:spTree>
    <p:extLst>
      <p:ext uri="{BB962C8B-B14F-4D97-AF65-F5344CB8AC3E}">
        <p14:creationId xmlns:p14="http://schemas.microsoft.com/office/powerpoint/2010/main" val="2042356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19</a:t>
            </a:fld>
            <a:endParaRPr lang="en-US"/>
          </a:p>
        </p:txBody>
      </p:sp>
    </p:spTree>
    <p:extLst>
      <p:ext uri="{BB962C8B-B14F-4D97-AF65-F5344CB8AC3E}">
        <p14:creationId xmlns:p14="http://schemas.microsoft.com/office/powerpoint/2010/main" val="1269971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8B71BB-0257-4BFD-AD43-86D62CF45A31}" type="slidenum">
              <a:rPr lang="en-US" smtClean="0"/>
              <a:t>2</a:t>
            </a:fld>
            <a:endParaRPr lang="en-US"/>
          </a:p>
        </p:txBody>
      </p:sp>
    </p:spTree>
    <p:extLst>
      <p:ext uri="{BB962C8B-B14F-4D97-AF65-F5344CB8AC3E}">
        <p14:creationId xmlns:p14="http://schemas.microsoft.com/office/powerpoint/2010/main" val="4183267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20</a:t>
            </a:fld>
            <a:endParaRPr lang="en-US"/>
          </a:p>
        </p:txBody>
      </p:sp>
    </p:spTree>
    <p:extLst>
      <p:ext uri="{BB962C8B-B14F-4D97-AF65-F5344CB8AC3E}">
        <p14:creationId xmlns:p14="http://schemas.microsoft.com/office/powerpoint/2010/main" val="1306144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21</a:t>
            </a:fld>
            <a:endParaRPr lang="en-US"/>
          </a:p>
        </p:txBody>
      </p:sp>
    </p:spTree>
    <p:extLst>
      <p:ext uri="{BB962C8B-B14F-4D97-AF65-F5344CB8AC3E}">
        <p14:creationId xmlns:p14="http://schemas.microsoft.com/office/powerpoint/2010/main" val="964079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22</a:t>
            </a:fld>
            <a:endParaRPr lang="en-US"/>
          </a:p>
        </p:txBody>
      </p:sp>
    </p:spTree>
    <p:extLst>
      <p:ext uri="{BB962C8B-B14F-4D97-AF65-F5344CB8AC3E}">
        <p14:creationId xmlns:p14="http://schemas.microsoft.com/office/powerpoint/2010/main" val="38598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2/19/2018 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71030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24</a:t>
            </a:fld>
            <a:endParaRPr lang="en-US"/>
          </a:p>
        </p:txBody>
      </p:sp>
    </p:spTree>
    <p:extLst>
      <p:ext uri="{BB962C8B-B14F-4D97-AF65-F5344CB8AC3E}">
        <p14:creationId xmlns:p14="http://schemas.microsoft.com/office/powerpoint/2010/main" val="46068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25</a:t>
            </a:fld>
            <a:endParaRPr lang="en-US"/>
          </a:p>
        </p:txBody>
      </p:sp>
    </p:spTree>
    <p:extLst>
      <p:ext uri="{BB962C8B-B14F-4D97-AF65-F5344CB8AC3E}">
        <p14:creationId xmlns:p14="http://schemas.microsoft.com/office/powerpoint/2010/main" val="2696943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26</a:t>
            </a:fld>
            <a:endParaRPr lang="en-US"/>
          </a:p>
        </p:txBody>
      </p:sp>
    </p:spTree>
    <p:extLst>
      <p:ext uri="{BB962C8B-B14F-4D97-AF65-F5344CB8AC3E}">
        <p14:creationId xmlns:p14="http://schemas.microsoft.com/office/powerpoint/2010/main" val="4087373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27</a:t>
            </a:fld>
            <a:endParaRPr lang="en-US"/>
          </a:p>
        </p:txBody>
      </p:sp>
    </p:spTree>
    <p:extLst>
      <p:ext uri="{BB962C8B-B14F-4D97-AF65-F5344CB8AC3E}">
        <p14:creationId xmlns:p14="http://schemas.microsoft.com/office/powerpoint/2010/main" val="3715449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28</a:t>
            </a:fld>
            <a:endParaRPr lang="en-US"/>
          </a:p>
        </p:txBody>
      </p:sp>
    </p:spTree>
    <p:extLst>
      <p:ext uri="{BB962C8B-B14F-4D97-AF65-F5344CB8AC3E}">
        <p14:creationId xmlns:p14="http://schemas.microsoft.com/office/powerpoint/2010/main" val="853853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29</a:t>
            </a:fld>
            <a:endParaRPr lang="en-US"/>
          </a:p>
        </p:txBody>
      </p:sp>
    </p:spTree>
    <p:extLst>
      <p:ext uri="{BB962C8B-B14F-4D97-AF65-F5344CB8AC3E}">
        <p14:creationId xmlns:p14="http://schemas.microsoft.com/office/powerpoint/2010/main" val="2341966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4FAE1A-5C3A-447E-AE21-80B97720E816}" type="slidenum">
              <a:rPr lang="en-US" smtClean="0"/>
              <a:t>3</a:t>
            </a:fld>
            <a:endParaRPr lang="en-US"/>
          </a:p>
        </p:txBody>
      </p:sp>
    </p:spTree>
    <p:extLst>
      <p:ext uri="{BB962C8B-B14F-4D97-AF65-F5344CB8AC3E}">
        <p14:creationId xmlns:p14="http://schemas.microsoft.com/office/powerpoint/2010/main" val="2224889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30</a:t>
            </a:fld>
            <a:endParaRPr lang="en-US"/>
          </a:p>
        </p:txBody>
      </p:sp>
    </p:spTree>
    <p:extLst>
      <p:ext uri="{BB962C8B-B14F-4D97-AF65-F5344CB8AC3E}">
        <p14:creationId xmlns:p14="http://schemas.microsoft.com/office/powerpoint/2010/main" val="703151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31</a:t>
            </a:fld>
            <a:endParaRPr lang="en-US"/>
          </a:p>
        </p:txBody>
      </p:sp>
    </p:spTree>
    <p:extLst>
      <p:ext uri="{BB962C8B-B14F-4D97-AF65-F5344CB8AC3E}">
        <p14:creationId xmlns:p14="http://schemas.microsoft.com/office/powerpoint/2010/main" val="763169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32</a:t>
            </a:fld>
            <a:endParaRPr lang="en-US"/>
          </a:p>
        </p:txBody>
      </p:sp>
    </p:spTree>
    <p:extLst>
      <p:ext uri="{BB962C8B-B14F-4D97-AF65-F5344CB8AC3E}">
        <p14:creationId xmlns:p14="http://schemas.microsoft.com/office/powerpoint/2010/main" val="20530537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33</a:t>
            </a:fld>
            <a:endParaRPr lang="en-US"/>
          </a:p>
        </p:txBody>
      </p:sp>
    </p:spTree>
    <p:extLst>
      <p:ext uri="{BB962C8B-B14F-4D97-AF65-F5344CB8AC3E}">
        <p14:creationId xmlns:p14="http://schemas.microsoft.com/office/powerpoint/2010/main" val="3388686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34</a:t>
            </a:fld>
            <a:endParaRPr lang="en-US"/>
          </a:p>
        </p:txBody>
      </p:sp>
    </p:spTree>
    <p:extLst>
      <p:ext uri="{BB962C8B-B14F-4D97-AF65-F5344CB8AC3E}">
        <p14:creationId xmlns:p14="http://schemas.microsoft.com/office/powerpoint/2010/main" val="153230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35</a:t>
            </a:fld>
            <a:endParaRPr lang="en-US"/>
          </a:p>
        </p:txBody>
      </p:sp>
    </p:spTree>
    <p:extLst>
      <p:ext uri="{BB962C8B-B14F-4D97-AF65-F5344CB8AC3E}">
        <p14:creationId xmlns:p14="http://schemas.microsoft.com/office/powerpoint/2010/main" val="2662023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36</a:t>
            </a:fld>
            <a:endParaRPr lang="en-US"/>
          </a:p>
        </p:txBody>
      </p:sp>
    </p:spTree>
    <p:extLst>
      <p:ext uri="{BB962C8B-B14F-4D97-AF65-F5344CB8AC3E}">
        <p14:creationId xmlns:p14="http://schemas.microsoft.com/office/powerpoint/2010/main" val="4154821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37</a:t>
            </a:fld>
            <a:endParaRPr lang="en-US"/>
          </a:p>
        </p:txBody>
      </p:sp>
    </p:spTree>
    <p:extLst>
      <p:ext uri="{BB962C8B-B14F-4D97-AF65-F5344CB8AC3E}">
        <p14:creationId xmlns:p14="http://schemas.microsoft.com/office/powerpoint/2010/main" val="30911366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38</a:t>
            </a:fld>
            <a:endParaRPr lang="en-US"/>
          </a:p>
        </p:txBody>
      </p:sp>
    </p:spTree>
    <p:extLst>
      <p:ext uri="{BB962C8B-B14F-4D97-AF65-F5344CB8AC3E}">
        <p14:creationId xmlns:p14="http://schemas.microsoft.com/office/powerpoint/2010/main" val="1068949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2/19/2018 2:29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130358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4FAE1A-5C3A-447E-AE21-80B97720E816}" type="slidenum">
              <a:rPr lang="en-US" smtClean="0"/>
              <a:t>4</a:t>
            </a:fld>
            <a:endParaRPr lang="en-US"/>
          </a:p>
        </p:txBody>
      </p:sp>
    </p:spTree>
    <p:extLst>
      <p:ext uri="{BB962C8B-B14F-4D97-AF65-F5344CB8AC3E}">
        <p14:creationId xmlns:p14="http://schemas.microsoft.com/office/powerpoint/2010/main" val="4061673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2/19/2018 1:53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817998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41</a:t>
            </a:fld>
            <a:endParaRPr lang="en-US"/>
          </a:p>
        </p:txBody>
      </p:sp>
    </p:spTree>
    <p:extLst>
      <p:ext uri="{BB962C8B-B14F-4D97-AF65-F5344CB8AC3E}">
        <p14:creationId xmlns:p14="http://schemas.microsoft.com/office/powerpoint/2010/main" val="37016160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42</a:t>
            </a:fld>
            <a:endParaRPr lang="en-US"/>
          </a:p>
        </p:txBody>
      </p:sp>
    </p:spTree>
    <p:extLst>
      <p:ext uri="{BB962C8B-B14F-4D97-AF65-F5344CB8AC3E}">
        <p14:creationId xmlns:p14="http://schemas.microsoft.com/office/powerpoint/2010/main" val="354911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E97053-88AD-40B6-87D4-5337848C12B0}" type="slidenum">
              <a:rPr lang="en-US" smtClean="0"/>
              <a:t>5</a:t>
            </a:fld>
            <a:endParaRPr lang="en-US"/>
          </a:p>
        </p:txBody>
      </p:sp>
    </p:spTree>
    <p:extLst>
      <p:ext uri="{BB962C8B-B14F-4D97-AF65-F5344CB8AC3E}">
        <p14:creationId xmlns:p14="http://schemas.microsoft.com/office/powerpoint/2010/main" val="1886890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6</a:t>
            </a:fld>
            <a:endParaRPr lang="en-US"/>
          </a:p>
        </p:txBody>
      </p:sp>
    </p:spTree>
    <p:extLst>
      <p:ext uri="{BB962C8B-B14F-4D97-AF65-F5344CB8AC3E}">
        <p14:creationId xmlns:p14="http://schemas.microsoft.com/office/powerpoint/2010/main" val="324136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D97377-8615-40E2-AA20-5EAD8051D528}" type="slidenum">
              <a:rPr lang="en-US" smtClean="0"/>
              <a:t>7</a:t>
            </a:fld>
            <a:endParaRPr lang="en-US"/>
          </a:p>
        </p:txBody>
      </p:sp>
    </p:spTree>
    <p:extLst>
      <p:ext uri="{BB962C8B-B14F-4D97-AF65-F5344CB8AC3E}">
        <p14:creationId xmlns:p14="http://schemas.microsoft.com/office/powerpoint/2010/main" val="1793129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2/19/2018 1:53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14786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711C6-D783-4789-8082-9D34F2C4221D}" type="datetime8">
              <a:rPr lang="en-US" smtClean="0"/>
              <a:t>2/19/2018 1:53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991756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2/19/2018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45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2/19/2018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68338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2/19/2018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218991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07867"/>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192634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07867"/>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907815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767408"/>
            <a:ext cx="4795873" cy="1323183"/>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265256344"/>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359E"/>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7426AE-8770-41D9-8BF0-FD044C9CE9D7}"/>
              </a:ext>
            </a:extLst>
          </p:cNvPr>
          <p:cNvSpPr/>
          <p:nvPr userDrawn="1"/>
        </p:nvSpPr>
        <p:spPr>
          <a:xfrm>
            <a:off x="0" y="19455"/>
            <a:ext cx="12192000" cy="1255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1518" y="245223"/>
            <a:ext cx="10058400" cy="803505"/>
          </a:xfrm>
        </p:spPr>
        <p:txBody>
          <a:bodyPr/>
          <a:lstStyle>
            <a:lvl1pPr marL="0">
              <a:defRPr>
                <a:solidFill>
                  <a:srgbClr val="0041C4"/>
                </a:solidFill>
                <a:latin typeface="Arial Rounded MT Bold" panose="020F0704030504030204" pitchFamily="34" charset="0"/>
              </a:defRPr>
            </a:lvl1pPr>
          </a:lstStyle>
          <a:p>
            <a:r>
              <a:rPr lang="en-US" dirty="0"/>
              <a:t>Click to edit Master title style</a:t>
            </a:r>
          </a:p>
        </p:txBody>
      </p:sp>
      <p:sp>
        <p:nvSpPr>
          <p:cNvPr id="3" name="Content Placeholder 2"/>
          <p:cNvSpPr>
            <a:spLocks noGrp="1"/>
          </p:cNvSpPr>
          <p:nvPr>
            <p:ph idx="1"/>
          </p:nvPr>
        </p:nvSpPr>
        <p:spPr>
          <a:xfrm>
            <a:off x="426072" y="2210655"/>
            <a:ext cx="10058400" cy="4023360"/>
          </a:xfrm>
        </p:spPr>
        <p:txBody>
          <a:bodyPr>
            <a:normAutofit/>
          </a:bodyPr>
          <a:lstStyle>
            <a:lvl1pPr>
              <a:defRPr sz="3600">
                <a:solidFill>
                  <a:schemeClr val="bg1"/>
                </a:solidFill>
                <a:latin typeface="Arial" panose="020B0604020202020204" pitchFamily="34" charset="0"/>
                <a:cs typeface="Arial" panose="020B0604020202020204" pitchFamily="34" charset="0"/>
              </a:defRPr>
            </a:lvl1pPr>
            <a:lvl2pPr>
              <a:defRPr sz="3600">
                <a:solidFill>
                  <a:schemeClr val="bg1"/>
                </a:solidFill>
                <a:latin typeface="Arial" panose="020B0604020202020204" pitchFamily="34" charset="0"/>
                <a:cs typeface="Arial" panose="020B0604020202020204" pitchFamily="34" charset="0"/>
              </a:defRPr>
            </a:lvl2pPr>
            <a:lvl3pPr>
              <a:defRPr sz="3600">
                <a:solidFill>
                  <a:schemeClr val="bg1"/>
                </a:solidFill>
                <a:latin typeface="Arial" panose="020B0604020202020204" pitchFamily="34" charset="0"/>
                <a:cs typeface="Arial" panose="020B0604020202020204" pitchFamily="34" charset="0"/>
              </a:defRPr>
            </a:lvl3pPr>
            <a:lvl4pPr>
              <a:defRPr sz="3600">
                <a:solidFill>
                  <a:schemeClr val="bg1"/>
                </a:solidFill>
                <a:latin typeface="Arial" panose="020B0604020202020204" pitchFamily="34" charset="0"/>
                <a:cs typeface="Arial" panose="020B0604020202020204" pitchFamily="34" charset="0"/>
              </a:defRPr>
            </a:lvl4pPr>
            <a:lvl5pPr>
              <a:defRPr sz="3600">
                <a:solidFill>
                  <a:schemeClr val="bg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916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2/19/2018</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6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2/19/2018</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39996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2/19/2018</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18442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2/19/2018</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89518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2/19/2018</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50155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DC0AF5DC-DDEB-4F77-8204-FDACC6386AC0}" type="datetimeFigureOut">
              <a:rPr lang="en-US" smtClean="0"/>
              <a:t>2/19/2018</a:t>
            </a:fld>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21AC62FA-0142-4F60-B8C4-004A923D01A7}" type="slidenum">
              <a:rPr lang="en-US" smtClean="0"/>
              <a:t>‹#›</a:t>
            </a:fld>
            <a:endParaRPr lang="en-US"/>
          </a:p>
        </p:txBody>
      </p:sp>
    </p:spTree>
    <p:extLst>
      <p:ext uri="{BB962C8B-B14F-4D97-AF65-F5344CB8AC3E}">
        <p14:creationId xmlns:p14="http://schemas.microsoft.com/office/powerpoint/2010/main" val="377849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DC0AF5DC-DDEB-4F77-8204-FDACC6386AC0}" type="datetimeFigureOut">
              <a:rPr lang="en-US" smtClean="0"/>
              <a:t>2/19/2018</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21AC62FA-0142-4F60-B8C4-004A923D01A7}" type="slidenum">
              <a:rPr lang="en-US" smtClean="0"/>
              <a:t>‹#›</a:t>
            </a:fld>
            <a:endParaRPr lang="en-US"/>
          </a:p>
        </p:txBody>
      </p:sp>
    </p:spTree>
    <p:extLst>
      <p:ext uri="{BB962C8B-B14F-4D97-AF65-F5344CB8AC3E}">
        <p14:creationId xmlns:p14="http://schemas.microsoft.com/office/powerpoint/2010/main" val="201228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514" y="199055"/>
            <a:ext cx="10058400" cy="76398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4514" y="1729002"/>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14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5" r:id="rId13"/>
    <p:sldLayoutId id="2147483676" r:id="rId14"/>
  </p:sldLayoutIdLst>
  <p:txStyles>
    <p:titleStyle>
      <a:lvl1pPr algn="l" defTabSz="914400" rtl="0" eaLnBrk="1" latinLnBrk="0" hangingPunct="1">
        <a:lnSpc>
          <a:spcPct val="85000"/>
        </a:lnSpc>
        <a:spcBef>
          <a:spcPct val="0"/>
        </a:spcBef>
        <a:buNone/>
        <a:defRPr sz="4000" kern="1200" spc="-50" baseline="0">
          <a:solidFill>
            <a:schemeClr val="bg1"/>
          </a:solidFill>
          <a:latin typeface="Arial Black" panose="020B0A04020102020204"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4000" kern="1200">
          <a:solidFill>
            <a:schemeClr val="bg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gartner.com/smarterwithgartner/automation-the-next-frontier-for-it-2/"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powershell/azure/install-azurerm-ps?view=azurermps-3.7.0"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hyperlink" Target="https://www.powershellgallery.com/packages/AzureAutomationAuthoringToolkit/0.2.3.3"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86325" y="769488"/>
            <a:ext cx="10058400" cy="2927023"/>
          </a:xfrm>
        </p:spPr>
        <p:txBody>
          <a:bodyPr>
            <a:normAutofit/>
          </a:bodyPr>
          <a:lstStyle/>
          <a:p>
            <a:r>
              <a:rPr lang="en-US" sz="6600" dirty="0">
                <a:solidFill>
                  <a:schemeClr val="bg1"/>
                </a:solidFill>
                <a:latin typeface="Arial" panose="020B0604020202020204" pitchFamily="34" charset="0"/>
                <a:cs typeface="Arial" panose="020B0604020202020204" pitchFamily="34" charset="0"/>
              </a:rPr>
              <a:t>Azure on Steroids:</a:t>
            </a:r>
            <a:br>
              <a:rPr lang="en-US" sz="6600" dirty="0">
                <a:solidFill>
                  <a:schemeClr val="bg1"/>
                </a:solidFill>
                <a:latin typeface="Arial" panose="020B0604020202020204" pitchFamily="34" charset="0"/>
                <a:cs typeface="Arial" panose="020B0604020202020204" pitchFamily="34" charset="0"/>
              </a:rPr>
            </a:br>
            <a:r>
              <a:rPr lang="en-US" sz="6600" dirty="0">
                <a:solidFill>
                  <a:schemeClr val="bg1"/>
                </a:solidFill>
                <a:latin typeface="Arial" panose="020B0604020202020204" pitchFamily="34" charset="0"/>
                <a:cs typeface="Arial" panose="020B0604020202020204" pitchFamily="34" charset="0"/>
              </a:rPr>
              <a:t>Full Automation with PowerShell</a:t>
            </a:r>
          </a:p>
        </p:txBody>
      </p:sp>
      <p:sp>
        <p:nvSpPr>
          <p:cNvPr id="2" name="Rectangle 1">
            <a:extLst>
              <a:ext uri="{FF2B5EF4-FFF2-40B4-BE49-F238E27FC236}">
                <a16:creationId xmlns:a16="http://schemas.microsoft.com/office/drawing/2014/main" id="{F9E35A6F-B7B2-4E2B-BA84-10F8D3CF604A}"/>
              </a:ext>
            </a:extLst>
          </p:cNvPr>
          <p:cNvSpPr/>
          <p:nvPr/>
        </p:nvSpPr>
        <p:spPr>
          <a:xfrm>
            <a:off x="2520117" y="5839411"/>
            <a:ext cx="4704493" cy="454420"/>
          </a:xfrm>
          <a:prstGeom prst="rect">
            <a:avLst/>
          </a:prstGeom>
        </p:spPr>
        <p:txBody>
          <a:bodyPr wrap="none">
            <a:spAutoFit/>
          </a:bodyPr>
          <a:lstStyle/>
          <a:p>
            <a:r>
              <a:rPr lang="en-US" sz="2353" dirty="0">
                <a:solidFill>
                  <a:schemeClr val="bg1"/>
                </a:solidFill>
              </a:rPr>
              <a:t>https://github.com/bcafferky/shared</a:t>
            </a:r>
          </a:p>
        </p:txBody>
      </p:sp>
      <p:sp>
        <p:nvSpPr>
          <p:cNvPr id="6" name="TextBox 5">
            <a:extLst>
              <a:ext uri="{FF2B5EF4-FFF2-40B4-BE49-F238E27FC236}">
                <a16:creationId xmlns:a16="http://schemas.microsoft.com/office/drawing/2014/main" id="{F22BC2C6-9177-40A8-B7BE-92D5DA520CE1}"/>
              </a:ext>
            </a:extLst>
          </p:cNvPr>
          <p:cNvSpPr txBox="1"/>
          <p:nvPr/>
        </p:nvSpPr>
        <p:spPr>
          <a:xfrm>
            <a:off x="240117" y="5757944"/>
            <a:ext cx="218667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bg1"/>
                </a:solidFill>
              </a:rPr>
              <a:t>Demo Code at:</a:t>
            </a:r>
          </a:p>
        </p:txBody>
      </p:sp>
      <p:sp>
        <p:nvSpPr>
          <p:cNvPr id="7" name="TextBox 6">
            <a:extLst>
              <a:ext uri="{FF2B5EF4-FFF2-40B4-BE49-F238E27FC236}">
                <a16:creationId xmlns:a16="http://schemas.microsoft.com/office/drawing/2014/main" id="{FD6A4D98-A37F-4E97-A035-63FFE8FC29D7}"/>
              </a:ext>
            </a:extLst>
          </p:cNvPr>
          <p:cNvSpPr txBox="1"/>
          <p:nvPr/>
        </p:nvSpPr>
        <p:spPr>
          <a:xfrm>
            <a:off x="386325" y="4931832"/>
            <a:ext cx="5207388" cy="707886"/>
          </a:xfrm>
          <a:prstGeom prst="rect">
            <a:avLst/>
          </a:prstGeom>
          <a:noFill/>
        </p:spPr>
        <p:txBody>
          <a:bodyPr wrap="none" rtlCol="0">
            <a:spAutoFit/>
          </a:bodyPr>
          <a:lstStyle/>
          <a:p>
            <a:pPr algn="ctr"/>
            <a:r>
              <a:rPr lang="en-US" sz="2000" dirty="0">
                <a:solidFill>
                  <a:schemeClr val="bg1"/>
                </a:solidFill>
                <a:latin typeface="Arial" panose="020B0604020202020204" pitchFamily="34" charset="0"/>
                <a:cs typeface="Arial" panose="020B0604020202020204" pitchFamily="34" charset="0"/>
              </a:rPr>
              <a:t>Bryan Cafferky</a:t>
            </a:r>
          </a:p>
          <a:p>
            <a:pPr algn="ctr"/>
            <a:r>
              <a:rPr lang="en-US" sz="2000" i="1" dirty="0">
                <a:solidFill>
                  <a:schemeClr val="bg1"/>
                </a:solidFill>
                <a:latin typeface="Arial" panose="020B0604020202020204" pitchFamily="34" charset="0"/>
                <a:cs typeface="Arial" panose="020B0604020202020204" pitchFamily="34" charset="0"/>
              </a:rPr>
              <a:t>Microsoft Technology Solutions Professional</a:t>
            </a:r>
          </a:p>
        </p:txBody>
      </p:sp>
      <p:pic>
        <p:nvPicPr>
          <p:cNvPr id="8" name="Picture 7">
            <a:extLst>
              <a:ext uri="{FF2B5EF4-FFF2-40B4-BE49-F238E27FC236}">
                <a16:creationId xmlns:a16="http://schemas.microsoft.com/office/drawing/2014/main" id="{ED6D97EF-3B49-4CF2-BBCE-A8D1610BF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4241" y="4539317"/>
            <a:ext cx="1381125" cy="1381125"/>
          </a:xfrm>
          <a:prstGeom prst="rect">
            <a:avLst/>
          </a:prstGeom>
        </p:spPr>
      </p:pic>
      <p:sp>
        <p:nvSpPr>
          <p:cNvPr id="11" name="Rectangle 10">
            <a:extLst>
              <a:ext uri="{FF2B5EF4-FFF2-40B4-BE49-F238E27FC236}">
                <a16:creationId xmlns:a16="http://schemas.microsoft.com/office/drawing/2014/main" id="{816A5E09-A1E4-49BD-82DB-7E1CB74872C5}"/>
              </a:ext>
            </a:extLst>
          </p:cNvPr>
          <p:cNvSpPr/>
          <p:nvPr/>
        </p:nvSpPr>
        <p:spPr>
          <a:xfrm>
            <a:off x="0" y="6253543"/>
            <a:ext cx="12192000" cy="604457"/>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C38A4D8-56C5-46A7-A458-6F1D40769D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6104" y="6110614"/>
            <a:ext cx="2057400" cy="438150"/>
          </a:xfrm>
          <a:prstGeom prst="rect">
            <a:avLst/>
          </a:prstGeom>
          <a:solidFill>
            <a:schemeClr val="bg1"/>
          </a:solidFill>
        </p:spPr>
      </p:pic>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4035"/>
            <a:ext cx="12192000" cy="6123965"/>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58424"/>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70C0"/>
                </a:solidFill>
                <a:latin typeface="Arial Rounded MT Bold" panose="020F0704030504030204" pitchFamily="34" charset="0"/>
              </a:rPr>
              <a:t>Why PowerShell?</a:t>
            </a:r>
          </a:p>
        </p:txBody>
      </p:sp>
      <p:pic>
        <p:nvPicPr>
          <p:cNvPr id="7" name="Picture 6" descr="A person lying on a desk&#10;&#10;Description generated with very high confidence">
            <a:extLst>
              <a:ext uri="{FF2B5EF4-FFF2-40B4-BE49-F238E27FC236}">
                <a16:creationId xmlns:a16="http://schemas.microsoft.com/office/drawing/2014/main" id="{885B8F85-459A-4FC3-B832-607941276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07" y="2260941"/>
            <a:ext cx="4952449" cy="3086914"/>
          </a:xfrm>
          <a:prstGeom prst="rect">
            <a:avLst/>
          </a:prstGeom>
        </p:spPr>
      </p:pic>
      <p:pic>
        <p:nvPicPr>
          <p:cNvPr id="9" name="Picture 8" descr="A person sitting on a sandy beach&#10;&#10;Description generated with very high confidence">
            <a:extLst>
              <a:ext uri="{FF2B5EF4-FFF2-40B4-BE49-F238E27FC236}">
                <a16:creationId xmlns:a16="http://schemas.microsoft.com/office/drawing/2014/main" id="{1F962E00-9B80-4465-8B4D-61F57E7A0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979" y="2260941"/>
            <a:ext cx="4832039" cy="3086914"/>
          </a:xfrm>
          <a:prstGeom prst="rect">
            <a:avLst/>
          </a:prstGeom>
        </p:spPr>
      </p:pic>
      <p:sp>
        <p:nvSpPr>
          <p:cNvPr id="10" name="Title 3">
            <a:extLst>
              <a:ext uri="{FF2B5EF4-FFF2-40B4-BE49-F238E27FC236}">
                <a16:creationId xmlns:a16="http://schemas.microsoft.com/office/drawing/2014/main" id="{CBF3ACBC-FF0E-4315-8FC1-09CEE9FFC4E3}"/>
              </a:ext>
            </a:extLst>
          </p:cNvPr>
          <p:cNvSpPr txBox="1">
            <a:spLocks/>
          </p:cNvSpPr>
          <p:nvPr/>
        </p:nvSpPr>
        <p:spPr>
          <a:xfrm>
            <a:off x="1105949" y="1526494"/>
            <a:ext cx="4990051" cy="59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Without PowerShell</a:t>
            </a:r>
          </a:p>
        </p:txBody>
      </p:sp>
      <p:sp>
        <p:nvSpPr>
          <p:cNvPr id="11" name="Title 3">
            <a:extLst>
              <a:ext uri="{FF2B5EF4-FFF2-40B4-BE49-F238E27FC236}">
                <a16:creationId xmlns:a16="http://schemas.microsoft.com/office/drawing/2014/main" id="{DBE302C5-69C1-4C5A-9998-46C5D3B38F7B}"/>
              </a:ext>
            </a:extLst>
          </p:cNvPr>
          <p:cNvSpPr txBox="1">
            <a:spLocks/>
          </p:cNvSpPr>
          <p:nvPr/>
        </p:nvSpPr>
        <p:spPr>
          <a:xfrm>
            <a:off x="7315202" y="1526494"/>
            <a:ext cx="3405930" cy="59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With PowerShell</a:t>
            </a:r>
          </a:p>
        </p:txBody>
      </p:sp>
    </p:spTree>
    <p:extLst>
      <p:ext uri="{BB962C8B-B14F-4D97-AF65-F5344CB8AC3E}">
        <p14:creationId xmlns:p14="http://schemas.microsoft.com/office/powerpoint/2010/main" val="257394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6A3F72-3DA6-4CD4-AE89-2D0EA371BB35}"/>
              </a:ext>
            </a:extLst>
          </p:cNvPr>
          <p:cNvSpPr/>
          <p:nvPr/>
        </p:nvSpPr>
        <p:spPr>
          <a:xfrm>
            <a:off x="0" y="0"/>
            <a:ext cx="4634682" cy="68579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a:extLst>
              <a:ext uri="{FF2B5EF4-FFF2-40B4-BE49-F238E27FC236}">
                <a16:creationId xmlns:a16="http://schemas.microsoft.com/office/drawing/2014/main" id="{27771104-44C0-489B-A562-E1DB337296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257" r="19757"/>
          <a:stretch/>
        </p:blipFill>
        <p:spPr bwMode="auto">
          <a:xfrm>
            <a:off x="4634682" y="10"/>
            <a:ext cx="755731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idx="4294967295"/>
          </p:nvPr>
        </p:nvSpPr>
        <p:spPr>
          <a:xfrm>
            <a:off x="500333" y="1593761"/>
            <a:ext cx="3338513" cy="3308350"/>
          </a:xfrm>
        </p:spPr>
        <p:txBody>
          <a:bodyPr>
            <a:normAutofit fontScale="90000"/>
          </a:bodyPr>
          <a:lstStyle/>
          <a:p>
            <a:pPr algn="ctr">
              <a:lnSpc>
                <a:spcPct val="90000"/>
              </a:lnSpc>
            </a:pPr>
            <a:r>
              <a:rPr lang="en-US" sz="5600" dirty="0">
                <a:solidFill>
                  <a:srgbClr val="FFFF00"/>
                </a:solidFill>
              </a:rPr>
              <a:t>Time to Find Your Inner Child!</a:t>
            </a:r>
          </a:p>
        </p:txBody>
      </p:sp>
    </p:spTree>
    <p:extLst>
      <p:ext uri="{BB962C8B-B14F-4D97-AF65-F5344CB8AC3E}">
        <p14:creationId xmlns:p14="http://schemas.microsoft.com/office/powerpoint/2010/main" val="257635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67AA481-760A-4D51-8437-CBF9B4AE0237}"/>
              </a:ext>
            </a:extLst>
          </p:cNvPr>
          <p:cNvSpPr/>
          <p:nvPr/>
        </p:nvSpPr>
        <p:spPr bwMode="auto">
          <a:xfrm>
            <a:off x="6185642" y="487"/>
            <a:ext cx="6006359" cy="685702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35117" y="149773"/>
            <a:ext cx="5611949" cy="916469"/>
          </a:xfrm>
        </p:spPr>
        <p:txBody>
          <a:bodyPr/>
          <a:lstStyle/>
          <a:p>
            <a:r>
              <a:rPr lang="en-US" sz="3137" dirty="0">
                <a:solidFill>
                  <a:schemeClr val="bg1"/>
                </a:solidFill>
              </a:rPr>
              <a:t>Delivering on the Promise of IT</a:t>
            </a:r>
          </a:p>
        </p:txBody>
      </p:sp>
      <p:sp>
        <p:nvSpPr>
          <p:cNvPr id="6" name="Rectangle: Rounded Corners 5">
            <a:extLst>
              <a:ext uri="{FF2B5EF4-FFF2-40B4-BE49-F238E27FC236}">
                <a16:creationId xmlns:a16="http://schemas.microsoft.com/office/drawing/2014/main" id="{F764292F-97F4-40C1-A8C8-1CDD5D07C98B}"/>
              </a:ext>
            </a:extLst>
          </p:cNvPr>
          <p:cNvSpPr/>
          <p:nvPr/>
        </p:nvSpPr>
        <p:spPr bwMode="auto">
          <a:xfrm>
            <a:off x="6669697" y="694414"/>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Enables Responsive Scaling</a:t>
            </a:r>
          </a:p>
        </p:txBody>
      </p:sp>
      <p:sp>
        <p:nvSpPr>
          <p:cNvPr id="7" name="Rectangle: Rounded Corners 6">
            <a:extLst>
              <a:ext uri="{FF2B5EF4-FFF2-40B4-BE49-F238E27FC236}">
                <a16:creationId xmlns:a16="http://schemas.microsoft.com/office/drawing/2014/main" id="{BC743F8E-6AF5-4BF9-BDBB-FE3B48BD62DA}"/>
              </a:ext>
            </a:extLst>
          </p:cNvPr>
          <p:cNvSpPr/>
          <p:nvPr/>
        </p:nvSpPr>
        <p:spPr bwMode="auto">
          <a:xfrm>
            <a:off x="6678828" y="1924652"/>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Reduces Costs</a:t>
            </a:r>
          </a:p>
        </p:txBody>
      </p:sp>
      <p:sp>
        <p:nvSpPr>
          <p:cNvPr id="8" name="Rectangle: Rounded Corners 7">
            <a:extLst>
              <a:ext uri="{FF2B5EF4-FFF2-40B4-BE49-F238E27FC236}">
                <a16:creationId xmlns:a16="http://schemas.microsoft.com/office/drawing/2014/main" id="{A26AF577-F7B1-4FA1-9130-DFF27CA7CFFF}"/>
              </a:ext>
            </a:extLst>
          </p:cNvPr>
          <p:cNvSpPr/>
          <p:nvPr/>
        </p:nvSpPr>
        <p:spPr bwMode="auto">
          <a:xfrm>
            <a:off x="6688465" y="4385129"/>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Security</a:t>
            </a:r>
          </a:p>
        </p:txBody>
      </p:sp>
      <p:sp>
        <p:nvSpPr>
          <p:cNvPr id="9" name="Rectangle: Rounded Corners 8">
            <a:extLst>
              <a:ext uri="{FF2B5EF4-FFF2-40B4-BE49-F238E27FC236}">
                <a16:creationId xmlns:a16="http://schemas.microsoft.com/office/drawing/2014/main" id="{854E8028-271C-4BD4-A1BE-5F4E6F46FF54}"/>
              </a:ext>
            </a:extLst>
          </p:cNvPr>
          <p:cNvSpPr/>
          <p:nvPr/>
        </p:nvSpPr>
        <p:spPr bwMode="auto">
          <a:xfrm>
            <a:off x="6684729" y="3154891"/>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Improves Reliability</a:t>
            </a:r>
          </a:p>
        </p:txBody>
      </p:sp>
      <p:sp>
        <p:nvSpPr>
          <p:cNvPr id="10" name="Text Placeholder 7">
            <a:extLst>
              <a:ext uri="{FF2B5EF4-FFF2-40B4-BE49-F238E27FC236}">
                <a16:creationId xmlns:a16="http://schemas.microsoft.com/office/drawing/2014/main" id="{83EDA06D-9EAE-4C5A-B21C-A0BEC1A44D3D}"/>
              </a:ext>
            </a:extLst>
          </p:cNvPr>
          <p:cNvSpPr txBox="1">
            <a:spLocks/>
          </p:cNvSpPr>
          <p:nvPr/>
        </p:nvSpPr>
        <p:spPr>
          <a:xfrm>
            <a:off x="109337" y="1459477"/>
            <a:ext cx="5826761" cy="2151396"/>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745" dirty="0">
                <a:solidFill>
                  <a:schemeClr val="bg1"/>
                </a:solidFill>
              </a:rPr>
              <a:t>“</a:t>
            </a:r>
            <a:r>
              <a:rPr lang="en-US" sz="2745" i="1" dirty="0">
                <a:solidFill>
                  <a:schemeClr val="bg1"/>
                </a:solidFill>
              </a:rPr>
              <a:t>Automation in its many incarnations will be a pivotal linchpin in the future data center.”</a:t>
            </a:r>
            <a:endParaRPr lang="en-US" sz="2745" i="1" dirty="0">
              <a:solidFill>
                <a:schemeClr val="bg1"/>
              </a:solidFill>
              <a:latin typeface="+mn-lt"/>
            </a:endParaRPr>
          </a:p>
        </p:txBody>
      </p:sp>
      <p:sp>
        <p:nvSpPr>
          <p:cNvPr id="11" name="Rectangle: Rounded Corners 10">
            <a:extLst>
              <a:ext uri="{FF2B5EF4-FFF2-40B4-BE49-F238E27FC236}">
                <a16:creationId xmlns:a16="http://schemas.microsoft.com/office/drawing/2014/main" id="{631F8233-D18D-462C-B8BC-1EDB9A6DBBFC}"/>
              </a:ext>
            </a:extLst>
          </p:cNvPr>
          <p:cNvSpPr/>
          <p:nvPr/>
        </p:nvSpPr>
        <p:spPr bwMode="auto">
          <a:xfrm>
            <a:off x="6705482" y="5615368"/>
            <a:ext cx="5378549" cy="627497"/>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Dev Ops</a:t>
            </a:r>
          </a:p>
        </p:txBody>
      </p:sp>
      <p:sp>
        <p:nvSpPr>
          <p:cNvPr id="13" name="TextBox 12">
            <a:extLst>
              <a:ext uri="{FF2B5EF4-FFF2-40B4-BE49-F238E27FC236}">
                <a16:creationId xmlns:a16="http://schemas.microsoft.com/office/drawing/2014/main" id="{ABB60841-1E55-4260-9D90-99A2190CB94F}"/>
              </a:ext>
            </a:extLst>
          </p:cNvPr>
          <p:cNvSpPr txBox="1"/>
          <p:nvPr/>
        </p:nvSpPr>
        <p:spPr>
          <a:xfrm>
            <a:off x="444012" y="2713240"/>
            <a:ext cx="4405230" cy="534083"/>
          </a:xfrm>
          <a:prstGeom prst="rect">
            <a:avLst/>
          </a:prstGeom>
          <a:noFill/>
        </p:spPr>
        <p:txBody>
          <a:bodyPr wrap="none" lIns="179285" tIns="143428" rIns="179285" bIns="143428" rtlCol="0">
            <a:spAutoFit/>
          </a:bodyPr>
          <a:lstStyle/>
          <a:p>
            <a:pPr>
              <a:lnSpc>
                <a:spcPct val="90000"/>
              </a:lnSpc>
              <a:spcAft>
                <a:spcPts val="588"/>
              </a:spcAft>
            </a:pPr>
            <a:r>
              <a:rPr lang="en-US" sz="1765" dirty="0">
                <a:solidFill>
                  <a:schemeClr val="bg1"/>
                </a:solidFill>
              </a:rPr>
              <a:t>- Gartner, The Business Case for Automation</a:t>
            </a:r>
          </a:p>
        </p:txBody>
      </p:sp>
      <p:sp>
        <p:nvSpPr>
          <p:cNvPr id="15" name="Rectangle 14">
            <a:extLst>
              <a:ext uri="{FF2B5EF4-FFF2-40B4-BE49-F238E27FC236}">
                <a16:creationId xmlns:a16="http://schemas.microsoft.com/office/drawing/2014/main" id="{DDF2C3B9-A52A-4789-9FB7-ED35FF8B525A}"/>
              </a:ext>
            </a:extLst>
          </p:cNvPr>
          <p:cNvSpPr/>
          <p:nvPr/>
        </p:nvSpPr>
        <p:spPr>
          <a:xfrm>
            <a:off x="85969" y="6387170"/>
            <a:ext cx="6094444" cy="286640"/>
          </a:xfrm>
          <a:prstGeom prst="rect">
            <a:avLst/>
          </a:prstGeom>
        </p:spPr>
        <p:txBody>
          <a:bodyPr>
            <a:spAutoFit/>
          </a:bodyPr>
          <a:lstStyle/>
          <a:p>
            <a:r>
              <a:rPr lang="en-US" sz="1274" dirty="0">
                <a:hlinkClick r:id="rId3"/>
              </a:rPr>
              <a:t>http://www.gartner.com/smarterwithgartner/automation-the-next-frontier-for-it-2</a:t>
            </a:r>
            <a:r>
              <a:rPr lang="en-US" sz="1176" dirty="0">
                <a:hlinkClick r:id="rId3"/>
              </a:rPr>
              <a:t>/</a:t>
            </a:r>
            <a:endParaRPr lang="en-US" sz="1176" dirty="0"/>
          </a:p>
        </p:txBody>
      </p:sp>
    </p:spTree>
    <p:extLst>
      <p:ext uri="{BB962C8B-B14F-4D97-AF65-F5344CB8AC3E}">
        <p14:creationId xmlns:p14="http://schemas.microsoft.com/office/powerpoint/2010/main" val="7419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Promise</a:t>
            </a:r>
          </a:p>
        </p:txBody>
      </p:sp>
      <p:sp>
        <p:nvSpPr>
          <p:cNvPr id="8" name="TextBox 7">
            <a:extLst>
              <a:ext uri="{FF2B5EF4-FFF2-40B4-BE49-F238E27FC236}">
                <a16:creationId xmlns:a16="http://schemas.microsoft.com/office/drawing/2014/main" id="{8B297376-2CD8-48B5-A7C3-9668D5636971}"/>
              </a:ext>
            </a:extLst>
          </p:cNvPr>
          <p:cNvSpPr txBox="1"/>
          <p:nvPr/>
        </p:nvSpPr>
        <p:spPr>
          <a:xfrm>
            <a:off x="986435" y="1725812"/>
            <a:ext cx="10488056" cy="2612950"/>
          </a:xfrm>
          <a:prstGeom prst="rect">
            <a:avLst/>
          </a:prstGeom>
          <a:noFill/>
        </p:spPr>
        <p:txBody>
          <a:bodyPr wrap="square" lIns="179285" tIns="143428" rIns="179285" bIns="143428" rtlCol="0">
            <a:spAutoFit/>
          </a:bodyPr>
          <a:lstStyle/>
          <a:p>
            <a:pPr>
              <a:lnSpc>
                <a:spcPct val="90000"/>
              </a:lnSpc>
              <a:spcAft>
                <a:spcPts val="588"/>
              </a:spcAft>
            </a:pPr>
            <a:r>
              <a:rPr lang="en-US" sz="2745" dirty="0">
                <a:solidFill>
                  <a:schemeClr val="bg1"/>
                </a:solidFill>
              </a:rPr>
              <a:t>“If you learn PowerShell, we vow to make it one of the best investments you ever made and that we will work to extend PowerShell to reuse the skills you learned instead of creating brand new things with different syntax.”</a:t>
            </a:r>
          </a:p>
          <a:p>
            <a:pPr>
              <a:lnSpc>
                <a:spcPct val="90000"/>
              </a:lnSpc>
              <a:spcAft>
                <a:spcPts val="588"/>
              </a:spcAft>
            </a:pPr>
            <a:endParaRPr lang="en-US" sz="2353" dirty="0">
              <a:solidFill>
                <a:schemeClr val="bg1"/>
              </a:solidFill>
            </a:endParaRPr>
          </a:p>
          <a:p>
            <a:pPr>
              <a:lnSpc>
                <a:spcPct val="90000"/>
              </a:lnSpc>
              <a:spcAft>
                <a:spcPts val="588"/>
              </a:spcAft>
            </a:pPr>
            <a:r>
              <a:rPr lang="en-US" sz="2353" i="1" dirty="0">
                <a:solidFill>
                  <a:schemeClr val="bg1"/>
                </a:solidFill>
              </a:rPr>
              <a:t>- Jeffrey Snover, Microsoft, PowerShell Architect</a:t>
            </a:r>
          </a:p>
        </p:txBody>
      </p:sp>
    </p:spTree>
    <p:extLst>
      <p:ext uri="{BB962C8B-B14F-4D97-AF65-F5344CB8AC3E}">
        <p14:creationId xmlns:p14="http://schemas.microsoft.com/office/powerpoint/2010/main" val="224333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764845"/>
            <a:ext cx="4795873" cy="1328312"/>
          </a:xfrm>
        </p:spPr>
        <p:txBody>
          <a:bodyPr/>
          <a:lstStyle/>
          <a:p>
            <a:r>
              <a:rPr lang="en-US" dirty="0">
                <a:solidFill>
                  <a:schemeClr val="bg1"/>
                </a:solidFill>
              </a:rPr>
              <a:t>The Ecosystem</a:t>
            </a:r>
          </a:p>
        </p:txBody>
      </p:sp>
      <p:pic>
        <p:nvPicPr>
          <p:cNvPr id="7" name="Picture Placeholder 6">
            <a:extLst>
              <a:ext uri="{FF2B5EF4-FFF2-40B4-BE49-F238E27FC236}">
                <a16:creationId xmlns:a16="http://schemas.microsoft.com/office/drawing/2014/main" id="{CA7B1B79-DB6D-463D-BB23-E978C9AA8462}"/>
              </a:ext>
            </a:extLst>
          </p:cNvPr>
          <p:cNvPicPr>
            <a:picLocks noGrp="1" noChangeAspect="1"/>
          </p:cNvPicPr>
          <p:nvPr>
            <p:ph type="pic" sz="quarter" idx="10"/>
          </p:nvPr>
        </p:nvPicPr>
        <p:blipFill>
          <a:blip r:embed="rId3"/>
          <a:srcRect l="19993" r="19993"/>
          <a:stretch>
            <a:fillRect/>
          </a:stretch>
        </p:blipFill>
        <p:spPr/>
      </p:pic>
      <p:sp>
        <p:nvSpPr>
          <p:cNvPr id="9" name="Rectangle: Rounded Corners 8">
            <a:extLst>
              <a:ext uri="{FF2B5EF4-FFF2-40B4-BE49-F238E27FC236}">
                <a16:creationId xmlns:a16="http://schemas.microsoft.com/office/drawing/2014/main" id="{6F4F82F1-C8B4-40C4-9FA4-E92CACB9B122}"/>
              </a:ext>
            </a:extLst>
          </p:cNvPr>
          <p:cNvSpPr/>
          <p:nvPr/>
        </p:nvSpPr>
        <p:spPr>
          <a:xfrm>
            <a:off x="5964142" y="191329"/>
            <a:ext cx="2511730" cy="304781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10" name="TextBox 9">
            <a:extLst>
              <a:ext uri="{FF2B5EF4-FFF2-40B4-BE49-F238E27FC236}">
                <a16:creationId xmlns:a16="http://schemas.microsoft.com/office/drawing/2014/main" id="{16232CED-9C1D-4575-B9D1-E44C1C8BF795}"/>
              </a:ext>
            </a:extLst>
          </p:cNvPr>
          <p:cNvSpPr txBox="1"/>
          <p:nvPr/>
        </p:nvSpPr>
        <p:spPr>
          <a:xfrm>
            <a:off x="6289756" y="422679"/>
            <a:ext cx="1962717"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Ease of Use</a:t>
            </a:r>
          </a:p>
        </p:txBody>
      </p:sp>
      <p:sp>
        <p:nvSpPr>
          <p:cNvPr id="11" name="TextBox 10">
            <a:extLst>
              <a:ext uri="{FF2B5EF4-FFF2-40B4-BE49-F238E27FC236}">
                <a16:creationId xmlns:a16="http://schemas.microsoft.com/office/drawing/2014/main" id="{96A79030-8A67-4389-9410-F55F003A5F6C}"/>
              </a:ext>
            </a:extLst>
          </p:cNvPr>
          <p:cNvSpPr txBox="1"/>
          <p:nvPr/>
        </p:nvSpPr>
        <p:spPr>
          <a:xfrm>
            <a:off x="5964142" y="836836"/>
            <a:ext cx="2367172" cy="1421121"/>
          </a:xfrm>
          <a:prstGeom prst="rect">
            <a:avLst/>
          </a:prstGeom>
          <a:noFill/>
        </p:spPr>
        <p:txBody>
          <a:bodyPr wrap="non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Explorability</a:t>
            </a:r>
          </a:p>
          <a:p>
            <a:pPr marL="336145" indent="-336145">
              <a:lnSpc>
                <a:spcPct val="90000"/>
              </a:lnSpc>
              <a:spcAft>
                <a:spcPts val="588"/>
              </a:spcAft>
              <a:buFont typeface="Arial" panose="020B0604020202020204" pitchFamily="34" charset="0"/>
              <a:buChar char="•"/>
            </a:pPr>
            <a:r>
              <a:rPr lang="en-US" sz="2353" dirty="0">
                <a:solidFill>
                  <a:srgbClr val="002060"/>
                </a:solidFill>
              </a:rPr>
              <a:t>Configuration</a:t>
            </a:r>
          </a:p>
          <a:p>
            <a:pPr marL="336145" indent="-336145">
              <a:lnSpc>
                <a:spcPct val="90000"/>
              </a:lnSpc>
              <a:spcAft>
                <a:spcPts val="588"/>
              </a:spcAft>
              <a:buFont typeface="Arial" panose="020B0604020202020204" pitchFamily="34" charset="0"/>
              <a:buChar char="•"/>
            </a:pPr>
            <a:r>
              <a:rPr lang="en-US" sz="2353" dirty="0">
                <a:solidFill>
                  <a:srgbClr val="002060"/>
                </a:solidFill>
              </a:rPr>
              <a:t>Extensibility</a:t>
            </a:r>
          </a:p>
        </p:txBody>
      </p:sp>
      <p:sp>
        <p:nvSpPr>
          <p:cNvPr id="12" name="Rectangle: Rounded Corners 11">
            <a:extLst>
              <a:ext uri="{FF2B5EF4-FFF2-40B4-BE49-F238E27FC236}">
                <a16:creationId xmlns:a16="http://schemas.microsoft.com/office/drawing/2014/main" id="{0EC8C77B-7129-4D2B-A847-9962023BD3F6}"/>
              </a:ext>
            </a:extLst>
          </p:cNvPr>
          <p:cNvSpPr/>
          <p:nvPr/>
        </p:nvSpPr>
        <p:spPr>
          <a:xfrm>
            <a:off x="9325874" y="191329"/>
            <a:ext cx="2293211" cy="305838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3" name="TextBox 12">
            <a:extLst>
              <a:ext uri="{FF2B5EF4-FFF2-40B4-BE49-F238E27FC236}">
                <a16:creationId xmlns:a16="http://schemas.microsoft.com/office/drawing/2014/main" id="{0EB737AB-F17D-49D1-9A90-F7EAC082987A}"/>
              </a:ext>
            </a:extLst>
          </p:cNvPr>
          <p:cNvSpPr txBox="1"/>
          <p:nvPr/>
        </p:nvSpPr>
        <p:spPr>
          <a:xfrm>
            <a:off x="9316863" y="360964"/>
            <a:ext cx="2311233"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Administration</a:t>
            </a:r>
          </a:p>
        </p:txBody>
      </p:sp>
      <p:sp>
        <p:nvSpPr>
          <p:cNvPr id="14" name="TextBox 13">
            <a:extLst>
              <a:ext uri="{FF2B5EF4-FFF2-40B4-BE49-F238E27FC236}">
                <a16:creationId xmlns:a16="http://schemas.microsoft.com/office/drawing/2014/main" id="{EB9DC6E6-3420-48DE-8D0D-D8002581D139}"/>
              </a:ext>
            </a:extLst>
          </p:cNvPr>
          <p:cNvSpPr txBox="1"/>
          <p:nvPr/>
        </p:nvSpPr>
        <p:spPr>
          <a:xfrm>
            <a:off x="9210987" y="824195"/>
            <a:ext cx="2055484" cy="1421121"/>
          </a:xfrm>
          <a:prstGeom prst="rect">
            <a:avLst/>
          </a:prstGeom>
          <a:noFill/>
        </p:spPr>
        <p:txBody>
          <a:bodyPr wrap="non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Remoting</a:t>
            </a:r>
          </a:p>
          <a:p>
            <a:pPr marL="336145" indent="-336145">
              <a:lnSpc>
                <a:spcPct val="90000"/>
              </a:lnSpc>
              <a:spcAft>
                <a:spcPts val="588"/>
              </a:spcAft>
              <a:buFont typeface="Arial" panose="020B0604020202020204" pitchFamily="34" charset="0"/>
              <a:buChar char="•"/>
            </a:pPr>
            <a:r>
              <a:rPr lang="en-US" sz="2353" dirty="0">
                <a:solidFill>
                  <a:srgbClr val="002060"/>
                </a:solidFill>
              </a:rPr>
              <a:t>Job System</a:t>
            </a:r>
          </a:p>
          <a:p>
            <a:pPr marL="336145" indent="-336145">
              <a:lnSpc>
                <a:spcPct val="90000"/>
              </a:lnSpc>
              <a:spcAft>
                <a:spcPts val="588"/>
              </a:spcAft>
              <a:buFont typeface="Arial" panose="020B0604020202020204" pitchFamily="34" charset="0"/>
              <a:buChar char="•"/>
            </a:pPr>
            <a:r>
              <a:rPr lang="en-US" sz="2353" dirty="0">
                <a:solidFill>
                  <a:srgbClr val="002060"/>
                </a:solidFill>
              </a:rPr>
              <a:t>Providers</a:t>
            </a:r>
          </a:p>
        </p:txBody>
      </p:sp>
      <p:sp>
        <p:nvSpPr>
          <p:cNvPr id="20" name="Rectangle: Rounded Corners 19">
            <a:extLst>
              <a:ext uri="{FF2B5EF4-FFF2-40B4-BE49-F238E27FC236}">
                <a16:creationId xmlns:a16="http://schemas.microsoft.com/office/drawing/2014/main" id="{7F351BD3-9E26-43DF-BAD8-AE910EF831C6}"/>
              </a:ext>
            </a:extLst>
          </p:cNvPr>
          <p:cNvSpPr/>
          <p:nvPr/>
        </p:nvSpPr>
        <p:spPr>
          <a:xfrm>
            <a:off x="9325874" y="3474270"/>
            <a:ext cx="2302223" cy="330746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1" name="TextBox 20">
            <a:extLst>
              <a:ext uri="{FF2B5EF4-FFF2-40B4-BE49-F238E27FC236}">
                <a16:creationId xmlns:a16="http://schemas.microsoft.com/office/drawing/2014/main" id="{DBA947FE-E83A-4257-B916-549CA65E09A2}"/>
              </a:ext>
            </a:extLst>
          </p:cNvPr>
          <p:cNvSpPr txBox="1"/>
          <p:nvPr/>
        </p:nvSpPr>
        <p:spPr>
          <a:xfrm>
            <a:off x="9684991" y="3667187"/>
            <a:ext cx="1863856"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Extensions</a:t>
            </a:r>
          </a:p>
        </p:txBody>
      </p:sp>
      <p:sp>
        <p:nvSpPr>
          <p:cNvPr id="22" name="Rectangle: Rounded Corners 21">
            <a:extLst>
              <a:ext uri="{FF2B5EF4-FFF2-40B4-BE49-F238E27FC236}">
                <a16:creationId xmlns:a16="http://schemas.microsoft.com/office/drawing/2014/main" id="{7CFD4779-D5C3-4252-B2E0-4179CA926F0C}"/>
              </a:ext>
            </a:extLst>
          </p:cNvPr>
          <p:cNvSpPr/>
          <p:nvPr/>
        </p:nvSpPr>
        <p:spPr>
          <a:xfrm>
            <a:off x="5979882" y="3440557"/>
            <a:ext cx="2495989" cy="333059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3" name="TextBox 22">
            <a:extLst>
              <a:ext uri="{FF2B5EF4-FFF2-40B4-BE49-F238E27FC236}">
                <a16:creationId xmlns:a16="http://schemas.microsoft.com/office/drawing/2014/main" id="{E18512E9-096C-4F6B-B151-4A2D941ABB69}"/>
              </a:ext>
            </a:extLst>
          </p:cNvPr>
          <p:cNvSpPr txBox="1"/>
          <p:nvPr/>
        </p:nvSpPr>
        <p:spPr>
          <a:xfrm>
            <a:off x="6131013" y="3679788"/>
            <a:ext cx="2582411" cy="452590"/>
          </a:xfrm>
          <a:prstGeom prst="rect">
            <a:avLst/>
          </a:prstGeom>
          <a:noFill/>
        </p:spPr>
        <p:txBody>
          <a:bodyPr wrap="square" rtlCol="0">
            <a:spAutoFit/>
          </a:bodyPr>
          <a:lstStyle/>
          <a:p>
            <a:r>
              <a:rPr lang="en-US" sz="2353" dirty="0">
                <a:solidFill>
                  <a:srgbClr val="0070C0"/>
                </a:solidFill>
                <a:latin typeface="Arial Rounded MT Bold" panose="020F0704030504030204" pitchFamily="34" charset="0"/>
              </a:rPr>
              <a:t>Programming</a:t>
            </a:r>
          </a:p>
        </p:txBody>
      </p:sp>
      <p:sp>
        <p:nvSpPr>
          <p:cNvPr id="24" name="TextBox 23">
            <a:extLst>
              <a:ext uri="{FF2B5EF4-FFF2-40B4-BE49-F238E27FC236}">
                <a16:creationId xmlns:a16="http://schemas.microsoft.com/office/drawing/2014/main" id="{558CF93D-D9E1-4FB6-B1FB-01055BA2D464}"/>
              </a:ext>
            </a:extLst>
          </p:cNvPr>
          <p:cNvSpPr txBox="1"/>
          <p:nvPr/>
        </p:nvSpPr>
        <p:spPr>
          <a:xfrm>
            <a:off x="5997178" y="4132378"/>
            <a:ext cx="2428622" cy="2395707"/>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dirty="0">
                <a:solidFill>
                  <a:srgbClr val="002060"/>
                </a:solidFill>
              </a:rPr>
              <a:t>Advanced Functions</a:t>
            </a:r>
          </a:p>
          <a:p>
            <a:pPr marL="336145" indent="-336145">
              <a:lnSpc>
                <a:spcPct val="90000"/>
              </a:lnSpc>
              <a:spcAft>
                <a:spcPts val="588"/>
              </a:spcAft>
              <a:buFont typeface="Arial" panose="020B0604020202020204" pitchFamily="34" charset="0"/>
              <a:buChar char="•"/>
            </a:pPr>
            <a:r>
              <a:rPr lang="en-US" sz="2353" dirty="0">
                <a:solidFill>
                  <a:srgbClr val="002060"/>
                </a:solidFill>
              </a:rPr>
              <a:t>Object Orientation</a:t>
            </a:r>
          </a:p>
          <a:p>
            <a:pPr marL="336145" indent="-336145">
              <a:lnSpc>
                <a:spcPct val="90000"/>
              </a:lnSpc>
              <a:spcAft>
                <a:spcPts val="588"/>
              </a:spcAft>
              <a:buFont typeface="Arial" panose="020B0604020202020204" pitchFamily="34" charset="0"/>
              <a:buChar char="•"/>
            </a:pPr>
            <a:r>
              <a:rPr lang="en-US" sz="2353" dirty="0">
                <a:solidFill>
                  <a:srgbClr val="002060"/>
                </a:solidFill>
              </a:rPr>
              <a:t>Object Based Piping</a:t>
            </a:r>
          </a:p>
        </p:txBody>
      </p:sp>
      <p:sp>
        <p:nvSpPr>
          <p:cNvPr id="25" name="TextBox 24">
            <a:extLst>
              <a:ext uri="{FF2B5EF4-FFF2-40B4-BE49-F238E27FC236}">
                <a16:creationId xmlns:a16="http://schemas.microsoft.com/office/drawing/2014/main" id="{6A495386-1D37-4131-B389-1F7E0C285B10}"/>
              </a:ext>
            </a:extLst>
          </p:cNvPr>
          <p:cNvSpPr txBox="1"/>
          <p:nvPr/>
        </p:nvSpPr>
        <p:spPr>
          <a:xfrm>
            <a:off x="9252471" y="4132378"/>
            <a:ext cx="2563512" cy="2069842"/>
          </a:xfrm>
          <a:prstGeom prst="rect">
            <a:avLst/>
          </a:prstGeom>
          <a:noFill/>
        </p:spPr>
        <p:txBody>
          <a:bodyPr wrap="square" lIns="179285" tIns="143428" rIns="179285" bIns="143428" rtlCol="0">
            <a:spAutoFit/>
          </a:bodyPr>
          <a:lstStyle/>
          <a:p>
            <a:pPr marL="336145" indent="-336145">
              <a:lnSpc>
                <a:spcPct val="90000"/>
              </a:lnSpc>
              <a:spcAft>
                <a:spcPts val="588"/>
              </a:spcAft>
              <a:buFont typeface="Arial" panose="020B0604020202020204" pitchFamily="34" charset="0"/>
              <a:buChar char="•"/>
            </a:pPr>
            <a:r>
              <a:rPr lang="en-US" sz="2353" b="1" dirty="0">
                <a:solidFill>
                  <a:srgbClr val="002060"/>
                </a:solidFill>
              </a:rPr>
              <a:t>Cloud Automation</a:t>
            </a:r>
          </a:p>
          <a:p>
            <a:pPr marL="336145" indent="-336145">
              <a:lnSpc>
                <a:spcPct val="90000"/>
              </a:lnSpc>
              <a:spcAft>
                <a:spcPts val="588"/>
              </a:spcAft>
              <a:buFont typeface="Arial" panose="020B0604020202020204" pitchFamily="34" charset="0"/>
              <a:buChar char="•"/>
            </a:pPr>
            <a:r>
              <a:rPr lang="en-US" sz="2353" dirty="0">
                <a:solidFill>
                  <a:srgbClr val="002060"/>
                </a:solidFill>
              </a:rPr>
              <a:t>Work Flows</a:t>
            </a:r>
          </a:p>
          <a:p>
            <a:pPr marL="336145" indent="-336145">
              <a:lnSpc>
                <a:spcPct val="90000"/>
              </a:lnSpc>
              <a:spcAft>
                <a:spcPts val="588"/>
              </a:spcAft>
              <a:buFont typeface="Arial" panose="020B0604020202020204" pitchFamily="34" charset="0"/>
              <a:buChar char="•"/>
            </a:pPr>
            <a:r>
              <a:rPr lang="en-US" sz="2353" dirty="0">
                <a:solidFill>
                  <a:srgbClr val="002060"/>
                </a:solidFill>
              </a:rPr>
              <a:t>Desired State Configuration</a:t>
            </a:r>
          </a:p>
        </p:txBody>
      </p:sp>
      <p:sp>
        <p:nvSpPr>
          <p:cNvPr id="3" name="Callout: Line 2">
            <a:extLst>
              <a:ext uri="{FF2B5EF4-FFF2-40B4-BE49-F238E27FC236}">
                <a16:creationId xmlns:a16="http://schemas.microsoft.com/office/drawing/2014/main" id="{26E1278E-81C7-41D5-BB44-2667718E3423}"/>
              </a:ext>
            </a:extLst>
          </p:cNvPr>
          <p:cNvSpPr/>
          <p:nvPr/>
        </p:nvSpPr>
        <p:spPr bwMode="auto">
          <a:xfrm>
            <a:off x="8310400" y="3271550"/>
            <a:ext cx="1524284" cy="535844"/>
          </a:xfrm>
          <a:prstGeom prst="borderCallout1">
            <a:avLst>
              <a:gd name="adj1" fmla="val 112852"/>
              <a:gd name="adj2" fmla="val 52314"/>
              <a:gd name="adj3" fmla="val 181874"/>
              <a:gd name="adj4" fmla="val 89701"/>
            </a:avLst>
          </a:prstGeom>
          <a:solidFill>
            <a:schemeClr val="accent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a:t>
            </a:r>
          </a:p>
        </p:txBody>
      </p:sp>
    </p:spTree>
    <p:extLst>
      <p:ext uri="{BB962C8B-B14F-4D97-AF65-F5344CB8AC3E}">
        <p14:creationId xmlns:p14="http://schemas.microsoft.com/office/powerpoint/2010/main" val="275905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3075122"/>
            <a:ext cx="4795873" cy="707758"/>
          </a:xfrm>
        </p:spPr>
        <p:txBody>
          <a:bodyPr/>
          <a:lstStyle/>
          <a:p>
            <a:r>
              <a:rPr lang="en-US" dirty="0">
                <a:solidFill>
                  <a:schemeClr val="bg1"/>
                </a:solidFill>
              </a:rPr>
              <a:t>The Tools</a:t>
            </a:r>
          </a:p>
        </p:txBody>
      </p:sp>
      <p:pic>
        <p:nvPicPr>
          <p:cNvPr id="4" name="Picture Placeholder 6">
            <a:extLst>
              <a:ext uri="{FF2B5EF4-FFF2-40B4-BE49-F238E27FC236}">
                <a16:creationId xmlns:a16="http://schemas.microsoft.com/office/drawing/2014/main" id="{53345F08-1CB1-43DE-91F1-D69F39344964}"/>
              </a:ext>
            </a:extLst>
          </p:cNvPr>
          <p:cNvPicPr>
            <a:picLocks noChangeAspect="1"/>
          </p:cNvPicPr>
          <p:nvPr/>
        </p:nvPicPr>
        <p:blipFill>
          <a:blip r:embed="rId3"/>
          <a:srcRect l="19993" r="19993"/>
          <a:stretch>
            <a:fillRect/>
          </a:stretch>
        </p:blipFill>
        <p:spPr bwMode="ltGray">
          <a:xfrm>
            <a:off x="5334351" y="2387"/>
            <a:ext cx="6857650" cy="6855127"/>
          </a:xfrm>
          <a:prstGeom prst="rect">
            <a:avLst/>
          </a:prstGeom>
          <a:blipFill>
            <a:blip r:embed="rId4"/>
            <a:stretch>
              <a:fillRect/>
            </a:stretch>
          </a:blipFill>
        </p:spPr>
      </p:pic>
      <p:sp>
        <p:nvSpPr>
          <p:cNvPr id="6" name="Rectangle: Rounded Corners 5">
            <a:extLst>
              <a:ext uri="{FF2B5EF4-FFF2-40B4-BE49-F238E27FC236}">
                <a16:creationId xmlns:a16="http://schemas.microsoft.com/office/drawing/2014/main" id="{F764292F-97F4-40C1-A8C8-1CDD5D07C98B}"/>
              </a:ext>
            </a:extLst>
          </p:cNvPr>
          <p:cNvSpPr/>
          <p:nvPr/>
        </p:nvSpPr>
        <p:spPr bwMode="auto">
          <a:xfrm>
            <a:off x="6185641" y="735188"/>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PowerShell ISE</a:t>
            </a:r>
          </a:p>
        </p:txBody>
      </p:sp>
      <p:sp>
        <p:nvSpPr>
          <p:cNvPr id="7" name="Rectangle: Rounded Corners 6">
            <a:extLst>
              <a:ext uri="{FF2B5EF4-FFF2-40B4-BE49-F238E27FC236}">
                <a16:creationId xmlns:a16="http://schemas.microsoft.com/office/drawing/2014/main" id="{BC743F8E-6AF5-4BF9-BDBB-FE3B48BD62DA}"/>
              </a:ext>
            </a:extLst>
          </p:cNvPr>
          <p:cNvSpPr/>
          <p:nvPr/>
        </p:nvSpPr>
        <p:spPr bwMode="auto">
          <a:xfrm>
            <a:off x="6185641" y="5464802"/>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Add-On</a:t>
            </a:r>
          </a:p>
        </p:txBody>
      </p:sp>
      <p:sp>
        <p:nvSpPr>
          <p:cNvPr id="8" name="Rectangle: Rounded Corners 7">
            <a:extLst>
              <a:ext uri="{FF2B5EF4-FFF2-40B4-BE49-F238E27FC236}">
                <a16:creationId xmlns:a16="http://schemas.microsoft.com/office/drawing/2014/main" id="{A26AF577-F7B1-4FA1-9130-DFF27CA7CFFF}"/>
              </a:ext>
            </a:extLst>
          </p:cNvPr>
          <p:cNvSpPr/>
          <p:nvPr/>
        </p:nvSpPr>
        <p:spPr bwMode="auto">
          <a:xfrm>
            <a:off x="6185641" y="3099994"/>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Subscription</a:t>
            </a:r>
          </a:p>
        </p:txBody>
      </p:sp>
      <p:sp>
        <p:nvSpPr>
          <p:cNvPr id="9" name="Rectangle: Rounded Corners 8">
            <a:extLst>
              <a:ext uri="{FF2B5EF4-FFF2-40B4-BE49-F238E27FC236}">
                <a16:creationId xmlns:a16="http://schemas.microsoft.com/office/drawing/2014/main" id="{854E8028-271C-4BD4-A1BE-5F4E6F46FF54}"/>
              </a:ext>
            </a:extLst>
          </p:cNvPr>
          <p:cNvSpPr/>
          <p:nvPr/>
        </p:nvSpPr>
        <p:spPr bwMode="auto">
          <a:xfrm>
            <a:off x="6185641" y="1917591"/>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RM Module</a:t>
            </a:r>
          </a:p>
        </p:txBody>
      </p:sp>
      <p:sp>
        <p:nvSpPr>
          <p:cNvPr id="10" name="Rectangle: Rounded Corners 9">
            <a:extLst>
              <a:ext uri="{FF2B5EF4-FFF2-40B4-BE49-F238E27FC236}">
                <a16:creationId xmlns:a16="http://schemas.microsoft.com/office/drawing/2014/main" id="{D1E157A1-731A-4C81-A24F-A9E0E396CB02}"/>
              </a:ext>
            </a:extLst>
          </p:cNvPr>
          <p:cNvSpPr/>
          <p:nvPr/>
        </p:nvSpPr>
        <p:spPr bwMode="auto">
          <a:xfrm>
            <a:off x="6185641" y="4282397"/>
            <a:ext cx="5378549" cy="806782"/>
          </a:xfrm>
          <a:prstGeom prst="round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3529" dirty="0">
                <a:gradFill>
                  <a:gsLst>
                    <a:gs pos="0">
                      <a:srgbClr val="FFFFFF"/>
                    </a:gs>
                    <a:gs pos="100000">
                      <a:srgbClr val="FFFFFF"/>
                    </a:gs>
                  </a:gsLst>
                  <a:lin ang="5400000" scaled="0"/>
                </a:gradFill>
                <a:ea typeface="Segoe UI" pitchFamily="34" charset="0"/>
                <a:cs typeface="Segoe UI" pitchFamily="34" charset="0"/>
              </a:rPr>
              <a:t>Azure Automation Account</a:t>
            </a:r>
          </a:p>
        </p:txBody>
      </p:sp>
    </p:spTree>
    <p:extLst>
      <p:ext uri="{BB962C8B-B14F-4D97-AF65-F5344CB8AC3E}">
        <p14:creationId xmlns:p14="http://schemas.microsoft.com/office/powerpoint/2010/main" val="268147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solidFill>
            <a:srgbClr val="00359E"/>
          </a:solidFill>
          <a:ln>
            <a:solidFill>
              <a:srgbClr val="00359E"/>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Demo (Portal)</a:t>
            </a:r>
          </a:p>
        </p:txBody>
      </p:sp>
      <p:pic>
        <p:nvPicPr>
          <p:cNvPr id="5" name="Picture 4" descr="A screenshot of a computer&#10;&#10;Description generated with very high confidence">
            <a:extLst>
              <a:ext uri="{FF2B5EF4-FFF2-40B4-BE49-F238E27FC236}">
                <a16:creationId xmlns:a16="http://schemas.microsoft.com/office/drawing/2014/main" id="{DF94A345-4A4A-4244-8BBC-8753EC5D5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021" y="1275990"/>
            <a:ext cx="8197330" cy="5324761"/>
          </a:xfrm>
          <a:prstGeom prst="rect">
            <a:avLst/>
          </a:prstGeom>
        </p:spPr>
      </p:pic>
    </p:spTree>
    <p:extLst>
      <p:ext uri="{BB962C8B-B14F-4D97-AF65-F5344CB8AC3E}">
        <p14:creationId xmlns:p14="http://schemas.microsoft.com/office/powerpoint/2010/main" val="2204700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6E9656-2788-4BA8-9CE7-EEA26B60BCE2}"/>
              </a:ext>
            </a:extLst>
          </p:cNvPr>
          <p:cNvSpPr/>
          <p:nvPr/>
        </p:nvSpPr>
        <p:spPr>
          <a:xfrm>
            <a:off x="0" y="-18229"/>
            <a:ext cx="12192000" cy="870012"/>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2319483"/>
            <a:ext cx="12192000"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Full Automation with PowerShell</a:t>
            </a:r>
          </a:p>
        </p:txBody>
      </p:sp>
    </p:spTree>
    <p:extLst>
      <p:ext uri="{BB962C8B-B14F-4D97-AF65-F5344CB8AC3E}">
        <p14:creationId xmlns:p14="http://schemas.microsoft.com/office/powerpoint/2010/main" val="793212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0819"/>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0"/>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rgbClr val="00359E"/>
                </a:solidFill>
                <a:latin typeface="Arial Rounded MT Bold" panose="020F0704030504030204" pitchFamily="34" charset="0"/>
              </a:rPr>
              <a:t>Client Side Azure Automation</a:t>
            </a:r>
          </a:p>
        </p:txBody>
      </p:sp>
      <p:pic>
        <p:nvPicPr>
          <p:cNvPr id="3" name="Picture 2">
            <a:extLst>
              <a:ext uri="{FF2B5EF4-FFF2-40B4-BE49-F238E27FC236}">
                <a16:creationId xmlns:a16="http://schemas.microsoft.com/office/drawing/2014/main" id="{B371A03F-5B97-4AA2-95D5-6662C44C1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615" y="2181529"/>
            <a:ext cx="4326875" cy="3129773"/>
          </a:xfrm>
          <a:prstGeom prst="rect">
            <a:avLst/>
          </a:prstGeom>
        </p:spPr>
      </p:pic>
    </p:spTree>
    <p:extLst>
      <p:ext uri="{BB962C8B-B14F-4D97-AF65-F5344CB8AC3E}">
        <p14:creationId xmlns:p14="http://schemas.microsoft.com/office/powerpoint/2010/main" val="595795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4035"/>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58424"/>
            <a:ext cx="12192000"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PowerShell Environments</a:t>
            </a:r>
          </a:p>
        </p:txBody>
      </p:sp>
      <p:sp>
        <p:nvSpPr>
          <p:cNvPr id="8" name="TextBox 7"/>
          <p:cNvSpPr txBox="1"/>
          <p:nvPr/>
        </p:nvSpPr>
        <p:spPr>
          <a:xfrm>
            <a:off x="2082518" y="1074238"/>
            <a:ext cx="2010935" cy="369332"/>
          </a:xfrm>
          <a:prstGeom prst="rect">
            <a:avLst/>
          </a:prstGeom>
          <a:noFill/>
        </p:spPr>
        <p:txBody>
          <a:bodyPr wrap="none" rtlCol="0">
            <a:spAutoFit/>
          </a:bodyPr>
          <a:lstStyle/>
          <a:p>
            <a:r>
              <a:rPr lang="en-US" dirty="0">
                <a:solidFill>
                  <a:schemeClr val="bg1"/>
                </a:solidFill>
              </a:rPr>
              <a:t>The PowerShell ISE </a:t>
            </a:r>
          </a:p>
        </p:txBody>
      </p:sp>
      <p:pic>
        <p:nvPicPr>
          <p:cNvPr id="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76950" y="1526494"/>
            <a:ext cx="35814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776282" y="1162005"/>
            <a:ext cx="1961243" cy="369332"/>
          </a:xfrm>
          <a:prstGeom prst="rect">
            <a:avLst/>
          </a:prstGeom>
          <a:noFill/>
        </p:spPr>
        <p:txBody>
          <a:bodyPr wrap="none" rtlCol="0">
            <a:spAutoFit/>
          </a:bodyPr>
          <a:lstStyle/>
          <a:p>
            <a:r>
              <a:rPr lang="en-US" dirty="0">
                <a:solidFill>
                  <a:schemeClr val="bg1"/>
                </a:solidFill>
              </a:rPr>
              <a:t>The PowerShell CLI</a:t>
            </a:r>
          </a:p>
        </p:txBody>
      </p:sp>
      <p:pic>
        <p:nvPicPr>
          <p:cNvPr id="12" name="Picture 11"/>
          <p:cNvPicPr>
            <a:picLocks noChangeAspect="1"/>
          </p:cNvPicPr>
          <p:nvPr/>
        </p:nvPicPr>
        <p:blipFill>
          <a:blip r:embed="rId4"/>
          <a:stretch>
            <a:fillRect/>
          </a:stretch>
        </p:blipFill>
        <p:spPr>
          <a:xfrm>
            <a:off x="2141241" y="1508909"/>
            <a:ext cx="3619500" cy="4151435"/>
          </a:xfrm>
          <a:prstGeom prst="rect">
            <a:avLst/>
          </a:prstGeom>
        </p:spPr>
      </p:pic>
    </p:spTree>
    <p:extLst>
      <p:ext uri="{BB962C8B-B14F-4D97-AF65-F5344CB8AC3E}">
        <p14:creationId xmlns:p14="http://schemas.microsoft.com/office/powerpoint/2010/main" val="372833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5111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5" name="Content Placeholder 1"/>
          <p:cNvSpPr txBox="1">
            <a:spLocks/>
          </p:cNvSpPr>
          <p:nvPr/>
        </p:nvSpPr>
        <p:spPr>
          <a:xfrm>
            <a:off x="7708475" y="858259"/>
            <a:ext cx="5099957" cy="10692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chemeClr val="bg1"/>
              </a:solidFill>
            </a:endParaRPr>
          </a:p>
          <a:p>
            <a:r>
              <a:rPr lang="en-US" dirty="0">
                <a:solidFill>
                  <a:schemeClr val="bg1"/>
                </a:solidFill>
              </a:rPr>
              <a:t>@</a:t>
            </a:r>
            <a:r>
              <a:rPr lang="en-US" dirty="0" err="1">
                <a:solidFill>
                  <a:schemeClr val="bg1"/>
                </a:solidFill>
              </a:rPr>
              <a:t>bryancafferky</a:t>
            </a:r>
            <a:endParaRPr lang="en-US" dirty="0">
              <a:solidFill>
                <a:schemeClr val="bg1"/>
              </a:solidFill>
            </a:endParaRPr>
          </a:p>
          <a:p>
            <a:r>
              <a:rPr lang="en-US" dirty="0">
                <a:solidFill>
                  <a:schemeClr val="bg1"/>
                </a:solidFill>
              </a:rPr>
              <a:t>bryan256@msn.com</a:t>
            </a:r>
          </a:p>
        </p:txBody>
      </p:sp>
      <p:sp>
        <p:nvSpPr>
          <p:cNvPr id="7" name="Content Placeholder 2"/>
          <p:cNvSpPr txBox="1">
            <a:spLocks/>
          </p:cNvSpPr>
          <p:nvPr/>
        </p:nvSpPr>
        <p:spPr>
          <a:xfrm>
            <a:off x="285344" y="2266738"/>
            <a:ext cx="9183149" cy="3945165"/>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2400" dirty="0">
                <a:solidFill>
                  <a:schemeClr val="bg1"/>
                </a:solidFill>
              </a:rPr>
              <a:t>Microsoft Technology Solutions Professional </a:t>
            </a:r>
          </a:p>
          <a:p>
            <a:pPr>
              <a:spcBef>
                <a:spcPts val="1800"/>
              </a:spcBef>
            </a:pPr>
            <a:r>
              <a:rPr lang="en-US" sz="2400" dirty="0">
                <a:solidFill>
                  <a:schemeClr val="bg1"/>
                </a:solidFill>
              </a:rPr>
              <a:t>Two Microsoft MVP </a:t>
            </a:r>
          </a:p>
          <a:p>
            <a:pPr>
              <a:spcBef>
                <a:spcPts val="1800"/>
              </a:spcBef>
            </a:pPr>
            <a:r>
              <a:rPr lang="en-US" sz="2400" dirty="0">
                <a:solidFill>
                  <a:schemeClr val="bg1"/>
                </a:solidFill>
              </a:rPr>
              <a:t>Decades of IT experience</a:t>
            </a:r>
          </a:p>
          <a:p>
            <a:pPr>
              <a:spcBef>
                <a:spcPts val="1800"/>
              </a:spcBef>
            </a:pPr>
            <a:r>
              <a:rPr lang="en-US" sz="2400" dirty="0">
                <a:solidFill>
                  <a:schemeClr val="bg1"/>
                </a:solidFill>
              </a:rPr>
              <a:t>Author of Pro PowerShell for Database Developers by </a:t>
            </a:r>
            <a:r>
              <a:rPr lang="en-US" sz="2400" dirty="0" err="1">
                <a:solidFill>
                  <a:schemeClr val="bg1"/>
                </a:solidFill>
              </a:rPr>
              <a:t>Apress</a:t>
            </a:r>
            <a:endParaRPr lang="en-US" sz="2400" dirty="0">
              <a:solidFill>
                <a:schemeClr val="bg1"/>
              </a:solidFill>
            </a:endParaRPr>
          </a:p>
          <a:p>
            <a:pPr>
              <a:spcBef>
                <a:spcPts val="1800"/>
              </a:spcBef>
            </a:pPr>
            <a:r>
              <a:rPr lang="en-US" sz="2400" dirty="0">
                <a:solidFill>
                  <a:schemeClr val="bg1"/>
                </a:solidFill>
              </a:rPr>
              <a:t>SQL PASS Chapter Lead</a:t>
            </a:r>
          </a:p>
          <a:p>
            <a:pPr>
              <a:spcBef>
                <a:spcPts val="1800"/>
              </a:spcBef>
            </a:pPr>
            <a:r>
              <a:rPr lang="en-US" sz="2400" dirty="0">
                <a:solidFill>
                  <a:schemeClr val="bg1"/>
                </a:solidFill>
              </a:rPr>
              <a:t>Lead the Greater Boston Data Science, ML , and AI Group</a:t>
            </a:r>
          </a:p>
          <a:p>
            <a:pPr>
              <a:spcBef>
                <a:spcPts val="1800"/>
              </a:spcBef>
            </a:pPr>
            <a:r>
              <a:rPr lang="en-US" sz="2400" dirty="0">
                <a:solidFill>
                  <a:schemeClr val="bg1"/>
                </a:solidFill>
              </a:rPr>
              <a:t>Got Married to My Partner of 7 Years, Paul, on Saturday, May 27th</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4603976"/>
            <a:ext cx="1381125" cy="1381125"/>
          </a:xfrm>
          <a:prstGeom prst="rect">
            <a:avLst/>
          </a:prstGeom>
        </p:spPr>
      </p:pic>
      <p:sp>
        <p:nvSpPr>
          <p:cNvPr id="6" name="Title 3"/>
          <p:cNvSpPr txBox="1">
            <a:spLocks/>
          </p:cNvSpPr>
          <p:nvPr/>
        </p:nvSpPr>
        <p:spPr>
          <a:xfrm>
            <a:off x="0" y="-45199"/>
            <a:ext cx="12522741" cy="1039950"/>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rgbClr val="00359E"/>
                </a:solidFill>
                <a:latin typeface="Arial" panose="020B0604020202020204" pitchFamily="34" charset="0"/>
                <a:cs typeface="Arial" panose="020B0604020202020204" pitchFamily="34" charset="0"/>
              </a:rPr>
              <a:t>Bryan Cafferky</a:t>
            </a:r>
          </a:p>
        </p:txBody>
      </p:sp>
      <p:pic>
        <p:nvPicPr>
          <p:cNvPr id="3" name="Picture 2" descr="A close up of a flag&#10;&#10;Description generated with very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948817" y="5551309"/>
            <a:ext cx="843930" cy="527456"/>
          </a:xfrm>
          <a:prstGeom prst="rect">
            <a:avLst/>
          </a:prstGeom>
        </p:spPr>
      </p:pic>
      <p:pic>
        <p:nvPicPr>
          <p:cNvPr id="9" name="Picture 8">
            <a:extLst>
              <a:ext uri="{FF2B5EF4-FFF2-40B4-BE49-F238E27FC236}">
                <a16:creationId xmlns:a16="http://schemas.microsoft.com/office/drawing/2014/main" id="{2A5680D3-BC73-4A87-8A25-1EFB126FE1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0046" y="1952547"/>
            <a:ext cx="1702316" cy="628383"/>
          </a:xfrm>
          <a:prstGeom prst="rect">
            <a:avLst/>
          </a:prstGeom>
        </p:spPr>
      </p:pic>
    </p:spTree>
    <p:extLst>
      <p:ext uri="{BB962C8B-B14F-4D97-AF65-F5344CB8AC3E}">
        <p14:creationId xmlns:p14="http://schemas.microsoft.com/office/powerpoint/2010/main" val="365111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8841"/>
            <a:ext cx="12192000" cy="6396908"/>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385893" y="516223"/>
            <a:ext cx="10692882"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Checking Your PowerShell Version</a:t>
            </a:r>
          </a:p>
        </p:txBody>
      </p:sp>
      <p:pic>
        <p:nvPicPr>
          <p:cNvPr id="3" name="Picture 2"/>
          <p:cNvPicPr>
            <a:picLocks noChangeAspect="1"/>
          </p:cNvPicPr>
          <p:nvPr/>
        </p:nvPicPr>
        <p:blipFill>
          <a:blip r:embed="rId3"/>
          <a:stretch>
            <a:fillRect/>
          </a:stretch>
        </p:blipFill>
        <p:spPr>
          <a:xfrm>
            <a:off x="1171963" y="1765489"/>
            <a:ext cx="9810750" cy="3629025"/>
          </a:xfrm>
          <a:prstGeom prst="rect">
            <a:avLst/>
          </a:prstGeom>
        </p:spPr>
      </p:pic>
      <p:sp>
        <p:nvSpPr>
          <p:cNvPr id="5" name="Callout: Line 4"/>
          <p:cNvSpPr/>
          <p:nvPr/>
        </p:nvSpPr>
        <p:spPr>
          <a:xfrm>
            <a:off x="5872292" y="3843282"/>
            <a:ext cx="3657601" cy="597867"/>
          </a:xfrm>
          <a:prstGeom prst="borderCallout1">
            <a:avLst>
              <a:gd name="adj1" fmla="val 18750"/>
              <a:gd name="adj2" fmla="val -8333"/>
              <a:gd name="adj3" fmla="val -92282"/>
              <a:gd name="adj4" fmla="val -122859"/>
            </a:avLst>
          </a:prstGeom>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Latest Version is 5 - Recommended</a:t>
            </a:r>
          </a:p>
        </p:txBody>
      </p:sp>
    </p:spTree>
    <p:extLst>
      <p:ext uri="{BB962C8B-B14F-4D97-AF65-F5344CB8AC3E}">
        <p14:creationId xmlns:p14="http://schemas.microsoft.com/office/powerpoint/2010/main" val="2141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0" y="-45200"/>
            <a:ext cx="12192000" cy="1281817"/>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Azure Automation with PowerShell</a:t>
            </a:r>
          </a:p>
          <a:p>
            <a:endParaRPr lang="en-US" sz="4000" dirty="0">
              <a:solidFill>
                <a:srgbClr val="00359E"/>
              </a:solidFill>
              <a:latin typeface="Arial Rounded MT Bold" panose="020F0704030504030204" pitchFamily="34" charset="0"/>
            </a:endParaRPr>
          </a:p>
        </p:txBody>
      </p:sp>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285344" y="1236617"/>
            <a:ext cx="7710791" cy="4492974"/>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3200" dirty="0">
                <a:solidFill>
                  <a:schemeClr val="bg1"/>
                </a:solidFill>
              </a:rPr>
              <a:t>Create Resources in Azure</a:t>
            </a:r>
          </a:p>
          <a:p>
            <a:pPr>
              <a:spcBef>
                <a:spcPts val="1800"/>
              </a:spcBef>
            </a:pPr>
            <a:r>
              <a:rPr lang="en-US" sz="3200" dirty="0">
                <a:solidFill>
                  <a:schemeClr val="bg1"/>
                </a:solidFill>
              </a:rPr>
              <a:t>Inquire about Azure Resources</a:t>
            </a:r>
          </a:p>
          <a:p>
            <a:pPr>
              <a:spcBef>
                <a:spcPts val="1800"/>
              </a:spcBef>
            </a:pPr>
            <a:r>
              <a:rPr lang="en-US" sz="3200" dirty="0">
                <a:solidFill>
                  <a:schemeClr val="bg1"/>
                </a:solidFill>
              </a:rPr>
              <a:t>Modify Azure Resources</a:t>
            </a:r>
          </a:p>
          <a:p>
            <a:pPr>
              <a:spcBef>
                <a:spcPts val="1800"/>
              </a:spcBef>
            </a:pPr>
            <a:r>
              <a:rPr lang="en-US" sz="3200" dirty="0">
                <a:solidFill>
                  <a:schemeClr val="bg1"/>
                </a:solidFill>
              </a:rPr>
              <a:t>Shut Down and/or Remove Resources</a:t>
            </a:r>
          </a:p>
          <a:p>
            <a:pPr>
              <a:spcBef>
                <a:spcPts val="1800"/>
              </a:spcBef>
            </a:pPr>
            <a:r>
              <a:rPr lang="en-US" sz="3200" dirty="0">
                <a:solidFill>
                  <a:schemeClr val="bg1"/>
                </a:solidFill>
              </a:rPr>
              <a:t>Application Specific Job Like Data Load</a:t>
            </a:r>
          </a:p>
          <a:p>
            <a:pPr>
              <a:spcBef>
                <a:spcPts val="1800"/>
              </a:spcBef>
            </a:pPr>
            <a:endParaRPr lang="en-US" sz="2400" dirty="0">
              <a:solidFill>
                <a:schemeClr val="bg1"/>
              </a:solidFill>
            </a:endParaRPr>
          </a:p>
        </p:txBody>
      </p:sp>
      <p:pic>
        <p:nvPicPr>
          <p:cNvPr id="10" name="Picture 9">
            <a:extLst>
              <a:ext uri="{FF2B5EF4-FFF2-40B4-BE49-F238E27FC236}">
                <a16:creationId xmlns:a16="http://schemas.microsoft.com/office/drawing/2014/main" id="{B11A8F6A-1B33-48A5-8F87-EE4D4ACF2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6959" y="5146758"/>
            <a:ext cx="2990242" cy="1564515"/>
          </a:xfrm>
          <a:prstGeom prst="rect">
            <a:avLst/>
          </a:prstGeom>
        </p:spPr>
      </p:pic>
    </p:spTree>
    <p:extLst>
      <p:ext uri="{BB962C8B-B14F-4D97-AF65-F5344CB8AC3E}">
        <p14:creationId xmlns:p14="http://schemas.microsoft.com/office/powerpoint/2010/main" val="177890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8841"/>
            <a:ext cx="12192000" cy="6396908"/>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04799" y="1371300"/>
            <a:ext cx="11607568" cy="5085484"/>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chemeClr val="bg1"/>
              </a:solidFill>
            </a:endParaRPr>
          </a:p>
          <a:p>
            <a:r>
              <a:rPr lang="en-US" sz="2200" dirty="0">
                <a:solidFill>
                  <a:schemeClr val="bg1"/>
                </a:solidFill>
              </a:rPr>
              <a:t>Start PowerShell with Elevated Privileges</a:t>
            </a:r>
          </a:p>
          <a:p>
            <a:endParaRPr lang="en-US" sz="1800" dirty="0">
              <a:solidFill>
                <a:schemeClr val="bg1"/>
              </a:solidFill>
            </a:endParaRPr>
          </a:p>
          <a:p>
            <a:r>
              <a:rPr lang="en-US" sz="2200" dirty="0">
                <a:solidFill>
                  <a:schemeClr val="bg1"/>
                </a:solidFill>
              </a:rPr>
              <a:t>Confirm </a:t>
            </a:r>
            <a:r>
              <a:rPr lang="en-US" sz="2200" dirty="0" err="1">
                <a:solidFill>
                  <a:schemeClr val="bg1"/>
                </a:solidFill>
              </a:rPr>
              <a:t>PowerShellGet</a:t>
            </a:r>
            <a:r>
              <a:rPr lang="en-US" sz="2200" dirty="0">
                <a:solidFill>
                  <a:schemeClr val="bg1"/>
                </a:solidFill>
              </a:rPr>
              <a:t> is Installed and the Correct Version</a:t>
            </a:r>
          </a:p>
          <a:p>
            <a:endParaRPr lang="en-US" sz="1800" dirty="0">
              <a:solidFill>
                <a:schemeClr val="bg1"/>
              </a:solidFill>
            </a:endParaRPr>
          </a:p>
          <a:p>
            <a:r>
              <a:rPr lang="en-US" sz="1800" dirty="0">
                <a:solidFill>
                  <a:schemeClr val="bg1"/>
                </a:solidFill>
                <a:latin typeface="Corbel" panose="020B0503020204020204" pitchFamily="34" charset="0"/>
              </a:rPr>
              <a:t>	</a:t>
            </a:r>
            <a:r>
              <a:rPr lang="en-US" sz="1600" dirty="0">
                <a:solidFill>
                  <a:schemeClr val="bg1"/>
                </a:solidFill>
                <a:latin typeface="Courier New" panose="02070309020205020404" pitchFamily="49" charset="0"/>
                <a:cs typeface="Courier New" panose="02070309020205020404" pitchFamily="49" charset="0"/>
              </a:rPr>
              <a:t>Get-Module </a:t>
            </a:r>
            <a:r>
              <a:rPr lang="en-US" sz="1600" dirty="0" err="1">
                <a:solidFill>
                  <a:schemeClr val="bg1"/>
                </a:solidFill>
                <a:latin typeface="Courier New" panose="02070309020205020404" pitchFamily="49" charset="0"/>
                <a:cs typeface="Courier New" panose="02070309020205020404" pitchFamily="49" charset="0"/>
              </a:rPr>
              <a:t>PowerShellGet</a:t>
            </a:r>
            <a:r>
              <a:rPr lang="en-US" sz="1600" dirty="0">
                <a:solidFill>
                  <a:schemeClr val="bg1"/>
                </a:solidFill>
                <a:latin typeface="Courier New" panose="02070309020205020404" pitchFamily="49" charset="0"/>
                <a:cs typeface="Courier New" panose="02070309020205020404" pitchFamily="49" charset="0"/>
              </a:rPr>
              <a:t> -list | Select-Object </a:t>
            </a:r>
            <a:r>
              <a:rPr lang="en-US" sz="1600" dirty="0" err="1">
                <a:solidFill>
                  <a:schemeClr val="bg1"/>
                </a:solidFill>
                <a:latin typeface="Courier New" panose="02070309020205020404" pitchFamily="49" charset="0"/>
                <a:cs typeface="Courier New" panose="02070309020205020404" pitchFamily="49" charset="0"/>
              </a:rPr>
              <a:t>Name,Version,Path</a:t>
            </a:r>
            <a:r>
              <a:rPr lang="en-US" sz="1600" dirty="0">
                <a:solidFill>
                  <a:schemeClr val="bg1"/>
                </a:solidFill>
                <a:latin typeface="Courier New" panose="02070309020205020404" pitchFamily="49" charset="0"/>
                <a:cs typeface="Courier New" panose="02070309020205020404" pitchFamily="49" charset="0"/>
              </a:rPr>
              <a:t> # 1.0.0.1 plus</a:t>
            </a:r>
          </a:p>
          <a:p>
            <a:endParaRPr lang="en-US" sz="1800" dirty="0">
              <a:solidFill>
                <a:schemeClr val="bg1"/>
              </a:solidFill>
            </a:endParaRPr>
          </a:p>
          <a:p>
            <a:r>
              <a:rPr lang="en-US" sz="2200" dirty="0">
                <a:solidFill>
                  <a:schemeClr val="bg1"/>
                </a:solidFill>
              </a:rPr>
              <a:t>Install the PowerShell AzureRM Module</a:t>
            </a:r>
          </a:p>
          <a:p>
            <a:endParaRPr lang="en-US" sz="1800" dirty="0">
              <a:solidFill>
                <a:schemeClr val="bg1"/>
              </a:solidFill>
            </a:endParaRPr>
          </a:p>
          <a:p>
            <a:r>
              <a:rPr lang="en-US" sz="1800" dirty="0">
                <a:solidFill>
                  <a:schemeClr val="bg1"/>
                </a:solidFill>
              </a:rPr>
              <a:t>	</a:t>
            </a:r>
            <a:r>
              <a:rPr lang="en-US" sz="1600" dirty="0">
                <a:solidFill>
                  <a:schemeClr val="bg1"/>
                </a:solidFill>
                <a:latin typeface="Courier New" panose="02070309020205020404" pitchFamily="49" charset="0"/>
                <a:cs typeface="Courier New" panose="02070309020205020404" pitchFamily="49" charset="0"/>
              </a:rPr>
              <a:t>Install-Module AzureRM</a:t>
            </a:r>
          </a:p>
          <a:p>
            <a:endParaRPr lang="en-US" sz="1800" dirty="0">
              <a:solidFill>
                <a:schemeClr val="bg1"/>
              </a:solidFill>
              <a:latin typeface="Courier New" panose="02070309020205020404" pitchFamily="49" charset="0"/>
              <a:cs typeface="Courier New" panose="02070309020205020404" pitchFamily="49" charset="0"/>
            </a:endParaRPr>
          </a:p>
          <a:p>
            <a:r>
              <a:rPr lang="en-US" sz="2200" dirty="0">
                <a:solidFill>
                  <a:schemeClr val="bg1"/>
                </a:solidFill>
              </a:rPr>
              <a:t>Import the AzureRM Module</a:t>
            </a:r>
          </a:p>
          <a:p>
            <a:endParaRPr lang="en-US" sz="1800" dirty="0">
              <a:solidFill>
                <a:schemeClr val="bg1"/>
              </a:solidFill>
            </a:endParaRPr>
          </a:p>
          <a:p>
            <a:r>
              <a:rPr lang="en-US" sz="1800" dirty="0">
                <a:solidFill>
                  <a:schemeClr val="bg1"/>
                </a:solidFill>
              </a:rPr>
              <a:t>	</a:t>
            </a:r>
            <a:r>
              <a:rPr lang="en-US" sz="1600" dirty="0">
                <a:solidFill>
                  <a:schemeClr val="bg1"/>
                </a:solidFill>
                <a:latin typeface="Courier New" panose="02070309020205020404" pitchFamily="49" charset="0"/>
                <a:cs typeface="Courier New" panose="02070309020205020404" pitchFamily="49" charset="0"/>
              </a:rPr>
              <a:t>Import-Module AzureRM -Force -Verbose #  Will list cmdlets being imported</a:t>
            </a:r>
          </a:p>
          <a:p>
            <a:endParaRPr lang="en-US" sz="1800" dirty="0">
              <a:solidFill>
                <a:schemeClr val="bg1"/>
              </a:solidFill>
            </a:endParaRPr>
          </a:p>
          <a:p>
            <a:r>
              <a:rPr lang="en-US" sz="2200" dirty="0">
                <a:solidFill>
                  <a:schemeClr val="bg1"/>
                </a:solidFill>
              </a:rPr>
              <a:t>Verify the Azure Module Installation</a:t>
            </a:r>
          </a:p>
          <a:p>
            <a:endParaRPr lang="en-US" sz="1800" dirty="0">
              <a:solidFill>
                <a:schemeClr val="bg1"/>
              </a:solidFill>
            </a:endParaRPr>
          </a:p>
          <a:p>
            <a:r>
              <a:rPr lang="en-US" sz="1800" dirty="0">
                <a:solidFill>
                  <a:schemeClr val="bg1"/>
                </a:solidFill>
                <a:latin typeface="Courier New" panose="02070309020205020404" pitchFamily="49" charset="0"/>
                <a:cs typeface="Courier New" panose="02070309020205020404" pitchFamily="49" charset="0"/>
              </a:rPr>
              <a:t>	</a:t>
            </a:r>
            <a:r>
              <a:rPr lang="en-US" sz="1600" dirty="0">
                <a:solidFill>
                  <a:schemeClr val="bg1"/>
                </a:solidFill>
                <a:latin typeface="Courier New" panose="02070309020205020404" pitchFamily="49" charset="0"/>
                <a:cs typeface="Courier New" panose="02070309020205020404" pitchFamily="49" charset="0"/>
              </a:rPr>
              <a:t>Get-Module AzureRM   # Will list module information</a:t>
            </a:r>
          </a:p>
          <a:p>
            <a:pPr>
              <a:spcBef>
                <a:spcPts val="1800"/>
              </a:spcBef>
            </a:pPr>
            <a:endParaRPr lang="en-US" sz="2400" dirty="0">
              <a:solidFill>
                <a:schemeClr val="bg1"/>
              </a:solidFill>
            </a:endParaRPr>
          </a:p>
        </p:txBody>
      </p:sp>
      <p:sp>
        <p:nvSpPr>
          <p:cNvPr id="6" name="Title 3"/>
          <p:cNvSpPr txBox="1">
            <a:spLocks/>
          </p:cNvSpPr>
          <p:nvPr/>
        </p:nvSpPr>
        <p:spPr>
          <a:xfrm>
            <a:off x="0" y="0"/>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Installing the AzureRM Module</a:t>
            </a:r>
          </a:p>
        </p:txBody>
      </p:sp>
      <p:sp>
        <p:nvSpPr>
          <p:cNvPr id="2" name="Rectangle 1"/>
          <p:cNvSpPr/>
          <p:nvPr/>
        </p:nvSpPr>
        <p:spPr>
          <a:xfrm>
            <a:off x="99525" y="6360196"/>
            <a:ext cx="11955626" cy="615553"/>
          </a:xfrm>
          <a:prstGeom prst="rect">
            <a:avLst/>
          </a:prstGeom>
        </p:spPr>
        <p:txBody>
          <a:bodyPr wrap="square">
            <a:spAutoFit/>
          </a:bodyPr>
          <a:lstStyle/>
          <a:p>
            <a:r>
              <a:rPr lang="en-US" dirty="0">
                <a:solidFill>
                  <a:schemeClr val="bg1"/>
                </a:solidFill>
              </a:rPr>
              <a:t> </a:t>
            </a:r>
            <a:r>
              <a:rPr lang="en-US" sz="1600" dirty="0">
                <a:solidFill>
                  <a:schemeClr val="bg1"/>
                </a:solidFill>
                <a:latin typeface="Lucida Console" panose="020B0609040504020204" pitchFamily="49" charset="0"/>
                <a:hlinkClick r:id="rId3"/>
              </a:rPr>
              <a:t>https://docs.microsoft.com/en-us/powershell/azure/install-azurerm-ps?view=azurermps-3.7.0</a:t>
            </a:r>
          </a:p>
          <a:p>
            <a:r>
              <a:rPr lang="en-US" sz="1600" dirty="0">
                <a:solidFill>
                  <a:srgbClr val="006400"/>
                </a:solidFill>
                <a:latin typeface="Lucida Console" panose="020B0609040504020204" pitchFamily="49" charset="0"/>
                <a:hlinkClick r:id="rId3"/>
              </a:rPr>
              <a:t> </a:t>
            </a:r>
            <a:endParaRPr lang="en-US" sz="1600" dirty="0">
              <a:solidFill>
                <a:srgbClr val="006400"/>
              </a:solidFill>
              <a:latin typeface="Lucida Console" panose="020B0609040504020204" pitchFamily="49" charset="0"/>
            </a:endParaRPr>
          </a:p>
        </p:txBody>
      </p:sp>
    </p:spTree>
    <p:extLst>
      <p:ext uri="{BB962C8B-B14F-4D97-AF65-F5344CB8AC3E}">
        <p14:creationId xmlns:p14="http://schemas.microsoft.com/office/powerpoint/2010/main" val="67005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5" name="Rectangle 4">
            <a:extLst>
              <a:ext uri="{FF2B5EF4-FFF2-40B4-BE49-F238E27FC236}">
                <a16:creationId xmlns:a16="http://schemas.microsoft.com/office/drawing/2014/main" id="{FE60E55D-7584-42A3-AC3B-7202060C1FEA}"/>
              </a:ext>
            </a:extLst>
          </p:cNvPr>
          <p:cNvSpPr/>
          <p:nvPr/>
        </p:nvSpPr>
        <p:spPr>
          <a:xfrm>
            <a:off x="5212122" y="5670038"/>
            <a:ext cx="4704493" cy="454420"/>
          </a:xfrm>
          <a:prstGeom prst="rect">
            <a:avLst/>
          </a:prstGeom>
        </p:spPr>
        <p:txBody>
          <a:bodyPr wrap="none">
            <a:spAutoFit/>
          </a:bodyPr>
          <a:lstStyle/>
          <a:p>
            <a:r>
              <a:rPr lang="en-US" sz="2353" dirty="0"/>
              <a:t>https://github.com/bcafferky/shared</a:t>
            </a:r>
          </a:p>
        </p:txBody>
      </p:sp>
      <p:sp>
        <p:nvSpPr>
          <p:cNvPr id="6" name="TextBox 5">
            <a:extLst>
              <a:ext uri="{FF2B5EF4-FFF2-40B4-BE49-F238E27FC236}">
                <a16:creationId xmlns:a16="http://schemas.microsoft.com/office/drawing/2014/main" id="{0FB2BBF9-308B-49E7-9A16-FEBF18793EFB}"/>
              </a:ext>
            </a:extLst>
          </p:cNvPr>
          <p:cNvSpPr txBox="1"/>
          <p:nvPr/>
        </p:nvSpPr>
        <p:spPr>
          <a:xfrm>
            <a:off x="2932122" y="5588571"/>
            <a:ext cx="218667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Demo Code at:</a:t>
            </a:r>
          </a:p>
        </p:txBody>
      </p:sp>
    </p:spTree>
    <p:extLst>
      <p:ext uri="{BB962C8B-B14F-4D97-AF65-F5344CB8AC3E}">
        <p14:creationId xmlns:p14="http://schemas.microsoft.com/office/powerpoint/2010/main" val="284360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0506"/>
            <a:ext cx="12192000" cy="6123965"/>
          </a:xfrm>
          <a:prstGeom prst="rect">
            <a:avLst/>
          </a:prstGeom>
          <a:solidFill>
            <a:srgbClr val="00359E"/>
          </a:solidFill>
          <a:ln>
            <a:solidFill>
              <a:srgbClr val="004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24255" y="1335932"/>
            <a:ext cx="10567332" cy="39451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2400" dirty="0">
                <a:solidFill>
                  <a:schemeClr val="bg1"/>
                </a:solidFill>
              </a:rPr>
              <a:t>Get-</a:t>
            </a:r>
            <a:r>
              <a:rPr lang="en-US" sz="2400" dirty="0" err="1">
                <a:solidFill>
                  <a:schemeClr val="bg1"/>
                </a:solidFill>
              </a:rPr>
              <a:t>AzureRmVM</a:t>
            </a:r>
            <a:r>
              <a:rPr lang="en-US" sz="2400" dirty="0">
                <a:solidFill>
                  <a:schemeClr val="bg1"/>
                </a:solidFill>
              </a:rPr>
              <a:t> – List Virtual Machines</a:t>
            </a:r>
          </a:p>
          <a:p>
            <a:pPr>
              <a:spcBef>
                <a:spcPts val="1800"/>
              </a:spcBef>
            </a:pPr>
            <a:r>
              <a:rPr lang="en-US" sz="2400" dirty="0">
                <a:solidFill>
                  <a:schemeClr val="bg1"/>
                </a:solidFill>
              </a:rPr>
              <a:t>Get-</a:t>
            </a:r>
            <a:r>
              <a:rPr lang="en-US" sz="2400" dirty="0" err="1">
                <a:solidFill>
                  <a:schemeClr val="bg1"/>
                </a:solidFill>
              </a:rPr>
              <a:t>AzureRmResourceGroup</a:t>
            </a:r>
            <a:r>
              <a:rPr lang="en-US" sz="2400" dirty="0">
                <a:solidFill>
                  <a:schemeClr val="bg1"/>
                </a:solidFill>
              </a:rPr>
              <a:t> – List resource groups</a:t>
            </a:r>
          </a:p>
          <a:p>
            <a:pPr>
              <a:spcBef>
                <a:spcPts val="1800"/>
              </a:spcBef>
            </a:pPr>
            <a:r>
              <a:rPr lang="en-US" sz="2400" dirty="0">
                <a:solidFill>
                  <a:schemeClr val="bg1"/>
                </a:solidFill>
              </a:rPr>
              <a:t>Get-</a:t>
            </a:r>
            <a:r>
              <a:rPr lang="en-US" sz="2400" dirty="0" err="1">
                <a:solidFill>
                  <a:schemeClr val="bg1"/>
                </a:solidFill>
              </a:rPr>
              <a:t>AzureRmAvailabilitySet</a:t>
            </a:r>
            <a:r>
              <a:rPr lang="en-US" sz="2400" dirty="0">
                <a:solidFill>
                  <a:schemeClr val="bg1"/>
                </a:solidFill>
              </a:rPr>
              <a:t> – List Availability Sets</a:t>
            </a:r>
          </a:p>
          <a:p>
            <a:pPr>
              <a:spcBef>
                <a:spcPts val="1800"/>
              </a:spcBef>
            </a:pPr>
            <a:r>
              <a:rPr lang="en-US" sz="2400" dirty="0">
                <a:solidFill>
                  <a:schemeClr val="bg1"/>
                </a:solidFill>
              </a:rPr>
              <a:t>Get-</a:t>
            </a:r>
            <a:r>
              <a:rPr lang="en-US" sz="2400" dirty="0" err="1">
                <a:solidFill>
                  <a:schemeClr val="bg1"/>
                </a:solidFill>
              </a:rPr>
              <a:t>AzureRmVirtualNetworkSubnetConfig</a:t>
            </a:r>
            <a:endParaRPr lang="en-US" sz="2400" dirty="0">
              <a:solidFill>
                <a:schemeClr val="bg1"/>
              </a:solidFill>
            </a:endParaRPr>
          </a:p>
        </p:txBody>
      </p:sp>
      <p:sp>
        <p:nvSpPr>
          <p:cNvPr id="6" name="Title 3"/>
          <p:cNvSpPr txBox="1">
            <a:spLocks/>
          </p:cNvSpPr>
          <p:nvPr/>
        </p:nvSpPr>
        <p:spPr>
          <a:xfrm>
            <a:off x="0" y="0"/>
            <a:ext cx="12192000" cy="1001949"/>
          </a:xfrm>
          <a:prstGeom prst="rect">
            <a:avLst/>
          </a:prstGeom>
          <a:solidFill>
            <a:srgbClr val="00359E"/>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Inquiring About Resources</a:t>
            </a:r>
          </a:p>
        </p:txBody>
      </p:sp>
    </p:spTree>
    <p:extLst>
      <p:ext uri="{BB962C8B-B14F-4D97-AF65-F5344CB8AC3E}">
        <p14:creationId xmlns:p14="http://schemas.microsoft.com/office/powerpoint/2010/main" val="655413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22722"/>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67432" y="15326"/>
            <a:ext cx="12326863"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70C0"/>
                </a:solidFill>
                <a:latin typeface="Arial Rounded MT Bold" panose="020F0704030504030204" pitchFamily="34" charset="0"/>
              </a:rPr>
              <a:t>Automation with Runbooks</a:t>
            </a:r>
          </a:p>
        </p:txBody>
      </p:sp>
      <p:pic>
        <p:nvPicPr>
          <p:cNvPr id="8" name="Picture 7" descr="A close up of a sign&#10;&#10;Description generated with high confidence">
            <a:extLst>
              <a:ext uri="{FF2B5EF4-FFF2-40B4-BE49-F238E27FC236}">
                <a16:creationId xmlns:a16="http://schemas.microsoft.com/office/drawing/2014/main" id="{9EED186F-FED9-421A-8251-9F42D4FDB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006" y="2041253"/>
            <a:ext cx="3638094" cy="3638094"/>
          </a:xfrm>
          <a:prstGeom prst="rect">
            <a:avLst/>
          </a:prstGeom>
          <a:solidFill>
            <a:schemeClr val="bg1"/>
          </a:solidFill>
          <a:scene3d>
            <a:camera prst="orthographicFront"/>
            <a:lightRig rig="threePt" dir="t"/>
          </a:scene3d>
          <a:sp3d>
            <a:bevelT prst="angle"/>
          </a:sp3d>
        </p:spPr>
      </p:pic>
    </p:spTree>
    <p:extLst>
      <p:ext uri="{BB962C8B-B14F-4D97-AF65-F5344CB8AC3E}">
        <p14:creationId xmlns:p14="http://schemas.microsoft.com/office/powerpoint/2010/main" val="1384724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a:ln>
            <a:solidFill>
              <a:srgbClr val="00359E"/>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Adding Automation Method 1</a:t>
            </a:r>
          </a:p>
        </p:txBody>
      </p:sp>
      <p:pic>
        <p:nvPicPr>
          <p:cNvPr id="8" name="Picture 7">
            <a:extLst>
              <a:ext uri="{FF2B5EF4-FFF2-40B4-BE49-F238E27FC236}">
                <a16:creationId xmlns:a16="http://schemas.microsoft.com/office/drawing/2014/main" id="{5B621E6F-AA2A-4B06-94B2-7A78BCA0F3A8}"/>
              </a:ext>
            </a:extLst>
          </p:cNvPr>
          <p:cNvPicPr>
            <a:picLocks noChangeAspect="1"/>
          </p:cNvPicPr>
          <p:nvPr/>
        </p:nvPicPr>
        <p:blipFill>
          <a:blip r:embed="rId3"/>
          <a:stretch>
            <a:fillRect/>
          </a:stretch>
        </p:blipFill>
        <p:spPr>
          <a:xfrm>
            <a:off x="2211980" y="1239773"/>
            <a:ext cx="7174616" cy="5228139"/>
          </a:xfrm>
          <a:prstGeom prst="rect">
            <a:avLst/>
          </a:prstGeom>
        </p:spPr>
      </p:pic>
      <p:sp>
        <p:nvSpPr>
          <p:cNvPr id="7" name="Callout: Line 6">
            <a:extLst>
              <a:ext uri="{FF2B5EF4-FFF2-40B4-BE49-F238E27FC236}">
                <a16:creationId xmlns:a16="http://schemas.microsoft.com/office/drawing/2014/main" id="{15E9CFBD-0B6A-48F2-97CD-9D8655F9ED67}"/>
              </a:ext>
            </a:extLst>
          </p:cNvPr>
          <p:cNvSpPr/>
          <p:nvPr/>
        </p:nvSpPr>
        <p:spPr>
          <a:xfrm>
            <a:off x="9696989" y="5013277"/>
            <a:ext cx="1455575" cy="503853"/>
          </a:xfrm>
          <a:prstGeom prst="borderCallout1">
            <a:avLst>
              <a:gd name="adj1" fmla="val 18750"/>
              <a:gd name="adj2" fmla="val -8333"/>
              <a:gd name="adj3" fmla="val 15932"/>
              <a:gd name="adj4" fmla="val -6945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Click to Add </a:t>
            </a:r>
          </a:p>
        </p:txBody>
      </p:sp>
    </p:spTree>
    <p:extLst>
      <p:ext uri="{BB962C8B-B14F-4D97-AF65-F5344CB8AC3E}">
        <p14:creationId xmlns:p14="http://schemas.microsoft.com/office/powerpoint/2010/main" val="251358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a:ln>
            <a:solidFill>
              <a:srgbClr val="00359E"/>
            </a:solidFill>
          </a:ln>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Adding Automation Method 2</a:t>
            </a:r>
          </a:p>
        </p:txBody>
      </p:sp>
      <p:pic>
        <p:nvPicPr>
          <p:cNvPr id="5" name="Picture 4">
            <a:extLst>
              <a:ext uri="{FF2B5EF4-FFF2-40B4-BE49-F238E27FC236}">
                <a16:creationId xmlns:a16="http://schemas.microsoft.com/office/drawing/2014/main" id="{B1EF6956-4A45-4103-A578-D30281FE8CCC}"/>
              </a:ext>
            </a:extLst>
          </p:cNvPr>
          <p:cNvPicPr>
            <a:picLocks noChangeAspect="1"/>
          </p:cNvPicPr>
          <p:nvPr/>
        </p:nvPicPr>
        <p:blipFill>
          <a:blip r:embed="rId3"/>
          <a:stretch>
            <a:fillRect/>
          </a:stretch>
        </p:blipFill>
        <p:spPr>
          <a:xfrm>
            <a:off x="3614737" y="1433512"/>
            <a:ext cx="4962525" cy="3990975"/>
          </a:xfrm>
          <a:prstGeom prst="rect">
            <a:avLst/>
          </a:prstGeom>
        </p:spPr>
      </p:pic>
      <p:sp>
        <p:nvSpPr>
          <p:cNvPr id="7" name="Callout: Line 6">
            <a:extLst>
              <a:ext uri="{FF2B5EF4-FFF2-40B4-BE49-F238E27FC236}">
                <a16:creationId xmlns:a16="http://schemas.microsoft.com/office/drawing/2014/main" id="{15E9CFBD-0B6A-48F2-97CD-9D8655F9ED67}"/>
              </a:ext>
            </a:extLst>
          </p:cNvPr>
          <p:cNvSpPr/>
          <p:nvPr/>
        </p:nvSpPr>
        <p:spPr>
          <a:xfrm>
            <a:off x="9448916" y="3553593"/>
            <a:ext cx="1871429" cy="489901"/>
          </a:xfrm>
          <a:prstGeom prst="borderCallout1">
            <a:avLst>
              <a:gd name="adj1" fmla="val 18750"/>
              <a:gd name="adj2" fmla="val -8333"/>
              <a:gd name="adj3" fmla="val -64961"/>
              <a:gd name="adj4" fmla="val -16506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Click to Select</a:t>
            </a:r>
          </a:p>
        </p:txBody>
      </p:sp>
    </p:spTree>
    <p:extLst>
      <p:ext uri="{BB962C8B-B14F-4D97-AF65-F5344CB8AC3E}">
        <p14:creationId xmlns:p14="http://schemas.microsoft.com/office/powerpoint/2010/main" val="1308450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Adding Automation Account</a:t>
            </a:r>
          </a:p>
        </p:txBody>
      </p:sp>
      <p:pic>
        <p:nvPicPr>
          <p:cNvPr id="8" name="Picture 7">
            <a:extLst>
              <a:ext uri="{FF2B5EF4-FFF2-40B4-BE49-F238E27FC236}">
                <a16:creationId xmlns:a16="http://schemas.microsoft.com/office/drawing/2014/main" id="{872BAF9D-EE76-4AAB-931A-B2516D2A8451}"/>
              </a:ext>
            </a:extLst>
          </p:cNvPr>
          <p:cNvPicPr>
            <a:picLocks noChangeAspect="1"/>
          </p:cNvPicPr>
          <p:nvPr/>
        </p:nvPicPr>
        <p:blipFill>
          <a:blip r:embed="rId3"/>
          <a:stretch>
            <a:fillRect/>
          </a:stretch>
        </p:blipFill>
        <p:spPr>
          <a:xfrm>
            <a:off x="3990687" y="977618"/>
            <a:ext cx="3433033" cy="5872294"/>
          </a:xfrm>
          <a:prstGeom prst="rect">
            <a:avLst/>
          </a:prstGeom>
        </p:spPr>
      </p:pic>
      <p:sp>
        <p:nvSpPr>
          <p:cNvPr id="7" name="Callout: Line 6">
            <a:extLst>
              <a:ext uri="{FF2B5EF4-FFF2-40B4-BE49-F238E27FC236}">
                <a16:creationId xmlns:a16="http://schemas.microsoft.com/office/drawing/2014/main" id="{15E9CFBD-0B6A-48F2-97CD-9D8655F9ED67}"/>
              </a:ext>
            </a:extLst>
          </p:cNvPr>
          <p:cNvSpPr/>
          <p:nvPr/>
        </p:nvSpPr>
        <p:spPr>
          <a:xfrm>
            <a:off x="9000703" y="3998210"/>
            <a:ext cx="1871429" cy="1026795"/>
          </a:xfrm>
          <a:prstGeom prst="borderCallout1">
            <a:avLst>
              <a:gd name="adj1" fmla="val 18750"/>
              <a:gd name="adj2" fmla="val -8333"/>
              <a:gd name="adj3" fmla="val -563"/>
              <a:gd name="adj4" fmla="val -208544"/>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Click to Add Account to Run Our Scripts</a:t>
            </a:r>
          </a:p>
        </p:txBody>
      </p:sp>
      <p:sp>
        <p:nvSpPr>
          <p:cNvPr id="9" name="Callout: Line 8">
            <a:extLst>
              <a:ext uri="{FF2B5EF4-FFF2-40B4-BE49-F238E27FC236}">
                <a16:creationId xmlns:a16="http://schemas.microsoft.com/office/drawing/2014/main" id="{70B921B3-C097-4930-A49C-8D3B095E087B}"/>
              </a:ext>
            </a:extLst>
          </p:cNvPr>
          <p:cNvSpPr/>
          <p:nvPr/>
        </p:nvSpPr>
        <p:spPr>
          <a:xfrm>
            <a:off x="9000702" y="5593517"/>
            <a:ext cx="1871429" cy="1026795"/>
          </a:xfrm>
          <a:prstGeom prst="borderCallout1">
            <a:avLst>
              <a:gd name="adj1" fmla="val 18750"/>
              <a:gd name="adj2" fmla="val -8333"/>
              <a:gd name="adj3" fmla="val 68066"/>
              <a:gd name="adj4" fmla="val -214820"/>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Check so Automation is in your Dashboard</a:t>
            </a:r>
          </a:p>
        </p:txBody>
      </p:sp>
    </p:spTree>
    <p:extLst>
      <p:ext uri="{BB962C8B-B14F-4D97-AF65-F5344CB8AC3E}">
        <p14:creationId xmlns:p14="http://schemas.microsoft.com/office/powerpoint/2010/main" val="3527173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Automation Account Dashboard</a:t>
            </a:r>
          </a:p>
        </p:txBody>
      </p:sp>
      <p:pic>
        <p:nvPicPr>
          <p:cNvPr id="2" name="Picture 1">
            <a:extLst>
              <a:ext uri="{FF2B5EF4-FFF2-40B4-BE49-F238E27FC236}">
                <a16:creationId xmlns:a16="http://schemas.microsoft.com/office/drawing/2014/main" id="{A6C7E91F-F8D6-44CD-A60B-C848C5150AF7}"/>
              </a:ext>
            </a:extLst>
          </p:cNvPr>
          <p:cNvPicPr>
            <a:picLocks noChangeAspect="1"/>
          </p:cNvPicPr>
          <p:nvPr/>
        </p:nvPicPr>
        <p:blipFill>
          <a:blip r:embed="rId3"/>
          <a:stretch>
            <a:fillRect/>
          </a:stretch>
        </p:blipFill>
        <p:spPr>
          <a:xfrm>
            <a:off x="1115736" y="1147375"/>
            <a:ext cx="9982899" cy="5406517"/>
          </a:xfrm>
          <a:prstGeom prst="rect">
            <a:avLst/>
          </a:prstGeom>
        </p:spPr>
      </p:pic>
    </p:spTree>
    <p:extLst>
      <p:ext uri="{BB962C8B-B14F-4D97-AF65-F5344CB8AC3E}">
        <p14:creationId xmlns:p14="http://schemas.microsoft.com/office/powerpoint/2010/main" val="287801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6875078"/>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pic>
        <p:nvPicPr>
          <p:cNvPr id="2050" name="Picture 2" descr="Image result for buggy whips">
            <a:extLst>
              <a:ext uri="{FF2B5EF4-FFF2-40B4-BE49-F238E27FC236}">
                <a16:creationId xmlns:a16="http://schemas.microsoft.com/office/drawing/2014/main" id="{C68F907A-7493-4CF1-AE19-84A49FCB1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053" y="722379"/>
            <a:ext cx="9507893" cy="543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175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9847"/>
            <a:ext cx="12192000" cy="6255901"/>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63620"/>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Runbook Types</a:t>
            </a:r>
          </a:p>
        </p:txBody>
      </p:sp>
      <p:pic>
        <p:nvPicPr>
          <p:cNvPr id="5" name="Picture 4">
            <a:extLst>
              <a:ext uri="{FF2B5EF4-FFF2-40B4-BE49-F238E27FC236}">
                <a16:creationId xmlns:a16="http://schemas.microsoft.com/office/drawing/2014/main" id="{7F0A1FB3-27CF-409D-BE69-EC494A9C1915}"/>
              </a:ext>
            </a:extLst>
          </p:cNvPr>
          <p:cNvPicPr>
            <a:picLocks noChangeAspect="1"/>
          </p:cNvPicPr>
          <p:nvPr/>
        </p:nvPicPr>
        <p:blipFill>
          <a:blip r:embed="rId3"/>
          <a:stretch>
            <a:fillRect/>
          </a:stretch>
        </p:blipFill>
        <p:spPr>
          <a:xfrm>
            <a:off x="506412" y="1621224"/>
            <a:ext cx="10755687" cy="4892676"/>
          </a:xfrm>
          <a:prstGeom prst="rect">
            <a:avLst/>
          </a:prstGeom>
        </p:spPr>
      </p:pic>
      <p:sp>
        <p:nvSpPr>
          <p:cNvPr id="6" name="Callout: Line 5">
            <a:extLst>
              <a:ext uri="{FF2B5EF4-FFF2-40B4-BE49-F238E27FC236}">
                <a16:creationId xmlns:a16="http://schemas.microsoft.com/office/drawing/2014/main" id="{93628993-09F1-45C7-A684-4C7141DB27FE}"/>
              </a:ext>
            </a:extLst>
          </p:cNvPr>
          <p:cNvSpPr/>
          <p:nvPr/>
        </p:nvSpPr>
        <p:spPr>
          <a:xfrm>
            <a:off x="5742679" y="2960206"/>
            <a:ext cx="1871429" cy="489901"/>
          </a:xfrm>
          <a:prstGeom prst="borderCallout1">
            <a:avLst>
              <a:gd name="adj1" fmla="val 18750"/>
              <a:gd name="adj2" fmla="val -8333"/>
              <a:gd name="adj3" fmla="val 139559"/>
              <a:gd name="adj4" fmla="val -81894"/>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Graphical Runbook</a:t>
            </a:r>
          </a:p>
        </p:txBody>
      </p:sp>
      <p:sp>
        <p:nvSpPr>
          <p:cNvPr id="7" name="Callout: Line 6">
            <a:extLst>
              <a:ext uri="{FF2B5EF4-FFF2-40B4-BE49-F238E27FC236}">
                <a16:creationId xmlns:a16="http://schemas.microsoft.com/office/drawing/2014/main" id="{14C58261-1B44-41DC-8B86-6CC7AE51A728}"/>
              </a:ext>
            </a:extLst>
          </p:cNvPr>
          <p:cNvSpPr/>
          <p:nvPr/>
        </p:nvSpPr>
        <p:spPr>
          <a:xfrm>
            <a:off x="6579258" y="4492102"/>
            <a:ext cx="1871429" cy="489901"/>
          </a:xfrm>
          <a:prstGeom prst="borderCallout1">
            <a:avLst>
              <a:gd name="adj1" fmla="val 18750"/>
              <a:gd name="adj2" fmla="val -8333"/>
              <a:gd name="adj3" fmla="val -49077"/>
              <a:gd name="adj4" fmla="val -127636"/>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Python Runbook</a:t>
            </a:r>
          </a:p>
        </p:txBody>
      </p:sp>
      <p:sp>
        <p:nvSpPr>
          <p:cNvPr id="8" name="Callout: Line 7">
            <a:extLst>
              <a:ext uri="{FF2B5EF4-FFF2-40B4-BE49-F238E27FC236}">
                <a16:creationId xmlns:a16="http://schemas.microsoft.com/office/drawing/2014/main" id="{FD0C1FAD-5E64-4DD3-B085-C811C09C01A8}"/>
              </a:ext>
            </a:extLst>
          </p:cNvPr>
          <p:cNvSpPr/>
          <p:nvPr/>
        </p:nvSpPr>
        <p:spPr>
          <a:xfrm>
            <a:off x="6762699" y="6009973"/>
            <a:ext cx="1871429" cy="489901"/>
          </a:xfrm>
          <a:prstGeom prst="borderCallout1">
            <a:avLst>
              <a:gd name="adj1" fmla="val 18750"/>
              <a:gd name="adj2" fmla="val -8333"/>
              <a:gd name="adj3" fmla="val -25249"/>
              <a:gd name="adj4" fmla="val -137512"/>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PowerShell Script Runbook</a:t>
            </a:r>
          </a:p>
        </p:txBody>
      </p:sp>
      <p:sp>
        <p:nvSpPr>
          <p:cNvPr id="9" name="Callout: Line 8">
            <a:extLst>
              <a:ext uri="{FF2B5EF4-FFF2-40B4-BE49-F238E27FC236}">
                <a16:creationId xmlns:a16="http://schemas.microsoft.com/office/drawing/2014/main" id="{DC350FE2-3943-422B-AD36-903C8461DF2A}"/>
              </a:ext>
            </a:extLst>
          </p:cNvPr>
          <p:cNvSpPr/>
          <p:nvPr/>
        </p:nvSpPr>
        <p:spPr>
          <a:xfrm>
            <a:off x="7305589" y="940193"/>
            <a:ext cx="1871429" cy="489901"/>
          </a:xfrm>
          <a:prstGeom prst="borderCallout1">
            <a:avLst>
              <a:gd name="adj1" fmla="val 54491"/>
              <a:gd name="adj2" fmla="val -6774"/>
              <a:gd name="adj3" fmla="val 54176"/>
              <a:gd name="adj4" fmla="val -68899"/>
            </a:avLst>
          </a:prstGeom>
          <a:solidFill>
            <a:srgbClr val="7030A0"/>
          </a:solidFill>
          <a:ln>
            <a:solidFill>
              <a:schemeClr val="bg1">
                <a:lumMod val="9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Workflow Runbook</a:t>
            </a:r>
          </a:p>
        </p:txBody>
      </p:sp>
      <p:sp>
        <p:nvSpPr>
          <p:cNvPr id="10" name="Rectangle 9">
            <a:extLst>
              <a:ext uri="{FF2B5EF4-FFF2-40B4-BE49-F238E27FC236}">
                <a16:creationId xmlns:a16="http://schemas.microsoft.com/office/drawing/2014/main" id="{644870AB-1AE4-4E4B-9ECC-05D59E345E31}"/>
              </a:ext>
            </a:extLst>
          </p:cNvPr>
          <p:cNvSpPr/>
          <p:nvPr/>
        </p:nvSpPr>
        <p:spPr>
          <a:xfrm>
            <a:off x="4348973" y="880048"/>
            <a:ext cx="1566153" cy="5910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Shown</a:t>
            </a:r>
          </a:p>
        </p:txBody>
      </p:sp>
    </p:spTree>
    <p:extLst>
      <p:ext uri="{BB962C8B-B14F-4D97-AF65-F5344CB8AC3E}">
        <p14:creationId xmlns:p14="http://schemas.microsoft.com/office/powerpoint/2010/main" val="535854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Runbook Job Status</a:t>
            </a:r>
          </a:p>
        </p:txBody>
      </p:sp>
      <p:pic>
        <p:nvPicPr>
          <p:cNvPr id="5" name="Picture 4">
            <a:extLst>
              <a:ext uri="{FF2B5EF4-FFF2-40B4-BE49-F238E27FC236}">
                <a16:creationId xmlns:a16="http://schemas.microsoft.com/office/drawing/2014/main" id="{E6D8E50B-56AA-420E-A22F-8497AA26C2F1}"/>
              </a:ext>
            </a:extLst>
          </p:cNvPr>
          <p:cNvPicPr>
            <a:picLocks noChangeAspect="1"/>
          </p:cNvPicPr>
          <p:nvPr/>
        </p:nvPicPr>
        <p:blipFill>
          <a:blip r:embed="rId3"/>
          <a:stretch>
            <a:fillRect/>
          </a:stretch>
        </p:blipFill>
        <p:spPr>
          <a:xfrm>
            <a:off x="2967017" y="1141203"/>
            <a:ext cx="5724693" cy="5545123"/>
          </a:xfrm>
          <a:prstGeom prst="rect">
            <a:avLst/>
          </a:prstGeom>
        </p:spPr>
      </p:pic>
    </p:spTree>
    <p:extLst>
      <p:ext uri="{BB962C8B-B14F-4D97-AF65-F5344CB8AC3E}">
        <p14:creationId xmlns:p14="http://schemas.microsoft.com/office/powerpoint/2010/main" val="919162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CAA89AE-5B7C-46FB-9815-29C1B1BC2DDA}"/>
              </a:ext>
            </a:extLst>
          </p:cNvPr>
          <p:cNvPicPr>
            <a:picLocks noChangeAspect="1"/>
          </p:cNvPicPr>
          <p:nvPr/>
        </p:nvPicPr>
        <p:blipFill>
          <a:blip r:embed="rId3"/>
          <a:stretch>
            <a:fillRect/>
          </a:stretch>
        </p:blipFill>
        <p:spPr>
          <a:xfrm>
            <a:off x="274532" y="1371600"/>
            <a:ext cx="7717926" cy="4863830"/>
          </a:xfrm>
          <a:prstGeom prst="rect">
            <a:avLst/>
          </a:prstGeom>
        </p:spPr>
      </p:pic>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Creating a Runbook</a:t>
            </a:r>
          </a:p>
        </p:txBody>
      </p:sp>
      <p:sp>
        <p:nvSpPr>
          <p:cNvPr id="6" name="Callout: Line 5">
            <a:extLst>
              <a:ext uri="{FF2B5EF4-FFF2-40B4-BE49-F238E27FC236}">
                <a16:creationId xmlns:a16="http://schemas.microsoft.com/office/drawing/2014/main" id="{D9E1CA93-0EC9-43AF-A880-BDC166C27F28}"/>
              </a:ext>
            </a:extLst>
          </p:cNvPr>
          <p:cNvSpPr/>
          <p:nvPr/>
        </p:nvSpPr>
        <p:spPr>
          <a:xfrm>
            <a:off x="9017481" y="3062326"/>
            <a:ext cx="2248934" cy="567626"/>
          </a:xfrm>
          <a:prstGeom prst="borderCallout1">
            <a:avLst>
              <a:gd name="adj1" fmla="val 18750"/>
              <a:gd name="adj2" fmla="val -8333"/>
              <a:gd name="adj3" fmla="val 143665"/>
              <a:gd name="adj4" fmla="val -164316"/>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Standard PowerShell Language</a:t>
            </a:r>
          </a:p>
        </p:txBody>
      </p:sp>
      <p:sp>
        <p:nvSpPr>
          <p:cNvPr id="7" name="Callout: Line 6">
            <a:extLst>
              <a:ext uri="{FF2B5EF4-FFF2-40B4-BE49-F238E27FC236}">
                <a16:creationId xmlns:a16="http://schemas.microsoft.com/office/drawing/2014/main" id="{3ECDD675-E5EB-4404-95A3-2827A87EA00C}"/>
              </a:ext>
            </a:extLst>
          </p:cNvPr>
          <p:cNvSpPr/>
          <p:nvPr/>
        </p:nvSpPr>
        <p:spPr>
          <a:xfrm>
            <a:off x="9017481" y="4337980"/>
            <a:ext cx="2248934" cy="567626"/>
          </a:xfrm>
          <a:prstGeom prst="borderCallout1">
            <a:avLst>
              <a:gd name="adj1" fmla="val 18750"/>
              <a:gd name="adj2" fmla="val -8333"/>
              <a:gd name="adj3" fmla="val 18244"/>
              <a:gd name="adj4" fmla="val -165501"/>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Standard PowerShell using GUI Designer</a:t>
            </a:r>
          </a:p>
        </p:txBody>
      </p:sp>
      <p:sp>
        <p:nvSpPr>
          <p:cNvPr id="8" name="Callout: Line 7">
            <a:extLst>
              <a:ext uri="{FF2B5EF4-FFF2-40B4-BE49-F238E27FC236}">
                <a16:creationId xmlns:a16="http://schemas.microsoft.com/office/drawing/2014/main" id="{2CD3575A-15C7-4A81-A993-906E03A3EAD7}"/>
              </a:ext>
            </a:extLst>
          </p:cNvPr>
          <p:cNvSpPr/>
          <p:nvPr/>
        </p:nvSpPr>
        <p:spPr>
          <a:xfrm>
            <a:off x="9017481" y="5080962"/>
            <a:ext cx="2248934" cy="567626"/>
          </a:xfrm>
          <a:prstGeom prst="borderCallout1">
            <a:avLst>
              <a:gd name="adj1" fmla="val 18750"/>
              <a:gd name="adj2" fmla="val -8333"/>
              <a:gd name="adj3" fmla="val -30198"/>
              <a:gd name="adj4" fmla="val -12920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PowerShell using Workflow Engine</a:t>
            </a:r>
          </a:p>
        </p:txBody>
      </p:sp>
      <p:sp>
        <p:nvSpPr>
          <p:cNvPr id="9" name="Callout: Line 8">
            <a:extLst>
              <a:ext uri="{FF2B5EF4-FFF2-40B4-BE49-F238E27FC236}">
                <a16:creationId xmlns:a16="http://schemas.microsoft.com/office/drawing/2014/main" id="{267142CD-3131-4682-B058-D65A47705230}"/>
              </a:ext>
            </a:extLst>
          </p:cNvPr>
          <p:cNvSpPr/>
          <p:nvPr/>
        </p:nvSpPr>
        <p:spPr>
          <a:xfrm>
            <a:off x="9017481" y="5948953"/>
            <a:ext cx="2248934" cy="567626"/>
          </a:xfrm>
          <a:prstGeom prst="borderCallout1">
            <a:avLst>
              <a:gd name="adj1" fmla="val 18750"/>
              <a:gd name="adj2" fmla="val -8333"/>
              <a:gd name="adj3" fmla="val -133995"/>
              <a:gd name="adj4" fmla="val -109154"/>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PowerShell Workflow using GUI Designer</a:t>
            </a:r>
          </a:p>
        </p:txBody>
      </p:sp>
      <p:sp>
        <p:nvSpPr>
          <p:cNvPr id="10" name="Callout: Line 9">
            <a:extLst>
              <a:ext uri="{FF2B5EF4-FFF2-40B4-BE49-F238E27FC236}">
                <a16:creationId xmlns:a16="http://schemas.microsoft.com/office/drawing/2014/main" id="{34864108-5027-4359-82A5-3B6B38B127A8}"/>
              </a:ext>
            </a:extLst>
          </p:cNvPr>
          <p:cNvSpPr/>
          <p:nvPr/>
        </p:nvSpPr>
        <p:spPr>
          <a:xfrm>
            <a:off x="9017481" y="3721970"/>
            <a:ext cx="2248934" cy="567626"/>
          </a:xfrm>
          <a:prstGeom prst="borderCallout1">
            <a:avLst>
              <a:gd name="adj1" fmla="val 18750"/>
              <a:gd name="adj2" fmla="val -8333"/>
              <a:gd name="adj3" fmla="val 79541"/>
              <a:gd name="adj4" fmla="val -152473"/>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Python Language</a:t>
            </a:r>
          </a:p>
        </p:txBody>
      </p:sp>
    </p:spTree>
    <p:extLst>
      <p:ext uri="{BB962C8B-B14F-4D97-AF65-F5344CB8AC3E}">
        <p14:creationId xmlns:p14="http://schemas.microsoft.com/office/powerpoint/2010/main" val="654000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Editing a Runbook</a:t>
            </a:r>
          </a:p>
        </p:txBody>
      </p:sp>
      <p:pic>
        <p:nvPicPr>
          <p:cNvPr id="5" name="Picture 4">
            <a:extLst>
              <a:ext uri="{FF2B5EF4-FFF2-40B4-BE49-F238E27FC236}">
                <a16:creationId xmlns:a16="http://schemas.microsoft.com/office/drawing/2014/main" id="{872700BA-9C37-4290-BA22-BCBDCE759354}"/>
              </a:ext>
            </a:extLst>
          </p:cNvPr>
          <p:cNvPicPr>
            <a:picLocks noChangeAspect="1"/>
          </p:cNvPicPr>
          <p:nvPr/>
        </p:nvPicPr>
        <p:blipFill>
          <a:blip r:embed="rId3"/>
          <a:stretch>
            <a:fillRect/>
          </a:stretch>
        </p:blipFill>
        <p:spPr>
          <a:xfrm>
            <a:off x="864683" y="1134306"/>
            <a:ext cx="8232237" cy="5667375"/>
          </a:xfrm>
          <a:prstGeom prst="rect">
            <a:avLst/>
          </a:prstGeom>
        </p:spPr>
      </p:pic>
      <p:sp>
        <p:nvSpPr>
          <p:cNvPr id="6" name="Callout: Line 5">
            <a:extLst>
              <a:ext uri="{FF2B5EF4-FFF2-40B4-BE49-F238E27FC236}">
                <a16:creationId xmlns:a16="http://schemas.microsoft.com/office/drawing/2014/main" id="{D9E1CA93-0EC9-43AF-A880-BDC166C27F28}"/>
              </a:ext>
            </a:extLst>
          </p:cNvPr>
          <p:cNvSpPr/>
          <p:nvPr/>
        </p:nvSpPr>
        <p:spPr>
          <a:xfrm>
            <a:off x="9519993" y="2687786"/>
            <a:ext cx="2248934" cy="567626"/>
          </a:xfrm>
          <a:prstGeom prst="borderCallout1">
            <a:avLst>
              <a:gd name="adj1" fmla="val 18750"/>
              <a:gd name="adj2" fmla="val -8333"/>
              <a:gd name="adj3" fmla="val 9736"/>
              <a:gd name="adj4" fmla="val -100347"/>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Parameters</a:t>
            </a:r>
          </a:p>
        </p:txBody>
      </p:sp>
      <p:sp>
        <p:nvSpPr>
          <p:cNvPr id="7" name="Callout: Line 6">
            <a:extLst>
              <a:ext uri="{FF2B5EF4-FFF2-40B4-BE49-F238E27FC236}">
                <a16:creationId xmlns:a16="http://schemas.microsoft.com/office/drawing/2014/main" id="{3ECDD675-E5EB-4404-95A3-2827A87EA00C}"/>
              </a:ext>
            </a:extLst>
          </p:cNvPr>
          <p:cNvSpPr/>
          <p:nvPr/>
        </p:nvSpPr>
        <p:spPr>
          <a:xfrm>
            <a:off x="9519993" y="3839969"/>
            <a:ext cx="2248934" cy="567626"/>
          </a:xfrm>
          <a:prstGeom prst="borderCallout1">
            <a:avLst>
              <a:gd name="adj1" fmla="val 18750"/>
              <a:gd name="adj2" fmla="val -8333"/>
              <a:gd name="adj3" fmla="val -55775"/>
              <a:gd name="adj4" fmla="val -108230"/>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Connect with Connection Asset</a:t>
            </a:r>
          </a:p>
        </p:txBody>
      </p:sp>
    </p:spTree>
    <p:extLst>
      <p:ext uri="{BB962C8B-B14F-4D97-AF65-F5344CB8AC3E}">
        <p14:creationId xmlns:p14="http://schemas.microsoft.com/office/powerpoint/2010/main" val="1801629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Editing a Runbook</a:t>
            </a:r>
          </a:p>
        </p:txBody>
      </p:sp>
      <p:pic>
        <p:nvPicPr>
          <p:cNvPr id="8" name="Picture 7">
            <a:extLst>
              <a:ext uri="{FF2B5EF4-FFF2-40B4-BE49-F238E27FC236}">
                <a16:creationId xmlns:a16="http://schemas.microsoft.com/office/drawing/2014/main" id="{828026F6-93BF-48E6-9AAC-3E821F4854B9}"/>
              </a:ext>
            </a:extLst>
          </p:cNvPr>
          <p:cNvPicPr>
            <a:picLocks noChangeAspect="1"/>
          </p:cNvPicPr>
          <p:nvPr/>
        </p:nvPicPr>
        <p:blipFill>
          <a:blip r:embed="rId3"/>
          <a:stretch>
            <a:fillRect/>
          </a:stretch>
        </p:blipFill>
        <p:spPr>
          <a:xfrm>
            <a:off x="2488746" y="1111056"/>
            <a:ext cx="6953250" cy="5457825"/>
          </a:xfrm>
          <a:prstGeom prst="rect">
            <a:avLst/>
          </a:prstGeom>
        </p:spPr>
      </p:pic>
      <p:sp>
        <p:nvSpPr>
          <p:cNvPr id="6" name="Callout: Line 5">
            <a:extLst>
              <a:ext uri="{FF2B5EF4-FFF2-40B4-BE49-F238E27FC236}">
                <a16:creationId xmlns:a16="http://schemas.microsoft.com/office/drawing/2014/main" id="{D9E1CA93-0EC9-43AF-A880-BDC166C27F28}"/>
              </a:ext>
            </a:extLst>
          </p:cNvPr>
          <p:cNvSpPr/>
          <p:nvPr/>
        </p:nvSpPr>
        <p:spPr>
          <a:xfrm>
            <a:off x="9776798" y="3123055"/>
            <a:ext cx="2248934" cy="567626"/>
          </a:xfrm>
          <a:prstGeom prst="borderCallout1">
            <a:avLst>
              <a:gd name="adj1" fmla="val 18750"/>
              <a:gd name="adj2" fmla="val -8333"/>
              <a:gd name="adj3" fmla="val 3161"/>
              <a:gd name="adj4" fmla="val -66326"/>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Authentication</a:t>
            </a:r>
          </a:p>
        </p:txBody>
      </p:sp>
      <p:sp>
        <p:nvSpPr>
          <p:cNvPr id="7" name="Callout: Line 6">
            <a:extLst>
              <a:ext uri="{FF2B5EF4-FFF2-40B4-BE49-F238E27FC236}">
                <a16:creationId xmlns:a16="http://schemas.microsoft.com/office/drawing/2014/main" id="{3ECDD675-E5EB-4404-95A3-2827A87EA00C}"/>
              </a:ext>
            </a:extLst>
          </p:cNvPr>
          <p:cNvSpPr/>
          <p:nvPr/>
        </p:nvSpPr>
        <p:spPr>
          <a:xfrm>
            <a:off x="9776798" y="2170709"/>
            <a:ext cx="2248934" cy="567626"/>
          </a:xfrm>
          <a:prstGeom prst="borderCallout1">
            <a:avLst>
              <a:gd name="adj1" fmla="val 18750"/>
              <a:gd name="adj2" fmla="val -8333"/>
              <a:gd name="adj3" fmla="val 97098"/>
              <a:gd name="adj4" fmla="val -175442"/>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Built-In or Import Your Own</a:t>
            </a:r>
          </a:p>
        </p:txBody>
      </p:sp>
      <p:cxnSp>
        <p:nvCxnSpPr>
          <p:cNvPr id="10" name="Straight Connector 9">
            <a:extLst>
              <a:ext uri="{FF2B5EF4-FFF2-40B4-BE49-F238E27FC236}">
                <a16:creationId xmlns:a16="http://schemas.microsoft.com/office/drawing/2014/main" id="{9DB102F2-B68B-43B8-89FE-47FABE63071A}"/>
              </a:ext>
            </a:extLst>
          </p:cNvPr>
          <p:cNvCxnSpPr>
            <a:cxnSpLocks/>
          </p:cNvCxnSpPr>
          <p:nvPr/>
        </p:nvCxnSpPr>
        <p:spPr>
          <a:xfrm flipH="1">
            <a:off x="8826759" y="3573624"/>
            <a:ext cx="820510" cy="1054360"/>
          </a:xfrm>
          <a:prstGeom prst="line">
            <a:avLst/>
          </a:prstGeom>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628F8382-14C0-46DA-8649-9DCC3D54DD5B}"/>
              </a:ext>
            </a:extLst>
          </p:cNvPr>
          <p:cNvSpPr/>
          <p:nvPr/>
        </p:nvSpPr>
        <p:spPr>
          <a:xfrm>
            <a:off x="223937" y="1940767"/>
            <a:ext cx="1698170" cy="513755"/>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Job Schedules</a:t>
            </a:r>
          </a:p>
        </p:txBody>
      </p:sp>
      <p:sp>
        <p:nvSpPr>
          <p:cNvPr id="12" name="Rectangle 11">
            <a:extLst>
              <a:ext uri="{FF2B5EF4-FFF2-40B4-BE49-F238E27FC236}">
                <a16:creationId xmlns:a16="http://schemas.microsoft.com/office/drawing/2014/main" id="{B7E64F2D-21B8-402D-983A-7C15673B3EFC}"/>
              </a:ext>
            </a:extLst>
          </p:cNvPr>
          <p:cNvSpPr/>
          <p:nvPr/>
        </p:nvSpPr>
        <p:spPr>
          <a:xfrm>
            <a:off x="223935" y="3967402"/>
            <a:ext cx="1698171" cy="660582"/>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Reusable Azure Connections</a:t>
            </a:r>
          </a:p>
        </p:txBody>
      </p:sp>
      <p:sp>
        <p:nvSpPr>
          <p:cNvPr id="14" name="Callout: Line 13">
            <a:extLst>
              <a:ext uri="{FF2B5EF4-FFF2-40B4-BE49-F238E27FC236}">
                <a16:creationId xmlns:a16="http://schemas.microsoft.com/office/drawing/2014/main" id="{07B8CBA5-C910-4A2B-82BB-56A1D5ABC0CE}"/>
              </a:ext>
            </a:extLst>
          </p:cNvPr>
          <p:cNvSpPr/>
          <p:nvPr/>
        </p:nvSpPr>
        <p:spPr>
          <a:xfrm>
            <a:off x="9681808" y="5206891"/>
            <a:ext cx="2248934" cy="567626"/>
          </a:xfrm>
          <a:prstGeom prst="borderCallout1">
            <a:avLst>
              <a:gd name="adj1" fmla="val 18750"/>
              <a:gd name="adj2" fmla="val -8333"/>
              <a:gd name="adj3" fmla="val -6702"/>
              <a:gd name="adj4" fmla="val -142251"/>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Automation Account Scoped Variables</a:t>
            </a:r>
          </a:p>
        </p:txBody>
      </p:sp>
      <p:cxnSp>
        <p:nvCxnSpPr>
          <p:cNvPr id="17" name="Straight Connector 16">
            <a:extLst>
              <a:ext uri="{FF2B5EF4-FFF2-40B4-BE49-F238E27FC236}">
                <a16:creationId xmlns:a16="http://schemas.microsoft.com/office/drawing/2014/main" id="{122F4B05-EC02-40EF-BC4C-8B0F2F15A5FF}"/>
              </a:ext>
            </a:extLst>
          </p:cNvPr>
          <p:cNvCxnSpPr/>
          <p:nvPr/>
        </p:nvCxnSpPr>
        <p:spPr>
          <a:xfrm>
            <a:off x="2153944" y="2210503"/>
            <a:ext cx="1093109" cy="436379"/>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F82C1DA5-B24A-4E9C-9E3C-2229EF7CCE80}"/>
              </a:ext>
            </a:extLst>
          </p:cNvPr>
          <p:cNvCxnSpPr/>
          <p:nvPr/>
        </p:nvCxnSpPr>
        <p:spPr>
          <a:xfrm>
            <a:off x="2006082" y="4297693"/>
            <a:ext cx="979714" cy="40493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63836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1783"/>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820F06A-5A76-4928-9D79-B50D8CD0E691}"/>
              </a:ext>
            </a:extLst>
          </p:cNvPr>
          <p:cNvSpPr txBox="1"/>
          <p:nvPr/>
        </p:nvSpPr>
        <p:spPr>
          <a:xfrm>
            <a:off x="0" y="82342"/>
            <a:ext cx="12192000"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cs typeface="Arial" panose="020B0604020202020204" pitchFamily="34" charset="0"/>
              </a:rPr>
              <a:t>Runbook Demo</a:t>
            </a:r>
          </a:p>
        </p:txBody>
      </p:sp>
    </p:spTree>
    <p:extLst>
      <p:ext uri="{BB962C8B-B14F-4D97-AF65-F5344CB8AC3E}">
        <p14:creationId xmlns:p14="http://schemas.microsoft.com/office/powerpoint/2010/main" val="943243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0819"/>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1056122" y="352437"/>
            <a:ext cx="10692882" cy="792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bg1"/>
                </a:solidFill>
                <a:latin typeface="Arial Rounded MT Bold" panose="020F0704030504030204" pitchFamily="34" charset="0"/>
              </a:rPr>
              <a:t>There’s No Place Like Home: Staying within Azure</a:t>
            </a:r>
          </a:p>
        </p:txBody>
      </p:sp>
      <p:sp>
        <p:nvSpPr>
          <p:cNvPr id="2" name="Rectangle 1">
            <a:extLst>
              <a:ext uri="{FF2B5EF4-FFF2-40B4-BE49-F238E27FC236}">
                <a16:creationId xmlns:a16="http://schemas.microsoft.com/office/drawing/2014/main" id="{ED102D96-E170-4AED-BA5F-830DC422F14C}"/>
              </a:ext>
            </a:extLst>
          </p:cNvPr>
          <p:cNvSpPr/>
          <p:nvPr/>
        </p:nvSpPr>
        <p:spPr>
          <a:xfrm>
            <a:off x="4624412" y="6271619"/>
            <a:ext cx="2747868" cy="369332"/>
          </a:xfrm>
          <a:prstGeom prst="rect">
            <a:avLst/>
          </a:prstGeom>
        </p:spPr>
        <p:txBody>
          <a:bodyPr wrap="none">
            <a:spAutoFit/>
          </a:bodyPr>
          <a:lstStyle/>
          <a:p>
            <a:r>
              <a:rPr lang="en-US" dirty="0">
                <a:solidFill>
                  <a:schemeClr val="bg1"/>
                </a:solidFill>
              </a:rPr>
              <a:t>https://www.pdclipart.org/</a:t>
            </a:r>
          </a:p>
        </p:txBody>
      </p:sp>
      <p:pic>
        <p:nvPicPr>
          <p:cNvPr id="5" name="Picture 4">
            <a:extLst>
              <a:ext uri="{FF2B5EF4-FFF2-40B4-BE49-F238E27FC236}">
                <a16:creationId xmlns:a16="http://schemas.microsoft.com/office/drawing/2014/main" id="{4692407B-E695-4559-9F00-B8DC8E025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873" y="1260131"/>
            <a:ext cx="4712652" cy="4712652"/>
          </a:xfrm>
          <a:prstGeom prst="rect">
            <a:avLst/>
          </a:prstGeom>
        </p:spPr>
      </p:pic>
      <p:pic>
        <p:nvPicPr>
          <p:cNvPr id="8" name="Picture 7">
            <a:extLst>
              <a:ext uri="{FF2B5EF4-FFF2-40B4-BE49-F238E27FC236}">
                <a16:creationId xmlns:a16="http://schemas.microsoft.com/office/drawing/2014/main" id="{D8409B2B-63B6-40E4-9007-57C1AA6457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323" y="4740584"/>
            <a:ext cx="1117202" cy="1117202"/>
          </a:xfrm>
          <a:prstGeom prst="rect">
            <a:avLst/>
          </a:prstGeom>
          <a:solidFill>
            <a:schemeClr val="bg1"/>
          </a:solidFill>
        </p:spPr>
      </p:pic>
    </p:spTree>
    <p:extLst>
      <p:ext uri="{BB962C8B-B14F-4D97-AF65-F5344CB8AC3E}">
        <p14:creationId xmlns:p14="http://schemas.microsoft.com/office/powerpoint/2010/main" val="3019429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2454"/>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1" y="304241"/>
            <a:ext cx="11931588" cy="20491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How Do We Integrate Client Side Development </a:t>
            </a:r>
          </a:p>
          <a:p>
            <a:r>
              <a:rPr lang="en-US" sz="4000" dirty="0">
                <a:solidFill>
                  <a:schemeClr val="bg1"/>
                </a:solidFill>
                <a:latin typeface="Arial Rounded MT Bold" panose="020F0704030504030204" pitchFamily="34" charset="0"/>
              </a:rPr>
              <a:t>with </a:t>
            </a:r>
          </a:p>
          <a:p>
            <a:r>
              <a:rPr lang="en-US" sz="4000" dirty="0">
                <a:solidFill>
                  <a:schemeClr val="bg1"/>
                </a:solidFill>
                <a:latin typeface="Arial Rounded MT Bold" panose="020F0704030504030204" pitchFamily="34" charset="0"/>
              </a:rPr>
              <a:t>Azure Automation?</a:t>
            </a:r>
          </a:p>
        </p:txBody>
      </p:sp>
      <p:pic>
        <p:nvPicPr>
          <p:cNvPr id="5" name="Picture 4">
            <a:extLst>
              <a:ext uri="{FF2B5EF4-FFF2-40B4-BE49-F238E27FC236}">
                <a16:creationId xmlns:a16="http://schemas.microsoft.com/office/drawing/2014/main" id="{CDEE874C-75CC-402D-9AC6-BEDB5EDB8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462" y="3100588"/>
            <a:ext cx="3148663" cy="3148663"/>
          </a:xfrm>
          <a:prstGeom prst="rect">
            <a:avLst/>
          </a:prstGeom>
          <a:solidFill>
            <a:schemeClr val="bg1"/>
          </a:solidFill>
        </p:spPr>
      </p:pic>
    </p:spTree>
    <p:extLst>
      <p:ext uri="{BB962C8B-B14F-4D97-AF65-F5344CB8AC3E}">
        <p14:creationId xmlns:p14="http://schemas.microsoft.com/office/powerpoint/2010/main" val="2661038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996419"/>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136771"/>
            <a:ext cx="12055876" cy="6799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Arial Rounded MT Bold" panose="020F0704030504030204" pitchFamily="34" charset="0"/>
              </a:rPr>
              <a:t>Azure Automation Authoring Toolkit</a:t>
            </a:r>
          </a:p>
        </p:txBody>
      </p:sp>
      <p:pic>
        <p:nvPicPr>
          <p:cNvPr id="2" name="Picture 1">
            <a:extLst>
              <a:ext uri="{FF2B5EF4-FFF2-40B4-BE49-F238E27FC236}">
                <a16:creationId xmlns:a16="http://schemas.microsoft.com/office/drawing/2014/main" id="{B822E712-5C7E-4E02-90FC-9F788A73834E}"/>
              </a:ext>
            </a:extLst>
          </p:cNvPr>
          <p:cNvPicPr>
            <a:picLocks noChangeAspect="1"/>
          </p:cNvPicPr>
          <p:nvPr/>
        </p:nvPicPr>
        <p:blipFill>
          <a:blip r:embed="rId3"/>
          <a:stretch>
            <a:fillRect/>
          </a:stretch>
        </p:blipFill>
        <p:spPr>
          <a:xfrm>
            <a:off x="1962496" y="885903"/>
            <a:ext cx="8098958" cy="5319542"/>
          </a:xfrm>
          <a:prstGeom prst="rect">
            <a:avLst/>
          </a:prstGeom>
        </p:spPr>
      </p:pic>
      <p:sp>
        <p:nvSpPr>
          <p:cNvPr id="7" name="Rectangle 6">
            <a:extLst>
              <a:ext uri="{FF2B5EF4-FFF2-40B4-BE49-F238E27FC236}">
                <a16:creationId xmlns:a16="http://schemas.microsoft.com/office/drawing/2014/main" id="{344BA973-F3B6-4F52-9D25-22C8AAC70806}"/>
              </a:ext>
            </a:extLst>
          </p:cNvPr>
          <p:cNvSpPr/>
          <p:nvPr/>
        </p:nvSpPr>
        <p:spPr>
          <a:xfrm>
            <a:off x="1962496" y="6606720"/>
            <a:ext cx="9584236" cy="369332"/>
          </a:xfrm>
          <a:prstGeom prst="rect">
            <a:avLst/>
          </a:prstGeom>
        </p:spPr>
        <p:txBody>
          <a:bodyPr wrap="square">
            <a:spAutoFit/>
          </a:bodyPr>
          <a:lstStyle/>
          <a:p>
            <a:r>
              <a:rPr lang="en-US" dirty="0">
                <a:hlinkClick r:id="rId4"/>
              </a:rPr>
              <a:t>https://www.powershellgallery.com/packages/AzureAutomationAuthoringToolkit/0.2.3.3</a:t>
            </a:r>
            <a:endParaRPr lang="en-US" dirty="0"/>
          </a:p>
        </p:txBody>
      </p:sp>
    </p:spTree>
    <p:extLst>
      <p:ext uri="{BB962C8B-B14F-4D97-AF65-F5344CB8AC3E}">
        <p14:creationId xmlns:p14="http://schemas.microsoft.com/office/powerpoint/2010/main" val="3953523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89238" y="1462749"/>
            <a:ext cx="9859116" cy="896849"/>
          </a:xfrm>
        </p:spPr>
        <p:txBody>
          <a:bodyPr/>
          <a:lstStyle/>
          <a:p>
            <a:r>
              <a:rPr lang="en-US" sz="5400" dirty="0"/>
              <a:t>Demo Azure Authoring</a:t>
            </a:r>
          </a:p>
        </p:txBody>
      </p:sp>
      <p:sp>
        <p:nvSpPr>
          <p:cNvPr id="5" name="Rectangle 4">
            <a:extLst>
              <a:ext uri="{FF2B5EF4-FFF2-40B4-BE49-F238E27FC236}">
                <a16:creationId xmlns:a16="http://schemas.microsoft.com/office/drawing/2014/main" id="{FE60E55D-7584-42A3-AC3B-7202060C1FEA}"/>
              </a:ext>
            </a:extLst>
          </p:cNvPr>
          <p:cNvSpPr/>
          <p:nvPr/>
        </p:nvSpPr>
        <p:spPr>
          <a:xfrm>
            <a:off x="2469238" y="5865346"/>
            <a:ext cx="4704493" cy="454420"/>
          </a:xfrm>
          <a:prstGeom prst="rect">
            <a:avLst/>
          </a:prstGeom>
        </p:spPr>
        <p:txBody>
          <a:bodyPr wrap="none">
            <a:spAutoFit/>
          </a:bodyPr>
          <a:lstStyle/>
          <a:p>
            <a:r>
              <a:rPr lang="en-US" sz="2353" dirty="0"/>
              <a:t>https://github.com/bcafferky/shared</a:t>
            </a:r>
          </a:p>
        </p:txBody>
      </p:sp>
      <p:sp>
        <p:nvSpPr>
          <p:cNvPr id="6" name="TextBox 5">
            <a:extLst>
              <a:ext uri="{FF2B5EF4-FFF2-40B4-BE49-F238E27FC236}">
                <a16:creationId xmlns:a16="http://schemas.microsoft.com/office/drawing/2014/main" id="{0FB2BBF9-308B-49E7-9A16-FEBF18793EFB}"/>
              </a:ext>
            </a:extLst>
          </p:cNvPr>
          <p:cNvSpPr txBox="1"/>
          <p:nvPr/>
        </p:nvSpPr>
        <p:spPr>
          <a:xfrm>
            <a:off x="189238" y="5783879"/>
            <a:ext cx="218667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Demo Code at:</a:t>
            </a:r>
          </a:p>
        </p:txBody>
      </p:sp>
    </p:spTree>
    <p:extLst>
      <p:ext uri="{BB962C8B-B14F-4D97-AF65-F5344CB8AC3E}">
        <p14:creationId xmlns:p14="http://schemas.microsoft.com/office/powerpoint/2010/main" val="237551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6875078"/>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pic>
        <p:nvPicPr>
          <p:cNvPr id="3074" name="Picture 2" descr="Image result for cloud it">
            <a:extLst>
              <a:ext uri="{FF2B5EF4-FFF2-40B4-BE49-F238E27FC236}">
                <a16:creationId xmlns:a16="http://schemas.microsoft.com/office/drawing/2014/main" id="{A8C2C26D-12BC-4206-9AD0-874E3342E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334" y="977884"/>
            <a:ext cx="10073675" cy="491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158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359E"/>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2D98AA3-F6E5-4812-913B-DE6CE71524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7869" y="560472"/>
            <a:ext cx="11025905" cy="5737056"/>
          </a:xfrm>
          <a:prstGeom prst="rect">
            <a:avLst/>
          </a:prstGeom>
          <a:noFill/>
          <a:ln>
            <a:noFill/>
          </a:ln>
        </p:spPr>
      </p:pic>
    </p:spTree>
    <p:extLst>
      <p:ext uri="{BB962C8B-B14F-4D97-AF65-F5344CB8AC3E}">
        <p14:creationId xmlns:p14="http://schemas.microsoft.com/office/powerpoint/2010/main" val="83953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2454"/>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6" name="Title 3"/>
          <p:cNvSpPr txBox="1">
            <a:spLocks/>
          </p:cNvSpPr>
          <p:nvPr/>
        </p:nvSpPr>
        <p:spPr>
          <a:xfrm>
            <a:off x="0" y="0"/>
            <a:ext cx="12192000" cy="792459"/>
          </a:xfrm>
          <a:prstGeom prst="rect">
            <a:avLst/>
          </a:prstGeom>
          <a:solidFill>
            <a:schemeClr val="bg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rgbClr val="00359E"/>
                </a:solidFill>
                <a:latin typeface="Arial Rounded MT Bold" panose="020F0704030504030204" pitchFamily="34" charset="0"/>
              </a:rPr>
              <a:t>Wrapping Up</a:t>
            </a:r>
          </a:p>
        </p:txBody>
      </p:sp>
      <p:sp>
        <p:nvSpPr>
          <p:cNvPr id="5" name="Text Placeholder 2">
            <a:extLst>
              <a:ext uri="{FF2B5EF4-FFF2-40B4-BE49-F238E27FC236}">
                <a16:creationId xmlns:a16="http://schemas.microsoft.com/office/drawing/2014/main" id="{FA94D755-DC73-4BEA-A08D-45980E626D08}"/>
              </a:ext>
            </a:extLst>
          </p:cNvPr>
          <p:cNvSpPr txBox="1">
            <a:spLocks/>
          </p:cNvSpPr>
          <p:nvPr/>
        </p:nvSpPr>
        <p:spPr>
          <a:xfrm>
            <a:off x="107231" y="1677927"/>
            <a:ext cx="11691244" cy="4065925"/>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4000" kern="1200">
                <a:solidFill>
                  <a:schemeClr val="bg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4000" kern="1200">
                <a:solidFill>
                  <a:schemeClr val="bg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3000"/>
              </a:spcBef>
              <a:buFont typeface="Calibri" panose="020F0502020204030204" pitchFamily="34" charset="0"/>
              <a:buNone/>
            </a:pPr>
            <a:r>
              <a:rPr lang="en-US" dirty="0"/>
              <a:t>The Case for Automation</a:t>
            </a:r>
          </a:p>
          <a:p>
            <a:pPr marL="0" indent="0">
              <a:spcBef>
                <a:spcPts val="3000"/>
              </a:spcBef>
              <a:buFont typeface="Calibri" panose="020F0502020204030204" pitchFamily="34" charset="0"/>
              <a:buNone/>
            </a:pPr>
            <a:r>
              <a:rPr lang="en-US" dirty="0"/>
              <a:t>Why PowerShell?</a:t>
            </a:r>
          </a:p>
          <a:p>
            <a:pPr marL="0" indent="0">
              <a:spcBef>
                <a:spcPts val="3000"/>
              </a:spcBef>
              <a:buFont typeface="Calibri" panose="020F0502020204030204" pitchFamily="34" charset="0"/>
              <a:buNone/>
            </a:pPr>
            <a:r>
              <a:rPr lang="en-US" dirty="0"/>
              <a:t>Client Side Automation</a:t>
            </a:r>
          </a:p>
          <a:p>
            <a:pPr marL="0" indent="0">
              <a:spcBef>
                <a:spcPts val="3000"/>
              </a:spcBef>
              <a:buFont typeface="Calibri" panose="020F0502020204030204" pitchFamily="34" charset="0"/>
              <a:buNone/>
            </a:pPr>
            <a:r>
              <a:rPr lang="en-US" dirty="0"/>
              <a:t>Azure Side Automation</a:t>
            </a:r>
          </a:p>
          <a:p>
            <a:pPr marL="0" indent="0">
              <a:spcBef>
                <a:spcPts val="3000"/>
              </a:spcBef>
              <a:spcAft>
                <a:spcPts val="1200"/>
              </a:spcAft>
              <a:buFont typeface="Calibri" panose="020F0502020204030204" pitchFamily="34" charset="0"/>
              <a:buNone/>
            </a:pPr>
            <a:r>
              <a:rPr lang="en-US" dirty="0"/>
              <a:t>Bringing the Client Side and Azure Side Together</a:t>
            </a:r>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4089878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6858000"/>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effectLst>
                <a:outerShdw blurRad="50800" dist="50800" dir="4980000" algn="ctr" rotWithShape="0">
                  <a:srgbClr val="000000">
                    <a:alpha val="43137"/>
                  </a:srgbClr>
                </a:outerShdw>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44" y="632841"/>
            <a:ext cx="11010030" cy="5899640"/>
          </a:xfrm>
          <a:prstGeom prst="rect">
            <a:avLst/>
          </a:prstGeom>
        </p:spPr>
      </p:pic>
      <p:sp>
        <p:nvSpPr>
          <p:cNvPr id="6" name="Title 3"/>
          <p:cNvSpPr txBox="1">
            <a:spLocks/>
          </p:cNvSpPr>
          <p:nvPr/>
        </p:nvSpPr>
        <p:spPr>
          <a:xfrm>
            <a:off x="850112" y="8584"/>
            <a:ext cx="10692882" cy="51562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bg1"/>
                </a:solidFill>
                <a:latin typeface="Arial Rounded MT Bold" panose="020F0704030504030204" pitchFamily="34" charset="0"/>
              </a:rPr>
              <a:t>Closing: Q &amp; A</a:t>
            </a:r>
          </a:p>
        </p:txBody>
      </p:sp>
      <p:sp>
        <p:nvSpPr>
          <p:cNvPr id="7" name="Rectangle 6"/>
          <p:cNvSpPr/>
          <p:nvPr/>
        </p:nvSpPr>
        <p:spPr>
          <a:xfrm rot="21174618">
            <a:off x="6135574" y="3796069"/>
            <a:ext cx="1889139" cy="1323439"/>
          </a:xfrm>
          <a:prstGeom prst="rect">
            <a:avLst/>
          </a:prstGeom>
          <a:noFill/>
          <a:ln>
            <a:solidFill>
              <a:srgbClr val="002060"/>
            </a:solidFill>
          </a:ln>
        </p:spPr>
        <p:txBody>
          <a:bodyPr wrap="square" lIns="91440" tIns="45720" rIns="91440" bIns="45720">
            <a:spAutoFit/>
          </a:bodyPr>
          <a:lstStyle/>
          <a:p>
            <a:pPr algn="ctr"/>
            <a:r>
              <a:rPr lang="en-US" sz="4000" b="1" cap="none" spc="50" dirty="0">
                <a:ln w="9525" cmpd="sng">
                  <a:solidFill>
                    <a:schemeClr val="accent1"/>
                  </a:solidFill>
                  <a:prstDash val="solid"/>
                </a:ln>
                <a:solidFill>
                  <a:srgbClr val="FFFF00"/>
                </a:solidFill>
                <a:effectLst>
                  <a:glow rad="38100">
                    <a:schemeClr val="accent1">
                      <a:alpha val="40000"/>
                    </a:schemeClr>
                  </a:glow>
                  <a:outerShdw blurRad="50800" dist="50800" dir="5400000" sx="109000" sy="109000" algn="ctr" rotWithShape="0">
                    <a:srgbClr val="000000">
                      <a:alpha val="43137"/>
                    </a:srgbClr>
                  </a:outerShdw>
                </a:effectLst>
              </a:rPr>
              <a:t>Azure</a:t>
            </a:r>
          </a:p>
          <a:p>
            <a:pPr algn="ctr"/>
            <a:r>
              <a:rPr lang="en-US" sz="4000" b="1" spc="50" dirty="0">
                <a:ln w="9525" cmpd="sng">
                  <a:solidFill>
                    <a:schemeClr val="accent1"/>
                  </a:solidFill>
                  <a:prstDash val="solid"/>
                </a:ln>
                <a:solidFill>
                  <a:srgbClr val="FFFF00"/>
                </a:solidFill>
                <a:effectLst>
                  <a:glow rad="38100">
                    <a:schemeClr val="accent1">
                      <a:alpha val="40000"/>
                    </a:schemeClr>
                  </a:glow>
                  <a:outerShdw blurRad="50800" dist="50800" dir="5400000" sx="109000" sy="109000" algn="ctr" rotWithShape="0">
                    <a:srgbClr val="000000">
                      <a:alpha val="43137"/>
                    </a:srgbClr>
                  </a:outerShdw>
                </a:effectLst>
              </a:rPr>
              <a:t>Portal</a:t>
            </a:r>
            <a:endParaRPr lang="en-US" sz="4000" b="1" cap="none" spc="50" dirty="0">
              <a:ln w="9525" cmpd="sng">
                <a:solidFill>
                  <a:schemeClr val="accent1"/>
                </a:solidFill>
                <a:prstDash val="solid"/>
              </a:ln>
              <a:solidFill>
                <a:srgbClr val="FFFF00"/>
              </a:solidFill>
              <a:effectLst>
                <a:glow rad="38100">
                  <a:schemeClr val="accent1">
                    <a:alpha val="40000"/>
                  </a:schemeClr>
                </a:glow>
                <a:outerShdw blurRad="50800" dist="50800" dir="5400000" sx="109000" sy="109000" algn="ctr" rotWithShape="0">
                  <a:srgbClr val="000000">
                    <a:alpha val="43137"/>
                  </a:srgbClr>
                </a:outerShdw>
              </a:effectLst>
            </a:endParaRPr>
          </a:p>
        </p:txBody>
      </p:sp>
      <p:sp>
        <p:nvSpPr>
          <p:cNvPr id="8" name="TextBox 7"/>
          <p:cNvSpPr txBox="1"/>
          <p:nvPr/>
        </p:nvSpPr>
        <p:spPr>
          <a:xfrm rot="21218515">
            <a:off x="5959799" y="1889200"/>
            <a:ext cx="1785651" cy="276999"/>
          </a:xfrm>
          <a:prstGeom prst="rect">
            <a:avLst/>
          </a:prstGeom>
          <a:solidFill>
            <a:schemeClr val="tx1"/>
          </a:solidFill>
        </p:spPr>
        <p:txBody>
          <a:bodyPr wrap="square" rtlCol="0">
            <a:spAutoFit/>
          </a:bodyPr>
          <a:lstStyle/>
          <a:p>
            <a:pPr algn="ctr"/>
            <a:r>
              <a:rPr lang="en-US" sz="1200" dirty="0">
                <a:solidFill>
                  <a:schemeClr val="bg1"/>
                </a:solidFill>
              </a:rPr>
              <a:t>PowerShell</a:t>
            </a:r>
          </a:p>
        </p:txBody>
      </p:sp>
      <p:sp>
        <p:nvSpPr>
          <p:cNvPr id="3" name="TextBox 2"/>
          <p:cNvSpPr txBox="1"/>
          <p:nvPr/>
        </p:nvSpPr>
        <p:spPr>
          <a:xfrm>
            <a:off x="8355434" y="1335201"/>
            <a:ext cx="3097836" cy="3231654"/>
          </a:xfrm>
          <a:prstGeom prst="rect">
            <a:avLst/>
          </a:prstGeom>
          <a:noFill/>
        </p:spPr>
        <p:txBody>
          <a:bodyPr wrap="none" rtlCol="0">
            <a:spAutoFit/>
          </a:bodyPr>
          <a:lstStyle/>
          <a:p>
            <a:r>
              <a:rPr lang="en-US" sz="3200" dirty="0">
                <a:solidFill>
                  <a:schemeClr val="bg1"/>
                </a:solidFill>
              </a:rPr>
              <a:t>Credits</a:t>
            </a:r>
          </a:p>
          <a:p>
            <a:endParaRPr lang="en-US" sz="3200" dirty="0">
              <a:solidFill>
                <a:schemeClr val="bg1"/>
              </a:solidFill>
            </a:endParaRPr>
          </a:p>
          <a:p>
            <a:r>
              <a:rPr lang="en-US" sz="2000" i="1" dirty="0">
                <a:solidFill>
                  <a:schemeClr val="bg1"/>
                </a:solidFill>
              </a:rPr>
              <a:t>The Doctor – Bryan Cafferky</a:t>
            </a:r>
          </a:p>
          <a:p>
            <a:endParaRPr lang="en-US" sz="2000" i="1" dirty="0">
              <a:solidFill>
                <a:schemeClr val="bg1"/>
              </a:solidFill>
            </a:endParaRPr>
          </a:p>
          <a:p>
            <a:endParaRPr lang="en-US" sz="2000" i="1" dirty="0">
              <a:solidFill>
                <a:schemeClr val="bg1"/>
              </a:solidFill>
            </a:endParaRPr>
          </a:p>
          <a:p>
            <a:r>
              <a:rPr lang="en-US" sz="2000" i="1" dirty="0">
                <a:solidFill>
                  <a:schemeClr val="bg1"/>
                </a:solidFill>
              </a:rPr>
              <a:t>Set Design – Visual Studio</a:t>
            </a:r>
          </a:p>
          <a:p>
            <a:r>
              <a:rPr lang="en-US" sz="2000" i="1" dirty="0">
                <a:solidFill>
                  <a:schemeClr val="bg1"/>
                </a:solidFill>
              </a:rPr>
              <a:t>Callbox Portal – Microsoft</a:t>
            </a:r>
          </a:p>
          <a:p>
            <a:r>
              <a:rPr lang="en-US" sz="2000" i="1" dirty="0">
                <a:solidFill>
                  <a:schemeClr val="bg1"/>
                </a:solidFill>
              </a:rPr>
              <a:t>Costume Design - Nerdiacs</a:t>
            </a:r>
          </a:p>
          <a:p>
            <a:endParaRPr lang="en-US" sz="2000" dirty="0">
              <a:solidFill>
                <a:schemeClr val="bg1"/>
              </a:solidFill>
            </a:endParaRPr>
          </a:p>
        </p:txBody>
      </p:sp>
      <p:sp>
        <p:nvSpPr>
          <p:cNvPr id="9" name="TextBox 8"/>
          <p:cNvSpPr txBox="1"/>
          <p:nvPr/>
        </p:nvSpPr>
        <p:spPr>
          <a:xfrm>
            <a:off x="7315993" y="6141243"/>
            <a:ext cx="4285981" cy="369332"/>
          </a:xfrm>
          <a:prstGeom prst="rect">
            <a:avLst/>
          </a:prstGeom>
          <a:noFill/>
        </p:spPr>
        <p:txBody>
          <a:bodyPr wrap="none" rtlCol="0">
            <a:spAutoFit/>
          </a:bodyPr>
          <a:lstStyle/>
          <a:p>
            <a:r>
              <a:rPr lang="en-US" dirty="0">
                <a:solidFill>
                  <a:schemeClr val="bg1"/>
                </a:solidFill>
              </a:rPr>
              <a:t>No droids were harmed in making this film. </a:t>
            </a:r>
          </a:p>
        </p:txBody>
      </p:sp>
    </p:spTree>
    <p:extLst>
      <p:ext uri="{BB962C8B-B14F-4D97-AF65-F5344CB8AC3E}">
        <p14:creationId xmlns:p14="http://schemas.microsoft.com/office/powerpoint/2010/main" val="323641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B580CA-1B1B-47CA-A7B4-E33AB123BA71}"/>
              </a:ext>
            </a:extLst>
          </p:cNvPr>
          <p:cNvSpPr/>
          <p:nvPr/>
        </p:nvSpPr>
        <p:spPr>
          <a:xfrm>
            <a:off x="0" y="8605"/>
            <a:ext cx="12192000" cy="10505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1035485"/>
            <a:ext cx="12192000" cy="6123965"/>
          </a:xfrm>
          <a:prstGeom prst="rect">
            <a:avLst/>
          </a:prstGeom>
          <a:solidFill>
            <a:srgbClr val="00359E"/>
          </a:solidFill>
          <a:ln>
            <a:solidFill>
              <a:srgbClr val="0035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bg1"/>
              </a:solidFill>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04800" y="2133600"/>
            <a:ext cx="7225004" cy="39451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800"/>
              </a:spcBef>
            </a:pPr>
            <a:r>
              <a:rPr lang="en-US" sz="2400" dirty="0">
                <a:solidFill>
                  <a:schemeClr val="bg1"/>
                </a:solidFill>
              </a:rPr>
              <a:t>Create a Powerful Virtual Machines in minutes</a:t>
            </a:r>
          </a:p>
          <a:p>
            <a:pPr>
              <a:spcBef>
                <a:spcPts val="1800"/>
              </a:spcBef>
            </a:pPr>
            <a:r>
              <a:rPr lang="en-US" sz="2400" dirty="0">
                <a:solidFill>
                  <a:schemeClr val="bg1"/>
                </a:solidFill>
              </a:rPr>
              <a:t>Multiple Cores</a:t>
            </a:r>
          </a:p>
          <a:p>
            <a:pPr>
              <a:spcBef>
                <a:spcPts val="1800"/>
              </a:spcBef>
            </a:pPr>
            <a:r>
              <a:rPr lang="en-US" sz="2400" dirty="0">
                <a:solidFill>
                  <a:schemeClr val="bg1"/>
                </a:solidFill>
              </a:rPr>
              <a:t>Any Amount of Memory and Storage</a:t>
            </a:r>
          </a:p>
          <a:p>
            <a:pPr>
              <a:spcBef>
                <a:spcPts val="1800"/>
              </a:spcBef>
            </a:pPr>
            <a:r>
              <a:rPr lang="en-US" sz="2400" dirty="0">
                <a:solidFill>
                  <a:schemeClr val="bg1"/>
                </a:solidFill>
              </a:rPr>
              <a:t>With SQL Server</a:t>
            </a:r>
          </a:p>
          <a:p>
            <a:pPr>
              <a:spcBef>
                <a:spcPts val="1800"/>
              </a:spcBef>
            </a:pPr>
            <a:r>
              <a:rPr lang="en-US" sz="2400" dirty="0">
                <a:solidFill>
                  <a:schemeClr val="bg1"/>
                </a:solidFill>
              </a:rPr>
              <a:t>Web Applications</a:t>
            </a:r>
          </a:p>
          <a:p>
            <a:pPr>
              <a:spcBef>
                <a:spcPts val="1800"/>
              </a:spcBef>
            </a:pPr>
            <a:r>
              <a:rPr lang="en-US" sz="2400" dirty="0">
                <a:solidFill>
                  <a:schemeClr val="bg1"/>
                </a:solidFill>
              </a:rPr>
              <a:t>Big Data Support</a:t>
            </a:r>
          </a:p>
          <a:p>
            <a:pPr>
              <a:spcBef>
                <a:spcPts val="1800"/>
              </a:spcBef>
            </a:pPr>
            <a:endParaRPr lang="en-US" sz="2400" dirty="0">
              <a:solidFill>
                <a:schemeClr val="bg1"/>
              </a:solidFill>
            </a:endParaRPr>
          </a:p>
        </p:txBody>
      </p:sp>
      <p:sp>
        <p:nvSpPr>
          <p:cNvPr id="6" name="Title 3"/>
          <p:cNvSpPr txBox="1">
            <a:spLocks/>
          </p:cNvSpPr>
          <p:nvPr/>
        </p:nvSpPr>
        <p:spPr>
          <a:xfrm>
            <a:off x="223736" y="-42700"/>
            <a:ext cx="10692882" cy="79245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359E"/>
                </a:solidFill>
                <a:latin typeface="Arial Rounded MT Bold" panose="020F0704030504030204" pitchFamily="34" charset="0"/>
              </a:rPr>
              <a:t>Welcome to Azure – Computing Power On Demand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804" y="2563780"/>
            <a:ext cx="3681069" cy="2530735"/>
          </a:xfrm>
          <a:prstGeom prst="rect">
            <a:avLst/>
          </a:prstGeom>
        </p:spPr>
      </p:pic>
    </p:spTree>
    <p:extLst>
      <p:ext uri="{BB962C8B-B14F-4D97-AF65-F5344CB8AC3E}">
        <p14:creationId xmlns:p14="http://schemas.microsoft.com/office/powerpoint/2010/main" val="283204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C38536-9A90-475C-9770-D02E0B1BD0EB}"/>
              </a:ext>
            </a:extLst>
          </p:cNvPr>
          <p:cNvSpPr/>
          <p:nvPr/>
        </p:nvSpPr>
        <p:spPr>
          <a:xfrm>
            <a:off x="0" y="0"/>
            <a:ext cx="12192000" cy="97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359E"/>
                </a:solidFill>
                <a:latin typeface="Arial Black" panose="020B0A04020102020204" pitchFamily="34" charset="0"/>
              </a:rPr>
              <a:t>Azure Platform</a:t>
            </a:r>
          </a:p>
        </p:txBody>
      </p:sp>
      <p:pic>
        <p:nvPicPr>
          <p:cNvPr id="3" name="Picture 2">
            <a:extLst>
              <a:ext uri="{FF2B5EF4-FFF2-40B4-BE49-F238E27FC236}">
                <a16:creationId xmlns:a16="http://schemas.microsoft.com/office/drawing/2014/main" id="{9533A20B-1092-4DEB-95D2-A1BC7C7C40B2}"/>
              </a:ext>
            </a:extLst>
          </p:cNvPr>
          <p:cNvPicPr>
            <a:picLocks noChangeAspect="1"/>
          </p:cNvPicPr>
          <p:nvPr/>
        </p:nvPicPr>
        <p:blipFill>
          <a:blip r:embed="rId3"/>
          <a:stretch>
            <a:fillRect/>
          </a:stretch>
        </p:blipFill>
        <p:spPr>
          <a:xfrm>
            <a:off x="9432949" y="6122917"/>
            <a:ext cx="2550364" cy="545757"/>
          </a:xfrm>
          <a:prstGeom prst="rect">
            <a:avLst/>
          </a:prstGeom>
        </p:spPr>
      </p:pic>
      <p:pic>
        <p:nvPicPr>
          <p:cNvPr id="7" name="Picture 6">
            <a:extLst>
              <a:ext uri="{FF2B5EF4-FFF2-40B4-BE49-F238E27FC236}">
                <a16:creationId xmlns:a16="http://schemas.microsoft.com/office/drawing/2014/main" id="{6D97D9C1-AEE4-4311-A850-D8778860BC31}"/>
              </a:ext>
            </a:extLst>
          </p:cNvPr>
          <p:cNvPicPr>
            <a:picLocks noChangeAspect="1"/>
          </p:cNvPicPr>
          <p:nvPr/>
        </p:nvPicPr>
        <p:blipFill>
          <a:blip r:embed="rId3"/>
          <a:stretch>
            <a:fillRect/>
          </a:stretch>
        </p:blipFill>
        <p:spPr>
          <a:xfrm>
            <a:off x="9959796" y="6238455"/>
            <a:ext cx="2030336" cy="434475"/>
          </a:xfrm>
          <a:prstGeom prst="rect">
            <a:avLst/>
          </a:prstGeom>
        </p:spPr>
      </p:pic>
      <p:pic>
        <p:nvPicPr>
          <p:cNvPr id="2" name="Picture 2" descr="https://cuteprogramming.files.wordpress.com/2015/05/iaas-vs-paas.png?w=625&amp;h=537">
            <a:extLst>
              <a:ext uri="{FF2B5EF4-FFF2-40B4-BE49-F238E27FC236}">
                <a16:creationId xmlns:a16="http://schemas.microsoft.com/office/drawing/2014/main" id="{3D1C9A21-9C64-4299-9BFB-BB526892D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035" y="1193756"/>
            <a:ext cx="5953125"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24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C38536-9A90-475C-9770-D02E0B1BD0EB}"/>
              </a:ext>
            </a:extLst>
          </p:cNvPr>
          <p:cNvSpPr/>
          <p:nvPr/>
        </p:nvSpPr>
        <p:spPr>
          <a:xfrm>
            <a:off x="0" y="2830749"/>
            <a:ext cx="12192000" cy="97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359E"/>
                </a:solidFill>
                <a:latin typeface="Arial Black" panose="020B0A04020102020204" pitchFamily="34" charset="0"/>
              </a:rPr>
              <a:t>What is PowerShell?</a:t>
            </a:r>
          </a:p>
        </p:txBody>
      </p:sp>
    </p:spTree>
    <p:extLst>
      <p:ext uri="{BB962C8B-B14F-4D97-AF65-F5344CB8AC3E}">
        <p14:creationId xmlns:p14="http://schemas.microsoft.com/office/powerpoint/2010/main" val="411411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logo&#10;&#10;Description generated with high confidence">
            <a:extLst>
              <a:ext uri="{FF2B5EF4-FFF2-40B4-BE49-F238E27FC236}">
                <a16:creationId xmlns:a16="http://schemas.microsoft.com/office/drawing/2014/main" id="{99852979-1217-4A5E-AC84-96BA9070CE5E}"/>
              </a:ext>
            </a:extLst>
          </p:cNvPr>
          <p:cNvPicPr>
            <a:picLocks noChangeAspect="1"/>
          </p:cNvPicPr>
          <p:nvPr/>
        </p:nvPicPr>
        <p:blipFill>
          <a:blip r:embed="rId4"/>
          <a:stretch>
            <a:fillRect/>
          </a:stretch>
        </p:blipFill>
        <p:spPr>
          <a:xfrm>
            <a:off x="0" y="1277604"/>
            <a:ext cx="9225598" cy="4561180"/>
          </a:xfrm>
          <a:prstGeom prst="rect">
            <a:avLst/>
          </a:prstGeom>
        </p:spPr>
      </p:pic>
      <p:sp>
        <p:nvSpPr>
          <p:cNvPr id="2" name="Rectangle 1">
            <a:extLst>
              <a:ext uri="{FF2B5EF4-FFF2-40B4-BE49-F238E27FC236}">
                <a16:creationId xmlns:a16="http://schemas.microsoft.com/office/drawing/2014/main" id="{0F1ED261-605E-466B-9F54-C3A4A1D35A85}"/>
              </a:ext>
            </a:extLst>
          </p:cNvPr>
          <p:cNvSpPr/>
          <p:nvPr/>
        </p:nvSpPr>
        <p:spPr>
          <a:xfrm>
            <a:off x="0" y="6196519"/>
            <a:ext cx="12192000" cy="6614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90C9951-E306-4BCF-B88D-437C693E4119}"/>
              </a:ext>
            </a:extLst>
          </p:cNvPr>
          <p:cNvSpPr txBox="1">
            <a:spLocks/>
          </p:cNvSpPr>
          <p:nvPr>
            <p:custDataLst>
              <p:tags r:id="rId1"/>
            </p:custDataLst>
          </p:nvPr>
        </p:nvSpPr>
        <p:spPr>
          <a:xfrm>
            <a:off x="2122163" y="1207315"/>
            <a:ext cx="7947673" cy="609366"/>
          </a:xfrm>
          <a:prstGeom prst="rect">
            <a:avLst/>
          </a:prstGeom>
          <a:noFill/>
        </p:spPr>
        <p:txBody>
          <a:bodyPr vert="horz" lIns="91440" tIns="91440" rIns="91440" bIns="91440" rtlCol="0" anchor="t" anchorCtr="0">
            <a:noAutofit/>
          </a:bodyPr>
          <a:lstStyle>
            <a:lvl1pPr algn="l" defTabSz="914400" rtl="0" eaLnBrk="1" latinLnBrk="0" hangingPunct="1">
              <a:lnSpc>
                <a:spcPct val="85000"/>
              </a:lnSpc>
              <a:spcBef>
                <a:spcPct val="0"/>
              </a:spcBef>
              <a:buNone/>
              <a:defRPr sz="7058" kern="1200" spc="-98" baseline="0">
                <a:gradFill>
                  <a:gsLst>
                    <a:gs pos="100000">
                      <a:schemeClr val="tx1"/>
                    </a:gs>
                    <a:gs pos="0">
                      <a:schemeClr val="tx1"/>
                    </a:gs>
                  </a:gsLst>
                  <a:lin ang="5400000" scaled="0"/>
                </a:gradFill>
                <a:latin typeface="+mj-lt"/>
                <a:ea typeface="+mj-ea"/>
                <a:cs typeface="+mj-cs"/>
              </a:defRPr>
            </a:lvl1pPr>
          </a:lstStyle>
          <a:p>
            <a:r>
              <a:rPr lang="en-US" sz="4000">
                <a:solidFill>
                  <a:srgbClr val="FFCC00"/>
                </a:solidFill>
                <a:latin typeface="Algerian" panose="04020705040A02060702" pitchFamily="82" charset="0"/>
              </a:rPr>
              <a:t>One Shell to Rule Them All</a:t>
            </a:r>
            <a:endParaRPr lang="en-US" sz="4000" dirty="0">
              <a:solidFill>
                <a:srgbClr val="FFCC00"/>
              </a:solidFill>
              <a:latin typeface="Algerian" panose="04020705040A02060702" pitchFamily="82" charset="0"/>
            </a:endParaRPr>
          </a:p>
        </p:txBody>
      </p:sp>
      <p:sp>
        <p:nvSpPr>
          <p:cNvPr id="4" name="Rectangle 3">
            <a:extLst>
              <a:ext uri="{FF2B5EF4-FFF2-40B4-BE49-F238E27FC236}">
                <a16:creationId xmlns:a16="http://schemas.microsoft.com/office/drawing/2014/main" id="{545E7CFC-CCFE-4F94-8003-9F88404B58D2}"/>
              </a:ext>
            </a:extLst>
          </p:cNvPr>
          <p:cNvSpPr/>
          <p:nvPr/>
        </p:nvSpPr>
        <p:spPr>
          <a:xfrm>
            <a:off x="9134272" y="1277604"/>
            <a:ext cx="2373549" cy="784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45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07231" y="1677927"/>
            <a:ext cx="11691244" cy="4065925"/>
          </a:xfrm>
        </p:spPr>
        <p:txBody>
          <a:bodyPr>
            <a:normAutofit/>
          </a:bodyPr>
          <a:lstStyle/>
          <a:p>
            <a:pPr marL="0" indent="0">
              <a:spcBef>
                <a:spcPts val="3000"/>
              </a:spcBef>
              <a:buNone/>
            </a:pPr>
            <a:r>
              <a:rPr lang="en-US" sz="3200" dirty="0"/>
              <a:t>The Case for Automation</a:t>
            </a:r>
          </a:p>
          <a:p>
            <a:pPr marL="0" indent="0">
              <a:spcBef>
                <a:spcPts val="3000"/>
              </a:spcBef>
              <a:buNone/>
            </a:pPr>
            <a:r>
              <a:rPr lang="en-US" sz="3200" dirty="0"/>
              <a:t>One Shell to Rule Them All</a:t>
            </a:r>
          </a:p>
          <a:p>
            <a:pPr marL="0" indent="0">
              <a:spcBef>
                <a:spcPts val="3000"/>
              </a:spcBef>
              <a:buNone/>
            </a:pPr>
            <a:r>
              <a:rPr lang="en-US" sz="3200" dirty="0"/>
              <a:t>Client Side Automation</a:t>
            </a:r>
          </a:p>
          <a:p>
            <a:pPr marL="0" indent="0">
              <a:spcBef>
                <a:spcPts val="3000"/>
              </a:spcBef>
              <a:buNone/>
            </a:pPr>
            <a:r>
              <a:rPr lang="en-US" sz="3200" dirty="0"/>
              <a:t>Azure Side Automation</a:t>
            </a:r>
          </a:p>
          <a:p>
            <a:pPr marL="0" indent="0">
              <a:spcBef>
                <a:spcPts val="3000"/>
              </a:spcBef>
              <a:spcAft>
                <a:spcPts val="1200"/>
              </a:spcAft>
              <a:buNone/>
            </a:pPr>
            <a:r>
              <a:rPr lang="en-US" sz="3200" dirty="0"/>
              <a:t>Bringing the Client Side and Azure Side Together</a:t>
            </a:r>
          </a:p>
          <a:p>
            <a:pPr marL="0" indent="0">
              <a:buNone/>
            </a:pPr>
            <a:endParaRPr lang="en-US" dirty="0"/>
          </a:p>
        </p:txBody>
      </p:sp>
      <p:sp>
        <p:nvSpPr>
          <p:cNvPr id="5" name="Title 4">
            <a:extLst>
              <a:ext uri="{FF2B5EF4-FFF2-40B4-BE49-F238E27FC236}">
                <a16:creationId xmlns:a16="http://schemas.microsoft.com/office/drawing/2014/main" id="{CAA66FF8-202F-443E-AC30-7DD9B5FB2051}"/>
              </a:ext>
            </a:extLst>
          </p:cNvPr>
          <p:cNvSpPr>
            <a:spLocks noGrp="1"/>
          </p:cNvSpPr>
          <p:nvPr>
            <p:ph type="title"/>
          </p:nvPr>
        </p:nvSpPr>
        <p:spPr>
          <a:xfrm>
            <a:off x="0" y="0"/>
            <a:ext cx="12192000" cy="1060315"/>
          </a:xfrm>
          <a:solidFill>
            <a:schemeClr val="bg1"/>
          </a:solidFill>
        </p:spPr>
        <p:txBody>
          <a:bodyPr>
            <a:normAutofit/>
          </a:bodyPr>
          <a:lstStyle/>
          <a:p>
            <a:r>
              <a:rPr lang="en-US" sz="5400" dirty="0"/>
              <a:t>The Fellowship of the Shell</a:t>
            </a:r>
          </a:p>
        </p:txBody>
      </p:sp>
    </p:spTree>
    <p:extLst>
      <p:ext uri="{BB962C8B-B14F-4D97-AF65-F5344CB8AC3E}">
        <p14:creationId xmlns:p14="http://schemas.microsoft.com/office/powerpoint/2010/main" val="155429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9444</TotalTime>
  <Words>995</Words>
  <Application>Microsoft Office PowerPoint</Application>
  <PresentationFormat>Widescreen</PresentationFormat>
  <Paragraphs>239</Paragraphs>
  <Slides>42</Slides>
  <Notes>42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Algerian</vt:lpstr>
      <vt:lpstr>Arial</vt:lpstr>
      <vt:lpstr>Arial Black</vt:lpstr>
      <vt:lpstr>Arial Rounded MT Bold</vt:lpstr>
      <vt:lpstr>Calibri</vt:lpstr>
      <vt:lpstr>Calibri Light</vt:lpstr>
      <vt:lpstr>Corbel</vt:lpstr>
      <vt:lpstr>Courier New</vt:lpstr>
      <vt:lpstr>Lucida Console</vt:lpstr>
      <vt:lpstr>Segoe UI</vt:lpstr>
      <vt:lpstr>Wingdings</vt:lpstr>
      <vt:lpstr>Retrospect</vt:lpstr>
      <vt:lpstr>Azure on Steroids: Full Automation with PowerShell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Fellowship of the Shell</vt:lpstr>
      <vt:lpstr>PowerPoint Presentation</vt:lpstr>
      <vt:lpstr>Time to Find Your Inner Child!</vt:lpstr>
      <vt:lpstr>Delivering on the Promise of IT</vt:lpstr>
      <vt:lpstr>The Promise</vt:lpstr>
      <vt:lpstr>The Ecosystem</vt:lpstr>
      <vt:lpstr>The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Azure Authoring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C</dc:creator>
  <cp:lastModifiedBy>Bryan Cafferky</cp:lastModifiedBy>
  <cp:revision>239</cp:revision>
  <dcterms:created xsi:type="dcterms:W3CDTF">2017-04-09T21:14:01Z</dcterms:created>
  <dcterms:modified xsi:type="dcterms:W3CDTF">2018-02-19T20:27:26Z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brcaffer@microsoft.com</vt:lpwstr>
  </property>
  <property fmtid="{D5CDD505-2E9C-101B-9397-08002B2CF9AE}" pid="5" name="MSIP_Label_f42aa342-8706-4288-bd11-ebb85995028c_SetDate">
    <vt:lpwstr>2018-02-18T17:05:06.2347531Z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