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332" r:id="rId2"/>
    <p:sldId id="315" r:id="rId3"/>
    <p:sldId id="597" r:id="rId4"/>
    <p:sldId id="257" r:id="rId5"/>
    <p:sldId id="577" r:id="rId6"/>
    <p:sldId id="579" r:id="rId7"/>
    <p:sldId id="581" r:id="rId8"/>
    <p:sldId id="582" r:id="rId9"/>
    <p:sldId id="583" r:id="rId10"/>
    <p:sldId id="584" r:id="rId11"/>
    <p:sldId id="585" r:id="rId12"/>
    <p:sldId id="586" r:id="rId13"/>
    <p:sldId id="590" r:id="rId14"/>
    <p:sldId id="588" r:id="rId15"/>
    <p:sldId id="591" r:id="rId16"/>
    <p:sldId id="589" r:id="rId17"/>
    <p:sldId id="593" r:id="rId18"/>
    <p:sldId id="594" r:id="rId19"/>
    <p:sldId id="595" r:id="rId20"/>
    <p:sldId id="592" r:id="rId21"/>
    <p:sldId id="59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437A5-9A1F-423F-AB35-0B6CC9C46E6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7377-8615-40E2-AA20-5EAD8051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5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72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38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80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6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79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00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07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96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79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401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82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582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04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63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60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41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18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97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69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68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0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648" y="6392446"/>
            <a:ext cx="11614115" cy="304801"/>
          </a:xfrm>
        </p:spPr>
        <p:txBody>
          <a:bodyPr/>
          <a:lstStyle/>
          <a:p>
            <a:r>
              <a:rPr lang="en-US" dirty="0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D1927E6E-AF00-4E1A-8E2A-E6C562435D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Content Placeholder 22"/>
          <p:cNvSpPr>
            <a:spLocks noGrp="1"/>
          </p:cNvSpPr>
          <p:nvPr>
            <p:ph sz="quarter" idx="11" hasCustomPrompt="1"/>
          </p:nvPr>
        </p:nvSpPr>
        <p:spPr>
          <a:xfrm>
            <a:off x="898409" y="1669488"/>
            <a:ext cx="10310813" cy="939111"/>
          </a:xfrm>
        </p:spPr>
        <p:txBody>
          <a:bodyPr>
            <a:normAutofit/>
          </a:bodyPr>
          <a:lstStyle>
            <a:lvl1pPr marL="0" indent="0">
              <a:buNone/>
              <a:defRPr lang="en-US" sz="54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2" hasCustomPrompt="1"/>
          </p:nvPr>
        </p:nvSpPr>
        <p:spPr>
          <a:xfrm>
            <a:off x="898410" y="2743200"/>
            <a:ext cx="10310813" cy="2057400"/>
          </a:xfrm>
        </p:spPr>
        <p:txBody>
          <a:bodyPr>
            <a:normAutofit/>
          </a:bodyPr>
          <a:lstStyle>
            <a:lvl1pPr marL="0" indent="0">
              <a:buNone/>
              <a:defRPr lang="en-US" sz="36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</p:spTree>
    <p:extLst>
      <p:ext uri="{BB962C8B-B14F-4D97-AF65-F5344CB8AC3E}">
        <p14:creationId xmlns:p14="http://schemas.microsoft.com/office/powerpoint/2010/main" val="14306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239"/>
            <a:ext cx="9404723" cy="5953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76200"/>
            <a:ext cx="9404723" cy="571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CB3D0F1-977A-4103-8BD5-006352014A3D}"/>
              </a:ext>
            </a:extLst>
          </p:cNvPr>
          <p:cNvSpPr txBox="1">
            <a:spLocks/>
          </p:cNvSpPr>
          <p:nvPr userDrawn="1"/>
        </p:nvSpPr>
        <p:spPr>
          <a:xfrm>
            <a:off x="133004" y="6392446"/>
            <a:ext cx="11795759" cy="3048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Predictive Modeling with R                                                                                                                                   </a:t>
            </a:r>
            <a:fld id="{C2500E63-0388-440A-91EF-6726475ABF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6D7487-087C-4A72-9DDC-048230EEBEEF}"/>
              </a:ext>
            </a:extLst>
          </p:cNvPr>
          <p:cNvSpPr/>
          <p:nvPr userDrawn="1"/>
        </p:nvSpPr>
        <p:spPr>
          <a:xfrm>
            <a:off x="0" y="822960"/>
            <a:ext cx="12192000" cy="603504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3" r:id="rId18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Arial Rounded MT Bold" panose="020F07040305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github.com/bcafferky/shared/tree/master/DataScienceFromAtoZ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mailto:bryan256@msn.com" TargetMode="External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hyperlink" Target="https://www.linkedin.com/in/bryancafferky" TargetMode="External"/><Relationship Id="rId4" Type="http://schemas.openxmlformats.org/officeDocument/2006/relationships/hyperlink" Target="http://www.sql-fy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jpg"/><Relationship Id="rId5" Type="http://schemas.openxmlformats.org/officeDocument/2006/relationships/image" Target="../media/image13.jpg"/><Relationship Id="rId10" Type="http://schemas.openxmlformats.org/officeDocument/2006/relationships/image" Target="../media/image18.jp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C38536-9A90-475C-9770-D02E0B1BD0EB}"/>
              </a:ext>
            </a:extLst>
          </p:cNvPr>
          <p:cNvSpPr/>
          <p:nvPr/>
        </p:nvSpPr>
        <p:spPr>
          <a:xfrm>
            <a:off x="0" y="0"/>
            <a:ext cx="12192000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401274" y="5440517"/>
            <a:ext cx="2829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</a:rPr>
              <a:t>Bryan Cafferky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F47B0-9FEB-49D6-B122-15FDD70A0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527" y="3711353"/>
            <a:ext cx="1701117" cy="14682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942FAC-8FAA-400B-9B9F-4CF62F8478D5}"/>
              </a:ext>
            </a:extLst>
          </p:cNvPr>
          <p:cNvSpPr/>
          <p:nvPr/>
        </p:nvSpPr>
        <p:spPr>
          <a:xfrm>
            <a:off x="115177" y="0"/>
            <a:ext cx="11895136" cy="1754326"/>
          </a:xfrm>
          <a:prstGeom prst="rect">
            <a:avLst/>
          </a:prstGeom>
          <a:noFill/>
          <a:scene3d>
            <a:camera prst="perspectiveAbove"/>
            <a:lightRig rig="threePt" dir="t">
              <a:rot lat="0" lon="0" rev="1800000"/>
            </a:lightRig>
          </a:scene3d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800000"/>
              </a:lightRig>
            </a:scene3d>
            <a:sp3d extrusionH="57150" prstMaterial="softEdge">
              <a:bevelT w="25400" h="38100" prst="coolSlant"/>
            </a:sp3d>
          </a:bodyPr>
          <a:lstStyle/>
          <a:p>
            <a:pPr algn="ctr"/>
            <a:r>
              <a:rPr lang="en-US" sz="5400" b="1" dirty="0">
                <a:ln>
                  <a:solidFill>
                    <a:srgbClr val="FF0000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innerShdw blurRad="63500" dist="139700">
                    <a:srgbClr val="C00000"/>
                  </a:innerShdw>
                </a:effectLst>
              </a:rPr>
              <a:t>Azure Data Science </a:t>
            </a:r>
          </a:p>
          <a:p>
            <a:pPr algn="ctr"/>
            <a:r>
              <a:rPr lang="en-US" sz="5400" b="1" dirty="0">
                <a:ln>
                  <a:solidFill>
                    <a:srgbClr val="FF0000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innerShdw blurRad="63500" dist="139700">
                    <a:srgbClr val="C00000"/>
                  </a:innerShdw>
                </a:effectLst>
              </a:rPr>
              <a:t>Virtual Machine</a:t>
            </a:r>
            <a:endParaRPr lang="en-US" sz="5400" b="1" cap="none" spc="0" dirty="0">
              <a:ln>
                <a:solidFill>
                  <a:srgbClr val="FF0000"/>
                </a:solidFill>
              </a:ln>
              <a:solidFill>
                <a:schemeClr val="accent5">
                  <a:lumMod val="75000"/>
                </a:schemeClr>
              </a:solidFill>
              <a:effectLst>
                <a:innerShdw blurRad="63500" dist="139700">
                  <a:srgbClr val="C00000"/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5DFCC9-023E-4953-8113-6B96D48385B8}"/>
              </a:ext>
            </a:extLst>
          </p:cNvPr>
          <p:cNvSpPr txBox="1"/>
          <p:nvPr/>
        </p:nvSpPr>
        <p:spPr>
          <a:xfrm>
            <a:off x="115177" y="5892673"/>
            <a:ext cx="29963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Course Content @ 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4DA41-7540-42D3-925E-15FF971307BA}"/>
              </a:ext>
            </a:extLst>
          </p:cNvPr>
          <p:cNvSpPr/>
          <p:nvPr/>
        </p:nvSpPr>
        <p:spPr>
          <a:xfrm>
            <a:off x="115177" y="6354338"/>
            <a:ext cx="88355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https://github.com/bcafferky/shared/tree/master/DataScienceVM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AC0806-F853-46B1-A97B-B13A304946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4533" y="6224675"/>
            <a:ext cx="2343107" cy="49899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ADFB0E-8534-4E85-AC37-4340730529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1280" y="1701296"/>
            <a:ext cx="4124959" cy="4244407"/>
          </a:xfrm>
          <a:prstGeom prst="rect">
            <a:avLst/>
          </a:prstGeom>
        </p:spPr>
      </p:pic>
      <p:sp>
        <p:nvSpPr>
          <p:cNvPr id="13" name="Star: 7 Points 12">
            <a:extLst>
              <a:ext uri="{FF2B5EF4-FFF2-40B4-BE49-F238E27FC236}">
                <a16:creationId xmlns:a16="http://schemas.microsoft.com/office/drawing/2014/main" id="{88996AEF-C605-4DFB-B40D-E49113CFF658}"/>
              </a:ext>
            </a:extLst>
          </p:cNvPr>
          <p:cNvSpPr/>
          <p:nvPr/>
        </p:nvSpPr>
        <p:spPr>
          <a:xfrm rot="20509383">
            <a:off x="907674" y="1722632"/>
            <a:ext cx="2191111" cy="2047625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Jump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Start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Machine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Learning!</a:t>
            </a:r>
          </a:p>
        </p:txBody>
      </p:sp>
    </p:spTree>
    <p:extLst>
      <p:ext uri="{BB962C8B-B14F-4D97-AF65-F5344CB8AC3E}">
        <p14:creationId xmlns:p14="http://schemas.microsoft.com/office/powerpoint/2010/main" val="2350550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Creating an Azure Data Science VM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393B5B-5E58-489D-88C8-BAD372618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10" y="1280160"/>
            <a:ext cx="3789270" cy="52207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84632B-13A7-44E5-96FC-45E824D6F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1260391"/>
            <a:ext cx="3931920" cy="5240541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21700CBF-C38E-4C79-9BCF-3CCCE7B57155}"/>
              </a:ext>
            </a:extLst>
          </p:cNvPr>
          <p:cNvSpPr/>
          <p:nvPr/>
        </p:nvSpPr>
        <p:spPr>
          <a:xfrm>
            <a:off x="4320606" y="5489894"/>
            <a:ext cx="2449328" cy="771949"/>
          </a:xfrm>
          <a:prstGeom prst="borderCallout1">
            <a:avLst>
              <a:gd name="adj1" fmla="val 18750"/>
              <a:gd name="adj2" fmla="val -8333"/>
              <a:gd name="adj3" fmla="val 57743"/>
              <a:gd name="adj4" fmla="val -45277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Auto Shutdown will save you money!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B8E92407-55E4-41C8-BB3F-535ECD2F5F4A}"/>
              </a:ext>
            </a:extLst>
          </p:cNvPr>
          <p:cNvSpPr/>
          <p:nvPr/>
        </p:nvSpPr>
        <p:spPr>
          <a:xfrm>
            <a:off x="5612633" y="2657051"/>
            <a:ext cx="2449328" cy="771949"/>
          </a:xfrm>
          <a:prstGeom prst="borderCallout1">
            <a:avLst>
              <a:gd name="adj1" fmla="val 107031"/>
              <a:gd name="adj2" fmla="val 59641"/>
              <a:gd name="adj3" fmla="val 184019"/>
              <a:gd name="adj4" fmla="val 93840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Define when to shut the VM down.</a:t>
            </a:r>
          </a:p>
        </p:txBody>
      </p:sp>
    </p:spTree>
    <p:extLst>
      <p:ext uri="{BB962C8B-B14F-4D97-AF65-F5344CB8AC3E}">
        <p14:creationId xmlns:p14="http://schemas.microsoft.com/office/powerpoint/2010/main" val="158078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Creating an Azure Data Science 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97766-C5A1-44F6-B5B6-562C87F7F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116" y="1187965"/>
            <a:ext cx="5526899" cy="5360352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E8A82E2A-1C70-4776-A893-256C0C4860D4}"/>
              </a:ext>
            </a:extLst>
          </p:cNvPr>
          <p:cNvSpPr/>
          <p:nvPr/>
        </p:nvSpPr>
        <p:spPr>
          <a:xfrm>
            <a:off x="8333691" y="5210355"/>
            <a:ext cx="2449328" cy="771949"/>
          </a:xfrm>
          <a:prstGeom prst="borderCallout1">
            <a:avLst>
              <a:gd name="adj1" fmla="val 18750"/>
              <a:gd name="adj2" fmla="val -8333"/>
              <a:gd name="adj3" fmla="val 148259"/>
              <a:gd name="adj4" fmla="val -107968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on Create.</a:t>
            </a:r>
          </a:p>
        </p:txBody>
      </p:sp>
    </p:spTree>
    <p:extLst>
      <p:ext uri="{BB962C8B-B14F-4D97-AF65-F5344CB8AC3E}">
        <p14:creationId xmlns:p14="http://schemas.microsoft.com/office/powerpoint/2010/main" val="3810293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Creating an Azure Data Science VM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6B354B-5734-4993-A1F5-D5413BFE1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515" y="1280200"/>
            <a:ext cx="8330565" cy="5388887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0911360D-632D-4416-B4D9-0BF50A3E1427}"/>
              </a:ext>
            </a:extLst>
          </p:cNvPr>
          <p:cNvSpPr/>
          <p:nvPr/>
        </p:nvSpPr>
        <p:spPr>
          <a:xfrm>
            <a:off x="8704627" y="1984076"/>
            <a:ext cx="2449328" cy="771949"/>
          </a:xfrm>
          <a:prstGeom prst="borderCallout1">
            <a:avLst>
              <a:gd name="adj1" fmla="val 18750"/>
              <a:gd name="adj2" fmla="val -8333"/>
              <a:gd name="adj3" fmla="val 91268"/>
              <a:gd name="adj4" fmla="val -44221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Resource is being created.</a:t>
            </a:r>
          </a:p>
        </p:txBody>
      </p:sp>
    </p:spTree>
    <p:extLst>
      <p:ext uri="{BB962C8B-B14F-4D97-AF65-F5344CB8AC3E}">
        <p14:creationId xmlns:p14="http://schemas.microsoft.com/office/powerpoint/2010/main" val="1563613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Connecting to Your DSVM</a:t>
            </a:r>
          </a:p>
        </p:txBody>
      </p:sp>
    </p:spTree>
    <p:extLst>
      <p:ext uri="{BB962C8B-B14F-4D97-AF65-F5344CB8AC3E}">
        <p14:creationId xmlns:p14="http://schemas.microsoft.com/office/powerpoint/2010/main" val="767712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Connecting to Your DSVM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0510F5-B3EA-4718-AB6A-CAB4A3B73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257" y="1309364"/>
            <a:ext cx="6472142" cy="5172716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247C84DB-3407-42D7-A4A2-9758629A6A23}"/>
              </a:ext>
            </a:extLst>
          </p:cNvPr>
          <p:cNvSpPr/>
          <p:nvPr/>
        </p:nvSpPr>
        <p:spPr>
          <a:xfrm>
            <a:off x="7796397" y="1561382"/>
            <a:ext cx="2449328" cy="771949"/>
          </a:xfrm>
          <a:prstGeom prst="borderCallout1">
            <a:avLst>
              <a:gd name="adj1" fmla="val 18750"/>
              <a:gd name="adj2" fmla="val -8333"/>
              <a:gd name="adj3" fmla="val 129262"/>
              <a:gd name="adj4" fmla="val -75214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 the VM.</a:t>
            </a:r>
          </a:p>
        </p:txBody>
      </p:sp>
    </p:spTree>
    <p:extLst>
      <p:ext uri="{BB962C8B-B14F-4D97-AF65-F5344CB8AC3E}">
        <p14:creationId xmlns:p14="http://schemas.microsoft.com/office/powerpoint/2010/main" val="2753353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F708F1-BD14-473B-860B-E51595B01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47" y="1139507"/>
            <a:ext cx="11670313" cy="52511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Connecting to Your DSVM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72CFD52C-D312-49AD-B12A-C8E313632124}"/>
              </a:ext>
            </a:extLst>
          </p:cNvPr>
          <p:cNvSpPr/>
          <p:nvPr/>
        </p:nvSpPr>
        <p:spPr>
          <a:xfrm>
            <a:off x="6441440" y="2459103"/>
            <a:ext cx="2449328" cy="771949"/>
          </a:xfrm>
          <a:prstGeom prst="borderCallout1">
            <a:avLst>
              <a:gd name="adj1" fmla="val 61214"/>
              <a:gd name="adj2" fmla="val 103313"/>
              <a:gd name="adj3" fmla="val 120322"/>
              <a:gd name="adj4" fmla="val 118845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Copy the IP Address</a:t>
            </a:r>
          </a:p>
        </p:txBody>
      </p:sp>
    </p:spTree>
    <p:extLst>
      <p:ext uri="{BB962C8B-B14F-4D97-AF65-F5344CB8AC3E}">
        <p14:creationId xmlns:p14="http://schemas.microsoft.com/office/powerpoint/2010/main" val="982861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Connecting to Your DSVM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EF974C-CF53-45F4-AC6D-7465D0C55F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02" y="1288414"/>
            <a:ext cx="2591118" cy="4736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2B03CA-6507-4BDC-A1C5-CB95EBEFC01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94383" y="1705292"/>
            <a:ext cx="5651342" cy="3821748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5ABCA6AF-94D3-4786-A052-FA2F8AF204CA}"/>
              </a:ext>
            </a:extLst>
          </p:cNvPr>
          <p:cNvSpPr/>
          <p:nvPr/>
        </p:nvSpPr>
        <p:spPr>
          <a:xfrm>
            <a:off x="9271660" y="1668048"/>
            <a:ext cx="2449328" cy="771949"/>
          </a:xfrm>
          <a:prstGeom prst="borderCallout1">
            <a:avLst>
              <a:gd name="adj1" fmla="val 18750"/>
              <a:gd name="adj2" fmla="val -8333"/>
              <a:gd name="adj3" fmla="val 241010"/>
              <a:gd name="adj4" fmla="val -68522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Paste the VM IP Address and click Connect.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F2E8A2CF-72DA-4802-893B-BAD50DC87B4A}"/>
              </a:ext>
            </a:extLst>
          </p:cNvPr>
          <p:cNvSpPr/>
          <p:nvPr/>
        </p:nvSpPr>
        <p:spPr>
          <a:xfrm>
            <a:off x="4382793" y="5797019"/>
            <a:ext cx="2449328" cy="771949"/>
          </a:xfrm>
          <a:prstGeom prst="borderCallout1">
            <a:avLst>
              <a:gd name="adj1" fmla="val 18750"/>
              <a:gd name="adj2" fmla="val -8333"/>
              <a:gd name="adj3" fmla="val -116585"/>
              <a:gd name="adj4" fmla="val -63239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 Remote Desktop.</a:t>
            </a:r>
          </a:p>
        </p:txBody>
      </p:sp>
    </p:spTree>
    <p:extLst>
      <p:ext uri="{BB962C8B-B14F-4D97-AF65-F5344CB8AC3E}">
        <p14:creationId xmlns:p14="http://schemas.microsoft.com/office/powerpoint/2010/main" val="1080193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Connecting to Your DSVM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1820CE2-BA10-424B-9E15-110489BBF9C1}"/>
              </a:ext>
            </a:extLst>
          </p:cNvPr>
          <p:cNvSpPr/>
          <p:nvPr/>
        </p:nvSpPr>
        <p:spPr>
          <a:xfrm>
            <a:off x="4113383" y="5178742"/>
            <a:ext cx="2685882" cy="1423358"/>
          </a:xfrm>
          <a:prstGeom prst="borderCallout1">
            <a:avLst>
              <a:gd name="adj1" fmla="val 38023"/>
              <a:gd name="adj2" fmla="val 105906"/>
              <a:gd name="adj3" fmla="val 42622"/>
              <a:gd name="adj4" fmla="val 133765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 a different account.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E5A067-5033-46B9-BC44-9F13F21AC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940" y="1049338"/>
            <a:ext cx="4343400" cy="5762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5FDB0C-BD73-40FF-A95E-8F27B242A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" y="1783399"/>
            <a:ext cx="3797300" cy="2810665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C5491D3D-2BA6-4F4C-9FF9-881DFDEE5B99}"/>
              </a:ext>
            </a:extLst>
          </p:cNvPr>
          <p:cNvSpPr/>
          <p:nvPr/>
        </p:nvSpPr>
        <p:spPr>
          <a:xfrm>
            <a:off x="4235303" y="2532058"/>
            <a:ext cx="2685882" cy="1423358"/>
          </a:xfrm>
          <a:prstGeom prst="borderCallout1">
            <a:avLst>
              <a:gd name="adj1" fmla="val 18750"/>
              <a:gd name="adj2" fmla="val -8333"/>
              <a:gd name="adj3" fmla="val 94016"/>
              <a:gd name="adj4" fmla="val -103034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 may need to click on More choices.</a:t>
            </a:r>
          </a:p>
        </p:txBody>
      </p:sp>
    </p:spTree>
    <p:extLst>
      <p:ext uri="{BB962C8B-B14F-4D97-AF65-F5344CB8AC3E}">
        <p14:creationId xmlns:p14="http://schemas.microsoft.com/office/powerpoint/2010/main" val="486278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Connecting to Your DSVM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635C2B-763E-4D99-B577-2B031F4F9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" y="906462"/>
            <a:ext cx="4343400" cy="5762625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C5491D3D-2BA6-4F4C-9FF9-881DFDEE5B99}"/>
              </a:ext>
            </a:extLst>
          </p:cNvPr>
          <p:cNvSpPr/>
          <p:nvPr/>
        </p:nvSpPr>
        <p:spPr>
          <a:xfrm>
            <a:off x="6096000" y="2108488"/>
            <a:ext cx="2685882" cy="1423358"/>
          </a:xfrm>
          <a:prstGeom prst="borderCallout1">
            <a:avLst>
              <a:gd name="adj1" fmla="val 18750"/>
              <a:gd name="adj2" fmla="val -8333"/>
              <a:gd name="adj3" fmla="val 6932"/>
              <a:gd name="adj4" fmla="val -74286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the admin user account and password you set for the VM and click Ok.</a:t>
            </a:r>
          </a:p>
        </p:txBody>
      </p:sp>
    </p:spTree>
    <p:extLst>
      <p:ext uri="{BB962C8B-B14F-4D97-AF65-F5344CB8AC3E}">
        <p14:creationId xmlns:p14="http://schemas.microsoft.com/office/powerpoint/2010/main" val="3756986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Connecting to Your DSVM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953846-8B75-473F-9DAF-34F29EB27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30" y="1389062"/>
            <a:ext cx="3771900" cy="3876675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C5491D3D-2BA6-4F4C-9FF9-881DFDEE5B99}"/>
              </a:ext>
            </a:extLst>
          </p:cNvPr>
          <p:cNvSpPr/>
          <p:nvPr/>
        </p:nvSpPr>
        <p:spPr>
          <a:xfrm>
            <a:off x="6258560" y="3154968"/>
            <a:ext cx="2685882" cy="1423358"/>
          </a:xfrm>
          <a:prstGeom prst="borderCallout1">
            <a:avLst>
              <a:gd name="adj1" fmla="val 18750"/>
              <a:gd name="adj2" fmla="val -8333"/>
              <a:gd name="adj3" fmla="val 18352"/>
              <a:gd name="adj4" fmla="val -76934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If you see this popup, just check the Don’t Ask me again check box and click Yes.</a:t>
            </a:r>
          </a:p>
        </p:txBody>
      </p:sp>
    </p:spTree>
    <p:extLst>
      <p:ext uri="{BB962C8B-B14F-4D97-AF65-F5344CB8AC3E}">
        <p14:creationId xmlns:p14="http://schemas.microsoft.com/office/powerpoint/2010/main" val="364537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7640"/>
            <a:ext cx="8825657" cy="644697"/>
          </a:xfrm>
        </p:spPr>
        <p:txBody>
          <a:bodyPr/>
          <a:lstStyle/>
          <a:p>
            <a:r>
              <a:rPr lang="en-US" sz="3200" dirty="0"/>
              <a:t>About Bryan Cafferky…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201868" y="5169550"/>
            <a:ext cx="48538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bryan256@msn.com</a:t>
            </a:r>
            <a:endParaRPr lang="en-US" sz="1200" dirty="0"/>
          </a:p>
          <a:p>
            <a:endParaRPr lang="en-US" sz="1200" dirty="0">
              <a:hlinkClick r:id="rId4"/>
            </a:endParaRPr>
          </a:p>
          <a:p>
            <a:r>
              <a:rPr lang="en-US" sz="1200" dirty="0">
                <a:hlinkClick r:id="rId4"/>
              </a:rPr>
              <a:t>www.sql-fy.com</a:t>
            </a:r>
            <a:endParaRPr lang="en-US" sz="1200" dirty="0"/>
          </a:p>
          <a:p>
            <a:endParaRPr lang="en-US" sz="1200" dirty="0"/>
          </a:p>
          <a:p>
            <a:r>
              <a:rPr lang="en-US" sz="1200" u="sng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5"/>
              </a:rPr>
              <a:t>https://www.linkedin.com/in/bryancafferky</a:t>
            </a:r>
            <a:endParaRPr lang="en-US" sz="1200" u="sng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sz="1200" u="sng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@BryanCafferky – follow me!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337" y="1099975"/>
            <a:ext cx="930870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Data Solutions Enabler (TSP) </a:t>
            </a:r>
          </a:p>
          <a:p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Decades of IT Experience in health care, insurance, banking, and ecommerce.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Microsoft MVP.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Author of Pro PowerShell for Database Developers.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Founded and lead PASS Chapter The RI Microsoft BI User Group and The SNE R User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Frequent presenter at technical conferences and user groups.</a:t>
            </a:r>
          </a:p>
          <a:p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236" y="5169550"/>
            <a:ext cx="1792855" cy="1547405"/>
          </a:xfrm>
          <a:prstGeom prst="rect">
            <a:avLst/>
          </a:prstGeom>
        </p:spPr>
      </p:pic>
      <p:pic>
        <p:nvPicPr>
          <p:cNvPr id="10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CB46BA7D-8195-430D-B1B2-59EA4330DB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5548" y="6176745"/>
            <a:ext cx="434476" cy="4344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997701-9E60-43F9-8590-E626932BF970}"/>
              </a:ext>
            </a:extLst>
          </p:cNvPr>
          <p:cNvSpPr/>
          <p:nvPr/>
        </p:nvSpPr>
        <p:spPr>
          <a:xfrm>
            <a:off x="5531480" y="6176745"/>
            <a:ext cx="3446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Subscribe to me on YouTube!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C7EE8-6B82-4FC9-B46E-BBAA5D1450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5583" y="1204940"/>
            <a:ext cx="1135348" cy="24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04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Connecting to Your DSVM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9D5C0-222B-4128-A7EB-D8D94CF6F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880" y="1272857"/>
            <a:ext cx="9448800" cy="5314950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C5491D3D-2BA6-4F4C-9FF9-881DFDEE5B99}"/>
              </a:ext>
            </a:extLst>
          </p:cNvPr>
          <p:cNvSpPr/>
          <p:nvPr/>
        </p:nvSpPr>
        <p:spPr>
          <a:xfrm>
            <a:off x="4474043" y="2717321"/>
            <a:ext cx="2685882" cy="1423358"/>
          </a:xfrm>
          <a:prstGeom prst="borderCallout1">
            <a:avLst>
              <a:gd name="adj1" fmla="val 18750"/>
              <a:gd name="adj2" fmla="val -8333"/>
              <a:gd name="adj3" fmla="val 18353"/>
              <a:gd name="adj4" fmla="val -8088"/>
            </a:avLst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Wait until the VM is set up and Initialized.  This can take a few minutes.  Be patient.</a:t>
            </a:r>
          </a:p>
        </p:txBody>
      </p:sp>
    </p:spTree>
    <p:extLst>
      <p:ext uri="{BB962C8B-B14F-4D97-AF65-F5344CB8AC3E}">
        <p14:creationId xmlns:p14="http://schemas.microsoft.com/office/powerpoint/2010/main" val="3812217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Connecting to Your DSVM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12A16C-05F8-4472-B771-BDC1C49E7900}"/>
              </a:ext>
            </a:extLst>
          </p:cNvPr>
          <p:cNvSpPr/>
          <p:nvPr/>
        </p:nvSpPr>
        <p:spPr>
          <a:xfrm>
            <a:off x="2346785" y="3321018"/>
            <a:ext cx="71016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You’re Good to Go!!!</a:t>
            </a:r>
          </a:p>
        </p:txBody>
      </p:sp>
    </p:spTree>
    <p:extLst>
      <p:ext uri="{BB962C8B-B14F-4D97-AF65-F5344CB8AC3E}">
        <p14:creationId xmlns:p14="http://schemas.microsoft.com/office/powerpoint/2010/main" val="270590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85396"/>
            <a:ext cx="10245725" cy="860425"/>
          </a:xfrm>
        </p:spPr>
        <p:txBody>
          <a:bodyPr/>
          <a:lstStyle/>
          <a:p>
            <a:r>
              <a:rPr lang="en-US" sz="4000" dirty="0"/>
              <a:t>Why Use an Azure Data Science VM?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5373" y="1828797"/>
            <a:ext cx="939691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Quick and Easy to Set Up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Installs All the Tools You Need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No Configuration Hassles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Inexpensive.  Auto Turn Off Feature.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Focus on Learning</a:t>
            </a:r>
          </a:p>
          <a:p>
            <a:pPr algn="ctr"/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4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80255"/>
            <a:ext cx="11153955" cy="860425"/>
          </a:xfrm>
        </p:spPr>
        <p:txBody>
          <a:bodyPr/>
          <a:lstStyle/>
          <a:p>
            <a:r>
              <a:rPr lang="en-US" sz="4000" dirty="0"/>
              <a:t>What You Get on an Azure Data Science VM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BF036B-D502-4FAF-8A4B-93C359FF7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7" y="1236430"/>
            <a:ext cx="3190608" cy="15953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E16651-2003-4AD8-BA05-08BCAF6E0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29" y="3722780"/>
            <a:ext cx="1429175" cy="1429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B4E794-5CF4-4154-8610-5622235B1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272" y="3593368"/>
            <a:ext cx="1501117" cy="14018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16587F-ACA0-4B23-B6F1-CD5F865A72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5308646"/>
            <a:ext cx="1630272" cy="16302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8B8CE0-4DC7-47A6-ACC9-5ECAEE064C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8125" y="5599791"/>
            <a:ext cx="2093292" cy="10130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20E75F-BE90-4775-8671-2193CF74D0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4941" y="5606232"/>
            <a:ext cx="1290497" cy="100013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368039-44AB-47FB-8888-60C698B432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7585" y="5614482"/>
            <a:ext cx="1898808" cy="10001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4F0B56F-E870-4204-9A70-906BB4EE80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94958" y="1236430"/>
            <a:ext cx="5889004" cy="36806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F782588-BB2B-4E86-AE6A-0A9839A815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9346" y="1449238"/>
            <a:ext cx="1505595" cy="116683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A7A17F1-BDAB-4A15-9F1E-C51C664995F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20183" y="5599791"/>
            <a:ext cx="2048810" cy="102440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F29EF05-DC74-4F1D-87E3-66D5DFAD4F9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06303" y="5606859"/>
            <a:ext cx="1365874" cy="102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58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5102" y="1984073"/>
            <a:ext cx="93969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Creating a Data Science Virtual Machine</a:t>
            </a:r>
          </a:p>
          <a:p>
            <a:pPr algn="ctr"/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Creating an Azure Data Science VM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B89FA6-71E3-411F-9A8C-DCFA51D10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8" y="1495425"/>
            <a:ext cx="2400300" cy="2343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AEF3FF-86D3-49C1-814A-9A2597B0E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597" y="1547812"/>
            <a:ext cx="8086725" cy="3762375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57D56389-B8F5-41EC-8222-C68B7E3BFEA1}"/>
              </a:ext>
            </a:extLst>
          </p:cNvPr>
          <p:cNvSpPr/>
          <p:nvPr/>
        </p:nvSpPr>
        <p:spPr>
          <a:xfrm>
            <a:off x="8747759" y="1639019"/>
            <a:ext cx="2449328" cy="771949"/>
          </a:xfrm>
          <a:prstGeom prst="borderCallout1">
            <a:avLst>
              <a:gd name="adj1" fmla="val 18750"/>
              <a:gd name="adj2" fmla="val -8333"/>
              <a:gd name="adj3" fmla="val 129262"/>
              <a:gd name="adj4" fmla="val -75214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 typing what you need…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DADBD10F-86D4-47B9-8AC3-BC1713748936}"/>
              </a:ext>
            </a:extLst>
          </p:cNvPr>
          <p:cNvSpPr/>
          <p:nvPr/>
        </p:nvSpPr>
        <p:spPr>
          <a:xfrm>
            <a:off x="313000" y="4976600"/>
            <a:ext cx="2449328" cy="771949"/>
          </a:xfrm>
          <a:prstGeom prst="borderCallout1">
            <a:avLst>
              <a:gd name="adj1" fmla="val -13657"/>
              <a:gd name="adj2" fmla="val 26534"/>
              <a:gd name="adj3" fmla="val -325555"/>
              <a:gd name="adj4" fmla="val 28684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on Create a resource</a:t>
            </a:r>
          </a:p>
        </p:txBody>
      </p:sp>
    </p:spTree>
    <p:extLst>
      <p:ext uri="{BB962C8B-B14F-4D97-AF65-F5344CB8AC3E}">
        <p14:creationId xmlns:p14="http://schemas.microsoft.com/office/powerpoint/2010/main" val="189939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Creating an Azure Data Science VM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17ACE0-13EC-4F8F-A9AC-EBBE02B32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06" y="1351280"/>
            <a:ext cx="4481384" cy="5080000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04EA6749-32E4-43B7-BDAD-602FF36962F8}"/>
              </a:ext>
            </a:extLst>
          </p:cNvPr>
          <p:cNvSpPr/>
          <p:nvPr/>
        </p:nvSpPr>
        <p:spPr>
          <a:xfrm>
            <a:off x="5892415" y="4925683"/>
            <a:ext cx="2449328" cy="771949"/>
          </a:xfrm>
          <a:prstGeom prst="borderCallout1">
            <a:avLst>
              <a:gd name="adj1" fmla="val 18750"/>
              <a:gd name="adj2" fmla="val -8333"/>
              <a:gd name="adj3" fmla="val 144907"/>
              <a:gd name="adj4" fmla="val -143188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on Create</a:t>
            </a:r>
          </a:p>
        </p:txBody>
      </p:sp>
    </p:spTree>
    <p:extLst>
      <p:ext uri="{BB962C8B-B14F-4D97-AF65-F5344CB8AC3E}">
        <p14:creationId xmlns:p14="http://schemas.microsoft.com/office/powerpoint/2010/main" val="4119388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Creating an Azure Data Science VM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A7EC0895-8BE7-4900-A3A6-8B4FA9E3AC8B}"/>
              </a:ext>
            </a:extLst>
          </p:cNvPr>
          <p:cNvSpPr/>
          <p:nvPr/>
        </p:nvSpPr>
        <p:spPr>
          <a:xfrm>
            <a:off x="7514181" y="3766979"/>
            <a:ext cx="2440702" cy="1676289"/>
          </a:xfrm>
          <a:prstGeom prst="borderCallout1">
            <a:avLst>
              <a:gd name="adj1" fmla="val 18750"/>
              <a:gd name="adj2" fmla="val -8333"/>
              <a:gd name="adj3" fmla="val 18631"/>
              <a:gd name="adj4" fmla="val -53378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Fill in the Details…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The resource group is a container that holds all the </a:t>
            </a:r>
            <a:r>
              <a:rPr lang="en-US" sz="1400" dirty="0" err="1"/>
              <a:t>asseets</a:t>
            </a:r>
            <a:r>
              <a:rPr lang="en-US" sz="1400" dirty="0"/>
              <a:t> created as part of your 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46676-8067-4901-B54D-D3EF336CE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72" y="1280954"/>
            <a:ext cx="52101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8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Creating an Azure Data Science 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D6FA81-9ED0-4474-A873-D411D60C6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0" y="1196326"/>
            <a:ext cx="10760528" cy="5472761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4C12DD3B-2588-4C64-AD64-1EE93885D7D0}"/>
              </a:ext>
            </a:extLst>
          </p:cNvPr>
          <p:cNvSpPr/>
          <p:nvPr/>
        </p:nvSpPr>
        <p:spPr>
          <a:xfrm>
            <a:off x="9245348" y="3748178"/>
            <a:ext cx="2449328" cy="771949"/>
          </a:xfrm>
          <a:prstGeom prst="borderCallout1">
            <a:avLst>
              <a:gd name="adj1" fmla="val 18750"/>
              <a:gd name="adj2" fmla="val -8333"/>
              <a:gd name="adj3" fmla="val 129262"/>
              <a:gd name="adj4" fmla="val -75214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Make sure you select enough resources to run the tools!</a:t>
            </a:r>
          </a:p>
        </p:txBody>
      </p:sp>
    </p:spTree>
    <p:extLst>
      <p:ext uri="{BB962C8B-B14F-4D97-AF65-F5344CB8AC3E}">
        <p14:creationId xmlns:p14="http://schemas.microsoft.com/office/powerpoint/2010/main" val="872425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39676</TotalTime>
  <Words>440</Words>
  <Application>Microsoft Office PowerPoint</Application>
  <PresentationFormat>Widescreen</PresentationFormat>
  <Paragraphs>98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Narrow</vt:lpstr>
      <vt:lpstr>Arial Rounded MT Bold</vt:lpstr>
      <vt:lpstr>Calibri</vt:lpstr>
      <vt:lpstr>Century Gothic</vt:lpstr>
      <vt:lpstr>Segoe UI Light</vt:lpstr>
      <vt:lpstr>Wingdings 3</vt:lpstr>
      <vt:lpstr>Ion</vt:lpstr>
      <vt:lpstr>PowerPoint Presentation</vt:lpstr>
      <vt:lpstr>About Bryan Cafferky…</vt:lpstr>
      <vt:lpstr>Why Use an Azure Data Science VM?</vt:lpstr>
      <vt:lpstr>What You Get on an Azure Data Science VM</vt:lpstr>
      <vt:lpstr>Demo</vt:lpstr>
      <vt:lpstr>Creating an Azure Data Science VM</vt:lpstr>
      <vt:lpstr>Creating an Azure Data Science VM</vt:lpstr>
      <vt:lpstr>Creating an Azure Data Science VM</vt:lpstr>
      <vt:lpstr>Creating an Azure Data Science VM</vt:lpstr>
      <vt:lpstr>Creating an Azure Data Science VM</vt:lpstr>
      <vt:lpstr>Creating an Azure Data Science VM</vt:lpstr>
      <vt:lpstr>Creating an Azure Data Science VM</vt:lpstr>
      <vt:lpstr>Connecting to Your DSVM</vt:lpstr>
      <vt:lpstr>Connecting to Your DSVM</vt:lpstr>
      <vt:lpstr>Connecting to Your DSVM</vt:lpstr>
      <vt:lpstr>Connecting to Your DSVM</vt:lpstr>
      <vt:lpstr>Connecting to Your DSVM</vt:lpstr>
      <vt:lpstr>Connecting to Your DSVM</vt:lpstr>
      <vt:lpstr>Connecting to Your DSVM</vt:lpstr>
      <vt:lpstr>Connecting to Your DSVM</vt:lpstr>
      <vt:lpstr>Connecting to Your DSVM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Searching</dc:title>
  <dc:creator>BryanCafferky</dc:creator>
  <cp:lastModifiedBy>Bryan Cafferky</cp:lastModifiedBy>
  <cp:revision>504</cp:revision>
  <dcterms:created xsi:type="dcterms:W3CDTF">2015-12-02T19:37:42Z</dcterms:created>
  <dcterms:modified xsi:type="dcterms:W3CDTF">2018-05-02T10:38:06Z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brcaffer@microsoft.com</vt:lpwstr>
  </property>
  <property fmtid="{D5CDD505-2E9C-101B-9397-08002B2CF9AE}" pid="5" name="MSIP_Label_f42aa342-8706-4288-bd11-ebb85995028c_SetDate">
    <vt:lpwstr>2018-04-11T13:35:40.7961937Z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