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332" r:id="rId2"/>
    <p:sldId id="581" r:id="rId3"/>
    <p:sldId id="575" r:id="rId4"/>
    <p:sldId id="576" r:id="rId5"/>
    <p:sldId id="571" r:id="rId6"/>
    <p:sldId id="574" r:id="rId7"/>
    <p:sldId id="565" r:id="rId8"/>
    <p:sldId id="579" r:id="rId9"/>
    <p:sldId id="566" r:id="rId10"/>
    <p:sldId id="572" r:id="rId11"/>
    <p:sldId id="578" r:id="rId12"/>
    <p:sldId id="569" r:id="rId13"/>
    <p:sldId id="577" r:id="rId14"/>
    <p:sldId id="580" r:id="rId15"/>
    <p:sldId id="573" r:id="rId16"/>
    <p:sldId id="58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0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437A5-9A1F-423F-AB35-0B6CC9C46E6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7377-8615-40E2-AA20-5EAD8051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5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72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36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67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85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92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05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27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2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35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51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7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03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27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10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03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3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648" y="6392446"/>
            <a:ext cx="11614115" cy="304801"/>
          </a:xfrm>
        </p:spPr>
        <p:txBody>
          <a:bodyPr/>
          <a:lstStyle/>
          <a:p>
            <a:r>
              <a:rPr lang="en-US" dirty="0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D1927E6E-AF00-4E1A-8E2A-E6C562435D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Content Placeholder 22"/>
          <p:cNvSpPr>
            <a:spLocks noGrp="1"/>
          </p:cNvSpPr>
          <p:nvPr>
            <p:ph sz="quarter" idx="11" hasCustomPrompt="1"/>
          </p:nvPr>
        </p:nvSpPr>
        <p:spPr>
          <a:xfrm>
            <a:off x="898409" y="1669488"/>
            <a:ext cx="10310813" cy="939111"/>
          </a:xfrm>
        </p:spPr>
        <p:txBody>
          <a:bodyPr>
            <a:normAutofit/>
          </a:bodyPr>
          <a:lstStyle>
            <a:lvl1pPr marL="0" indent="0">
              <a:buNone/>
              <a:defRPr lang="en-US" sz="54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2" hasCustomPrompt="1"/>
          </p:nvPr>
        </p:nvSpPr>
        <p:spPr>
          <a:xfrm>
            <a:off x="898410" y="2743200"/>
            <a:ext cx="10310813" cy="2057400"/>
          </a:xfrm>
        </p:spPr>
        <p:txBody>
          <a:bodyPr>
            <a:normAutofit/>
          </a:bodyPr>
          <a:lstStyle>
            <a:lvl1pPr marL="0" indent="0">
              <a:buNone/>
              <a:defRPr lang="en-US" sz="36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</p:spTree>
    <p:extLst>
      <p:ext uri="{BB962C8B-B14F-4D97-AF65-F5344CB8AC3E}">
        <p14:creationId xmlns:p14="http://schemas.microsoft.com/office/powerpoint/2010/main" val="143068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36460" y="2449966"/>
            <a:ext cx="6729413" cy="346075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 cap="all">
                <a:solidFill>
                  <a:schemeClr val="bg1"/>
                </a:solidFill>
                <a:latin typeface="Century Gothic"/>
                <a:ea typeface="ＭＳ Ｐゴシック" charset="0"/>
                <a:cs typeface="Century Gothic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>
                <a:ea typeface="+mj-ea"/>
              </a:rPr>
              <a:t>Demo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33751" y="2898320"/>
            <a:ext cx="9234941" cy="1551215"/>
          </a:xfrm>
        </p:spPr>
        <p:txBody>
          <a:bodyPr anchor="t">
            <a:noAutofit/>
          </a:bodyPr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[Short Demo Description]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239"/>
            <a:ext cx="9404723" cy="5953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76200"/>
            <a:ext cx="9404723" cy="571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CB3D0F1-977A-4103-8BD5-006352014A3D}"/>
              </a:ext>
            </a:extLst>
          </p:cNvPr>
          <p:cNvSpPr txBox="1">
            <a:spLocks/>
          </p:cNvSpPr>
          <p:nvPr userDrawn="1"/>
        </p:nvSpPr>
        <p:spPr>
          <a:xfrm>
            <a:off x="133004" y="6392446"/>
            <a:ext cx="11795759" cy="3048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Predictive Modeling with R                                                                                                                                   </a:t>
            </a:r>
            <a:fld id="{C2500E63-0388-440A-91EF-6726475ABF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6D7487-087C-4A72-9DDC-048230EEBEEF}"/>
              </a:ext>
            </a:extLst>
          </p:cNvPr>
          <p:cNvSpPr/>
          <p:nvPr userDrawn="1"/>
        </p:nvSpPr>
        <p:spPr>
          <a:xfrm>
            <a:off x="0" y="822960"/>
            <a:ext cx="12192000" cy="603504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3" r:id="rId18"/>
    <p:sldLayoutId id="2147483674" r:id="rId1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Arial Rounded MT Bold" panose="020F07040305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microsoft.com/en-us/azure/data-lake-analytics/data-lake-analytics-u-sql-r-extensions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jpeg"/><Relationship Id="rId18" Type="http://schemas.openxmlformats.org/officeDocument/2006/relationships/image" Target="../media/image38.jpeg"/><Relationship Id="rId3" Type="http://schemas.openxmlformats.org/officeDocument/2006/relationships/image" Target="../media/image14.png"/><Relationship Id="rId7" Type="http://schemas.openxmlformats.org/officeDocument/2006/relationships/image" Target="../media/image27.png"/><Relationship Id="rId12" Type="http://schemas.openxmlformats.org/officeDocument/2006/relationships/image" Target="../media/image32.jpeg"/><Relationship Id="rId17" Type="http://schemas.openxmlformats.org/officeDocument/2006/relationships/image" Target="../media/image37.jpe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16.png"/><Relationship Id="rId15" Type="http://schemas.openxmlformats.org/officeDocument/2006/relationships/image" Target="../media/image35.jpeg"/><Relationship Id="rId10" Type="http://schemas.openxmlformats.org/officeDocument/2006/relationships/image" Target="../media/image30.jpeg"/><Relationship Id="rId4" Type="http://schemas.openxmlformats.org/officeDocument/2006/relationships/image" Target="../media/image15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C38536-9A90-475C-9770-D02E0B1BD0EB}"/>
              </a:ext>
            </a:extLst>
          </p:cNvPr>
          <p:cNvSpPr/>
          <p:nvPr/>
        </p:nvSpPr>
        <p:spPr>
          <a:xfrm>
            <a:off x="559743" y="367013"/>
            <a:ext cx="9126583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Azure Data Services at 50,000 Feet</a:t>
            </a:r>
          </a:p>
        </p:txBody>
      </p:sp>
      <p:pic>
        <p:nvPicPr>
          <p:cNvPr id="1026" name="Picture 2" descr="Image result for microsoft machine learning">
            <a:extLst>
              <a:ext uri="{FF2B5EF4-FFF2-40B4-BE49-F238E27FC236}">
                <a16:creationId xmlns:a16="http://schemas.microsoft.com/office/drawing/2014/main" id="{DA8553FF-5795-4523-A29B-1215419BE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537" y="1323041"/>
            <a:ext cx="7528996" cy="418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AAC9FC-C417-4738-A563-31958C4E8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979" y="3225490"/>
            <a:ext cx="2103554" cy="1815568"/>
          </a:xfrm>
          <a:prstGeom prst="rect">
            <a:avLst/>
          </a:prstGeom>
        </p:spPr>
      </p:pic>
      <p:pic>
        <p:nvPicPr>
          <p:cNvPr id="2" name="Picture 2" descr="See the source image">
            <a:extLst>
              <a:ext uri="{FF2B5EF4-FFF2-40B4-BE49-F238E27FC236}">
                <a16:creationId xmlns:a16="http://schemas.microsoft.com/office/drawing/2014/main" id="{A8073D39-BED3-4B54-87A8-068F2921A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537" y="4384864"/>
            <a:ext cx="1851715" cy="87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33A20B-1092-4DEB-95D2-A1BC7C7C40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6730" y="5022435"/>
            <a:ext cx="2049219" cy="42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50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419" y="27381"/>
            <a:ext cx="8824913" cy="1053687"/>
          </a:xfrm>
        </p:spPr>
        <p:txBody>
          <a:bodyPr/>
          <a:lstStyle/>
          <a:p>
            <a:r>
              <a:rPr lang="en-US" sz="4400" dirty="0">
                <a:solidFill>
                  <a:srgbClr val="0070C0"/>
                </a:solidFill>
              </a:rPr>
              <a:t>HDInsight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825540-65C6-4C2B-81FF-0260A6849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544" y="2527931"/>
            <a:ext cx="4450987" cy="212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12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419" y="27381"/>
            <a:ext cx="8824913" cy="1053687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Calisto MT" panose="02040603050505030304" pitchFamily="18" charset="0"/>
              </a:rPr>
              <a:t>Data Lake Analytics – U-SQL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430509-B8B0-418B-977A-C0ABCC99C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503" y="1081068"/>
            <a:ext cx="5086994" cy="506287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B02F2F-71C0-4D09-96D3-48C64E3E2C51}"/>
              </a:ext>
            </a:extLst>
          </p:cNvPr>
          <p:cNvSpPr/>
          <p:nvPr/>
        </p:nvSpPr>
        <p:spPr>
          <a:xfrm>
            <a:off x="566058" y="6262665"/>
            <a:ext cx="1132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https://docs.microsoft.com/en-us/azure/data-lake-analytics/data-lake-analytics-u-sql-r-extensions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92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537544" y="-209692"/>
            <a:ext cx="8824913" cy="1053687"/>
          </a:xfrm>
        </p:spPr>
        <p:txBody>
          <a:bodyPr/>
          <a:lstStyle/>
          <a:p>
            <a:r>
              <a:rPr lang="en-US" sz="6600" dirty="0">
                <a:solidFill>
                  <a:schemeClr val="tx1"/>
                </a:solidFill>
                <a:latin typeface="Calisto MT" panose="02040603050505030304" pitchFamily="18" charset="0"/>
              </a:rPr>
              <a:t>on Azure 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(Private Preview)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A31389-C8B1-4899-AF6A-3DF32F407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961" y="1105801"/>
            <a:ext cx="7703239" cy="512953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DF4368-0A4E-40D0-A4BF-4C58FE673C8C}"/>
              </a:ext>
            </a:extLst>
          </p:cNvPr>
          <p:cNvSpPr/>
          <p:nvPr/>
        </p:nvSpPr>
        <p:spPr>
          <a:xfrm>
            <a:off x="10515600" y="1105801"/>
            <a:ext cx="1061403" cy="2495105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3D55EC1C-AF24-4451-BCB4-0B332D691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187" y="1317838"/>
            <a:ext cx="731378" cy="591416"/>
          </a:xfrm>
          <a:prstGeom prst="rect">
            <a:avLst/>
          </a:prstGeom>
        </p:spPr>
      </p:pic>
      <p:pic>
        <p:nvPicPr>
          <p:cNvPr id="8" name="Picture 2" descr="Image result for python">
            <a:extLst>
              <a:ext uri="{FF2B5EF4-FFF2-40B4-BE49-F238E27FC236}">
                <a16:creationId xmlns:a16="http://schemas.microsoft.com/office/drawing/2014/main" id="{F1B9212D-2BD1-46E2-8FC2-13FFEC3E3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187" y="2032761"/>
            <a:ext cx="731378" cy="59141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98" name="Picture 2" descr="Image result for sql">
            <a:extLst>
              <a:ext uri="{FF2B5EF4-FFF2-40B4-BE49-F238E27FC236}">
                <a16:creationId xmlns:a16="http://schemas.microsoft.com/office/drawing/2014/main" id="{0A364171-ADCB-443D-9C03-D28ABD95D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547" y="2747684"/>
            <a:ext cx="758018" cy="59141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A37251-9BD7-4115-AD95-0E78C43208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157" y="0"/>
            <a:ext cx="5026906" cy="754036"/>
          </a:xfrm>
          <a:prstGeom prst="rect">
            <a:avLst/>
          </a:prstGeom>
        </p:spPr>
      </p:pic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01CBE1B1-C239-401F-94B4-5CE9BC4B8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53" y="1105801"/>
            <a:ext cx="1120508" cy="112050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E945B1-6A88-4A70-B7C5-A111FDD0242B}"/>
              </a:ext>
            </a:extLst>
          </p:cNvPr>
          <p:cNvSpPr/>
          <p:nvPr/>
        </p:nvSpPr>
        <p:spPr>
          <a:xfrm>
            <a:off x="3722915" y="3740651"/>
            <a:ext cx="5429794" cy="4655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14D964-FF22-4B61-889F-60FE2706B3A8}"/>
              </a:ext>
            </a:extLst>
          </p:cNvPr>
          <p:cNvSpPr/>
          <p:nvPr/>
        </p:nvSpPr>
        <p:spPr>
          <a:xfrm>
            <a:off x="3722914" y="2098767"/>
            <a:ext cx="5847805" cy="6489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5D98A386-58D4-42BA-84A5-4B888F478093}"/>
              </a:ext>
            </a:extLst>
          </p:cNvPr>
          <p:cNvSpPr/>
          <p:nvPr/>
        </p:nvSpPr>
        <p:spPr>
          <a:xfrm>
            <a:off x="1917523" y="2854234"/>
            <a:ext cx="1248383" cy="574766"/>
          </a:xfrm>
          <a:prstGeom prst="borderCallout2">
            <a:avLst>
              <a:gd name="adj1" fmla="val 24811"/>
              <a:gd name="adj2" fmla="val 107467"/>
              <a:gd name="adj3" fmla="val -947"/>
              <a:gd name="adj4" fmla="val 127036"/>
              <a:gd name="adj5" fmla="val -28409"/>
              <a:gd name="adj6" fmla="val 1458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Azure Integration</a:t>
            </a:r>
          </a:p>
        </p:txBody>
      </p:sp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B0401053-2F41-4FE8-B22E-B9BB0946808C}"/>
              </a:ext>
            </a:extLst>
          </p:cNvPr>
          <p:cNvSpPr/>
          <p:nvPr/>
        </p:nvSpPr>
        <p:spPr>
          <a:xfrm>
            <a:off x="1143417" y="4701361"/>
            <a:ext cx="1248383" cy="574766"/>
          </a:xfrm>
          <a:prstGeom prst="borderCallout2">
            <a:avLst>
              <a:gd name="adj1" fmla="val 24811"/>
              <a:gd name="adj2" fmla="val 107467"/>
              <a:gd name="adj3" fmla="val -947"/>
              <a:gd name="adj4" fmla="val 127036"/>
              <a:gd name="adj5" fmla="val -76894"/>
              <a:gd name="adj6" fmla="val 18842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Security/AD</a:t>
            </a:r>
          </a:p>
        </p:txBody>
      </p:sp>
    </p:spTree>
    <p:extLst>
      <p:ext uri="{BB962C8B-B14F-4D97-AF65-F5344CB8AC3E}">
        <p14:creationId xmlns:p14="http://schemas.microsoft.com/office/powerpoint/2010/main" val="2185436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537544" y="-209692"/>
            <a:ext cx="8824913" cy="1053687"/>
          </a:xfrm>
        </p:spPr>
        <p:txBody>
          <a:bodyPr/>
          <a:lstStyle/>
          <a:p>
            <a:r>
              <a:rPr lang="en-US" sz="6600" dirty="0">
                <a:solidFill>
                  <a:schemeClr val="tx1"/>
                </a:solidFill>
                <a:latin typeface="Calisto MT" panose="02040603050505030304" pitchFamily="18" charset="0"/>
              </a:rPr>
              <a:t>on Azure 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(Private Preview)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A37251-9BD7-4115-AD95-0E78C4320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57" y="0"/>
            <a:ext cx="5026906" cy="754036"/>
          </a:xfrm>
          <a:prstGeom prst="rect">
            <a:avLst/>
          </a:prstGeom>
        </p:spPr>
      </p:pic>
      <p:pic>
        <p:nvPicPr>
          <p:cNvPr id="2050" name="Picture 2" descr="https://docs.databricks.com/_images/notebook-python-error-highlighting.png">
            <a:extLst>
              <a:ext uri="{FF2B5EF4-FFF2-40B4-BE49-F238E27FC236}">
                <a16:creationId xmlns:a16="http://schemas.microsoft.com/office/drawing/2014/main" id="{91A141CF-D41B-4ED0-B66C-2F08C6EF4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20" y="1417623"/>
            <a:ext cx="9213668" cy="509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20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-96480"/>
            <a:ext cx="8824913" cy="1053687"/>
          </a:xfrm>
        </p:spPr>
        <p:txBody>
          <a:bodyPr/>
          <a:lstStyle/>
          <a:p>
            <a:r>
              <a:rPr lang="en-US" sz="4800" dirty="0">
                <a:solidFill>
                  <a:srgbClr val="0070C0"/>
                </a:solidFill>
                <a:latin typeface="Calisto MT" panose="02040603050505030304" pitchFamily="18" charset="0"/>
              </a:rPr>
              <a:t>Why Azure?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1E48F-9DDA-4EAC-9000-71C34260FA13}"/>
              </a:ext>
            </a:extLst>
          </p:cNvPr>
          <p:cNvSpPr txBox="1"/>
          <p:nvPr/>
        </p:nvSpPr>
        <p:spPr>
          <a:xfrm>
            <a:off x="191589" y="1166948"/>
            <a:ext cx="7140096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Enablement and Ease of Use (Don’t Panic!)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Fluid Scaling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Solutions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Automation Support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750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37432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Wrapping Up</a:t>
            </a:r>
          </a:p>
        </p:txBody>
      </p:sp>
      <p:pic>
        <p:nvPicPr>
          <p:cNvPr id="5122" name="Picture 2" descr="Image result for wrapping">
            <a:extLst>
              <a:ext uri="{FF2B5EF4-FFF2-40B4-BE49-F238E27FC236}">
                <a16:creationId xmlns:a16="http://schemas.microsoft.com/office/drawing/2014/main" id="{8F67D857-D0FC-4B9C-B4CD-C53BA60B5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996" y="2135777"/>
            <a:ext cx="7480119" cy="374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530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958CE9B-0770-41D3-BD5E-D6F0A98BB8E8}"/>
              </a:ext>
            </a:extLst>
          </p:cNvPr>
          <p:cNvSpPr/>
          <p:nvPr/>
        </p:nvSpPr>
        <p:spPr>
          <a:xfrm>
            <a:off x="141923" y="778320"/>
            <a:ext cx="3115084" cy="171795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B4965F-7EE6-4D6E-8C37-E9247B72FD84}"/>
              </a:ext>
            </a:extLst>
          </p:cNvPr>
          <p:cNvSpPr/>
          <p:nvPr/>
        </p:nvSpPr>
        <p:spPr>
          <a:xfrm>
            <a:off x="0" y="6246421"/>
            <a:ext cx="12192000" cy="60770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3A57EDCE-6CED-454B-86EA-0756AF14A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27" y="1903179"/>
            <a:ext cx="407697" cy="308143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high confidence">
            <a:extLst>
              <a:ext uri="{FF2B5EF4-FFF2-40B4-BE49-F238E27FC236}">
                <a16:creationId xmlns:a16="http://schemas.microsoft.com/office/drawing/2014/main" id="{2516DE0E-C2CD-4FF5-B87B-856B0CA7D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71" y="4702543"/>
            <a:ext cx="407697" cy="308143"/>
          </a:xfrm>
          <a:prstGeom prst="rect">
            <a:avLst/>
          </a:prstGeom>
        </p:spPr>
      </p:pic>
      <p:pic>
        <p:nvPicPr>
          <p:cNvPr id="21" name="Picture 20" descr="A close up of a logo&#10;&#10;Description generated with high confidence">
            <a:extLst>
              <a:ext uri="{FF2B5EF4-FFF2-40B4-BE49-F238E27FC236}">
                <a16:creationId xmlns:a16="http://schemas.microsoft.com/office/drawing/2014/main" id="{A1A93AD7-FDB1-4CFD-8398-3C4726B42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430" y="4715008"/>
            <a:ext cx="375648" cy="308143"/>
          </a:xfrm>
          <a:prstGeom prst="rect">
            <a:avLst/>
          </a:prstGeom>
        </p:spPr>
      </p:pic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BEE4DCA1-2807-4EDF-8DFA-25FA4BE66BBF}"/>
              </a:ext>
            </a:extLst>
          </p:cNvPr>
          <p:cNvSpPr/>
          <p:nvPr/>
        </p:nvSpPr>
        <p:spPr>
          <a:xfrm>
            <a:off x="907292" y="6088587"/>
            <a:ext cx="10763207" cy="484632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</a:t>
            </a:r>
          </a:p>
        </p:txBody>
      </p:sp>
      <p:pic>
        <p:nvPicPr>
          <p:cNvPr id="26" name="Picture 25" descr="A close up of a logo&#10;&#10;Description generated with high confidence">
            <a:extLst>
              <a:ext uri="{FF2B5EF4-FFF2-40B4-BE49-F238E27FC236}">
                <a16:creationId xmlns:a16="http://schemas.microsoft.com/office/drawing/2014/main" id="{04EE1535-4AAE-4FFA-8691-B29168A8F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37" y="1908997"/>
            <a:ext cx="375648" cy="308143"/>
          </a:xfrm>
          <a:prstGeom prst="rect">
            <a:avLst/>
          </a:prstGeom>
        </p:spPr>
      </p:pic>
      <p:pic>
        <p:nvPicPr>
          <p:cNvPr id="20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12A5081A-30A8-4DB7-9B00-8815FF80A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96" y="4677431"/>
            <a:ext cx="407697" cy="308143"/>
          </a:xfrm>
          <a:prstGeom prst="rect">
            <a:avLst/>
          </a:prstGeom>
        </p:spPr>
      </p:pic>
      <p:pic>
        <p:nvPicPr>
          <p:cNvPr id="28" name="Picture 2" descr="Image result for python">
            <a:extLst>
              <a:ext uri="{FF2B5EF4-FFF2-40B4-BE49-F238E27FC236}">
                <a16:creationId xmlns:a16="http://schemas.microsoft.com/office/drawing/2014/main" id="{B89B6B26-FADE-42E1-8D3D-678B15D5D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65" y="4708408"/>
            <a:ext cx="397778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9" name="Picture 2" descr="Image result for python">
            <a:extLst>
              <a:ext uri="{FF2B5EF4-FFF2-40B4-BE49-F238E27FC236}">
                <a16:creationId xmlns:a16="http://schemas.microsoft.com/office/drawing/2014/main" id="{31743FE5-2FB3-41BE-85D4-795CD44B2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573" y="1909874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Picture 2" descr="Image result for python">
            <a:extLst>
              <a:ext uri="{FF2B5EF4-FFF2-40B4-BE49-F238E27FC236}">
                <a16:creationId xmlns:a16="http://schemas.microsoft.com/office/drawing/2014/main" id="{ECCBAC94-EC2E-4CBB-909D-3E496C961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217" y="4732608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1" name="Picture 2" descr="Image result for python">
            <a:extLst>
              <a:ext uri="{FF2B5EF4-FFF2-40B4-BE49-F238E27FC236}">
                <a16:creationId xmlns:a16="http://schemas.microsoft.com/office/drawing/2014/main" id="{FC322EF8-3B64-492D-BAA9-D0F64F63C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549" y="4677431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2" name="Picture 31" descr="A close up of a logo&#10;&#10;Description generated with high confidence">
            <a:extLst>
              <a:ext uri="{FF2B5EF4-FFF2-40B4-BE49-F238E27FC236}">
                <a16:creationId xmlns:a16="http://schemas.microsoft.com/office/drawing/2014/main" id="{0A1EF29C-A851-4A13-8B1D-3468B2E02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796" y="4649035"/>
            <a:ext cx="407697" cy="308143"/>
          </a:xfrm>
          <a:prstGeom prst="rect">
            <a:avLst/>
          </a:prstGeom>
        </p:spPr>
      </p:pic>
      <p:pic>
        <p:nvPicPr>
          <p:cNvPr id="33" name="Picture 2" descr="Image result for python">
            <a:extLst>
              <a:ext uri="{FF2B5EF4-FFF2-40B4-BE49-F238E27FC236}">
                <a16:creationId xmlns:a16="http://schemas.microsoft.com/office/drawing/2014/main" id="{CF3416D8-F768-4597-9059-EDE18880F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408" y="4649035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5" name="Picture 2" descr="Image result for python">
            <a:extLst>
              <a:ext uri="{FF2B5EF4-FFF2-40B4-BE49-F238E27FC236}">
                <a16:creationId xmlns:a16="http://schemas.microsoft.com/office/drawing/2014/main" id="{0DBE3ACB-C91C-4DCB-B02E-70B9ED794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86" y="1925603"/>
            <a:ext cx="368523" cy="30814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E9B306-E363-4793-BA4E-0791ED832537}"/>
              </a:ext>
            </a:extLst>
          </p:cNvPr>
          <p:cNvSpPr txBox="1"/>
          <p:nvPr/>
        </p:nvSpPr>
        <p:spPr>
          <a:xfrm>
            <a:off x="3701140" y="-23484"/>
            <a:ext cx="4675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 Black" panose="020B0A04020102020204" pitchFamily="34" charset="0"/>
              </a:rPr>
              <a:t>Data Analysis Platform</a:t>
            </a:r>
          </a:p>
        </p:txBody>
      </p:sp>
      <p:pic>
        <p:nvPicPr>
          <p:cNvPr id="3076" name="Picture 4" descr="Image result for azure security">
            <a:extLst>
              <a:ext uri="{FF2B5EF4-FFF2-40B4-BE49-F238E27FC236}">
                <a16:creationId xmlns:a16="http://schemas.microsoft.com/office/drawing/2014/main" id="{D021C941-21E2-467B-B612-AD123607B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891" y="176730"/>
            <a:ext cx="646012" cy="64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BA87C5-0384-4276-907E-86D5B02B520D}"/>
              </a:ext>
            </a:extLst>
          </p:cNvPr>
          <p:cNvSpPr txBox="1"/>
          <p:nvPr/>
        </p:nvSpPr>
        <p:spPr>
          <a:xfrm>
            <a:off x="311802" y="5636893"/>
            <a:ext cx="5872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PostgreSQL and MySQL Offered as Azure Services (in preview).</a:t>
            </a:r>
          </a:p>
        </p:txBody>
      </p:sp>
      <p:pic>
        <p:nvPicPr>
          <p:cNvPr id="37" name="Picture 36" descr="A close up of a logo&#10;&#10;Description generated with high confidence">
            <a:extLst>
              <a:ext uri="{FF2B5EF4-FFF2-40B4-BE49-F238E27FC236}">
                <a16:creationId xmlns:a16="http://schemas.microsoft.com/office/drawing/2014/main" id="{5A1A9B36-B8AF-43EE-8015-9B25EF5DB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832" y="4721303"/>
            <a:ext cx="407697" cy="308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7FD6D-A26F-44CC-96FA-8F74F5B310FA}"/>
              </a:ext>
            </a:extLst>
          </p:cNvPr>
          <p:cNvSpPr txBox="1"/>
          <p:nvPr/>
        </p:nvSpPr>
        <p:spPr>
          <a:xfrm>
            <a:off x="484293" y="3198295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On-Prem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AB0B9FF1-E094-4528-BB2D-BD7328CCF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26" y="1210287"/>
            <a:ext cx="692436" cy="67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EE75B01A-28E1-428C-8CDA-F1212DF50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116" y="1213020"/>
            <a:ext cx="654811" cy="65481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A2B600-FAE3-4BDE-ADD5-42C5BB6501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5190" y="1229099"/>
            <a:ext cx="659888" cy="6548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7F017D-F83F-4F88-8A8F-D6BE3DA975CC}"/>
              </a:ext>
            </a:extLst>
          </p:cNvPr>
          <p:cNvSpPr txBox="1"/>
          <p:nvPr/>
        </p:nvSpPr>
        <p:spPr>
          <a:xfrm>
            <a:off x="2200690" y="1004741"/>
            <a:ext cx="9316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ML Workbench</a:t>
            </a:r>
          </a:p>
        </p:txBody>
      </p:sp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D96347F9-E252-40BE-A42F-ADF3A29F3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55" y="3483652"/>
            <a:ext cx="1245252" cy="93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267E87ED-4242-434C-9C4B-1CD7A9626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662" y="3516160"/>
            <a:ext cx="1245251" cy="70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94AC308-1480-49D4-BB31-8308F2D4D710}"/>
              </a:ext>
            </a:extLst>
          </p:cNvPr>
          <p:cNvSpPr txBox="1"/>
          <p:nvPr/>
        </p:nvSpPr>
        <p:spPr>
          <a:xfrm>
            <a:off x="2282772" y="4296854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Analysis Services</a:t>
            </a:r>
          </a:p>
        </p:txBody>
      </p:sp>
      <p:pic>
        <p:nvPicPr>
          <p:cNvPr id="1034" name="Picture 10" descr="See the source image">
            <a:extLst>
              <a:ext uri="{FF2B5EF4-FFF2-40B4-BE49-F238E27FC236}">
                <a16:creationId xmlns:a16="http://schemas.microsoft.com/office/drawing/2014/main" id="{E5B11D79-45DF-4F6E-A9DB-02403DA50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417" y="3521161"/>
            <a:ext cx="713583" cy="71358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C54561C-409B-4AAC-9503-F353C3D975C8}"/>
              </a:ext>
            </a:extLst>
          </p:cNvPr>
          <p:cNvSpPr txBox="1"/>
          <p:nvPr/>
        </p:nvSpPr>
        <p:spPr>
          <a:xfrm>
            <a:off x="3727625" y="4271756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Data Lake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Analytics</a:t>
            </a:r>
          </a:p>
        </p:txBody>
      </p:sp>
      <p:pic>
        <p:nvPicPr>
          <p:cNvPr id="1036" name="Picture 12" descr="See the source image">
            <a:extLst>
              <a:ext uri="{FF2B5EF4-FFF2-40B4-BE49-F238E27FC236}">
                <a16:creationId xmlns:a16="http://schemas.microsoft.com/office/drawing/2014/main" id="{AB0A0120-F008-4E00-A478-66FFFB79E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15" y="3485831"/>
            <a:ext cx="1315497" cy="68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E6E0D79-7975-4825-8879-B7835223CB27}"/>
              </a:ext>
            </a:extLst>
          </p:cNvPr>
          <p:cNvSpPr txBox="1"/>
          <p:nvPr/>
        </p:nvSpPr>
        <p:spPr>
          <a:xfrm>
            <a:off x="4761832" y="4284700"/>
            <a:ext cx="15135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SQL Data Warehouse</a:t>
            </a:r>
          </a:p>
        </p:txBody>
      </p:sp>
      <p:pic>
        <p:nvPicPr>
          <p:cNvPr id="1038" name="Picture 14" descr="Image result for SQL Server Cloud">
            <a:extLst>
              <a:ext uri="{FF2B5EF4-FFF2-40B4-BE49-F238E27FC236}">
                <a16:creationId xmlns:a16="http://schemas.microsoft.com/office/drawing/2014/main" id="{134F56FD-F216-4EBC-A343-2ADC14C34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908" y="3504893"/>
            <a:ext cx="786231" cy="78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994E40D-3DCC-4375-949F-DDAB0C02E291}"/>
              </a:ext>
            </a:extLst>
          </p:cNvPr>
          <p:cNvSpPr txBox="1"/>
          <p:nvPr/>
        </p:nvSpPr>
        <p:spPr>
          <a:xfrm>
            <a:off x="6319375" y="4312535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Managed Instance/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SQL DB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8C4402-76F7-4B13-9C6B-679B00292C92}"/>
              </a:ext>
            </a:extLst>
          </p:cNvPr>
          <p:cNvSpPr/>
          <p:nvPr/>
        </p:nvSpPr>
        <p:spPr>
          <a:xfrm>
            <a:off x="6834167" y="4732355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Planned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BFBF1433-D523-4B6C-8EA5-2BD21D92A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390" y="3502161"/>
            <a:ext cx="1267786" cy="66558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74DA893-2C7D-4C05-8755-072202D125D0}"/>
              </a:ext>
            </a:extLst>
          </p:cNvPr>
          <p:cNvSpPr txBox="1"/>
          <p:nvPr/>
        </p:nvSpPr>
        <p:spPr>
          <a:xfrm>
            <a:off x="8019100" y="4346388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Cosmos DB</a:t>
            </a:r>
          </a:p>
        </p:txBody>
      </p:sp>
      <p:pic>
        <p:nvPicPr>
          <p:cNvPr id="1042" name="Picture 18" descr="http://blogs.microsoft.co.il/blogs/roadan/Hadoop-Azure-Logo-New_55D1639C.jpg">
            <a:extLst>
              <a:ext uri="{FF2B5EF4-FFF2-40B4-BE49-F238E27FC236}">
                <a16:creationId xmlns:a16="http://schemas.microsoft.com/office/drawing/2014/main" id="{E722919D-7EF9-46B0-B764-FC74AC2B9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97" y="3476842"/>
            <a:ext cx="805165" cy="80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5289D4B-C625-4F0F-ABA3-3A082B0F4B43}"/>
              </a:ext>
            </a:extLst>
          </p:cNvPr>
          <p:cNvSpPr txBox="1"/>
          <p:nvPr/>
        </p:nvSpPr>
        <p:spPr>
          <a:xfrm>
            <a:off x="9454001" y="4344742"/>
            <a:ext cx="760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HDInsight</a:t>
            </a:r>
          </a:p>
        </p:txBody>
      </p:sp>
      <p:pic>
        <p:nvPicPr>
          <p:cNvPr id="1044" name="Picture 20" descr="See the source image">
            <a:extLst>
              <a:ext uri="{FF2B5EF4-FFF2-40B4-BE49-F238E27FC236}">
                <a16:creationId xmlns:a16="http://schemas.microsoft.com/office/drawing/2014/main" id="{A05B5CD6-D578-46B9-B76C-0B9BB723C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718" y="3490133"/>
            <a:ext cx="786231" cy="78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FEB98D8-571A-4DAE-86C9-6D0D3670CDFF}"/>
              </a:ext>
            </a:extLst>
          </p:cNvPr>
          <p:cNvSpPr txBox="1"/>
          <p:nvPr/>
        </p:nvSpPr>
        <p:spPr>
          <a:xfrm>
            <a:off x="10722876" y="4330855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Databricks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075186-32F6-4C08-8F6B-CF15BDC94CD8}"/>
              </a:ext>
            </a:extLst>
          </p:cNvPr>
          <p:cNvSpPr txBox="1"/>
          <p:nvPr/>
        </p:nvSpPr>
        <p:spPr>
          <a:xfrm>
            <a:off x="1247435" y="631462"/>
            <a:ext cx="1018227" cy="276999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Client Tools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567BFA-F5CB-4F1E-9E8C-E139A68C7585}"/>
              </a:ext>
            </a:extLst>
          </p:cNvPr>
          <p:cNvCxnSpPr>
            <a:cxnSpLocks/>
          </p:cNvCxnSpPr>
          <p:nvPr/>
        </p:nvCxnSpPr>
        <p:spPr>
          <a:xfrm>
            <a:off x="1028465" y="2208100"/>
            <a:ext cx="1418644" cy="11802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AC14A3-D454-41D8-9F70-91687CFC023B}"/>
              </a:ext>
            </a:extLst>
          </p:cNvPr>
          <p:cNvCxnSpPr>
            <a:cxnSpLocks/>
          </p:cNvCxnSpPr>
          <p:nvPr/>
        </p:nvCxnSpPr>
        <p:spPr>
          <a:xfrm flipH="1">
            <a:off x="1843016" y="3485097"/>
            <a:ext cx="17371" cy="1555654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7E924B4-E2BA-404B-ADB0-6D41CF6F521F}"/>
              </a:ext>
            </a:extLst>
          </p:cNvPr>
          <p:cNvSpPr txBox="1"/>
          <p:nvPr/>
        </p:nvSpPr>
        <p:spPr>
          <a:xfrm>
            <a:off x="10787137" y="3083542"/>
            <a:ext cx="667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Private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Preview</a:t>
            </a:r>
          </a:p>
        </p:txBody>
      </p:sp>
      <p:pic>
        <p:nvPicPr>
          <p:cNvPr id="1046" name="Picture 22" descr="See the source image">
            <a:extLst>
              <a:ext uri="{FF2B5EF4-FFF2-40B4-BE49-F238E27FC236}">
                <a16:creationId xmlns:a16="http://schemas.microsoft.com/office/drawing/2014/main" id="{0C769A4D-CFA5-4B52-96A3-ADA4586C3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126" y="1331765"/>
            <a:ext cx="1144403" cy="59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175EAE1D-A47F-476E-80AF-6AD907E44A61}"/>
              </a:ext>
            </a:extLst>
          </p:cNvPr>
          <p:cNvSpPr txBox="1"/>
          <p:nvPr/>
        </p:nvSpPr>
        <p:spPr>
          <a:xfrm>
            <a:off x="5455662" y="2012954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Azure Data Factory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Data Ingestion</a:t>
            </a:r>
          </a:p>
        </p:txBody>
      </p:sp>
      <p:pic>
        <p:nvPicPr>
          <p:cNvPr id="1048" name="Picture 24" descr="See the source image">
            <a:extLst>
              <a:ext uri="{FF2B5EF4-FFF2-40B4-BE49-F238E27FC236}">
                <a16:creationId xmlns:a16="http://schemas.microsoft.com/office/drawing/2014/main" id="{B725ADBF-2023-47F6-9EF8-532B7EF7B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97" y="2079674"/>
            <a:ext cx="805165" cy="80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28A837BA-8149-416E-AC41-58433A1D0CA5}"/>
              </a:ext>
            </a:extLst>
          </p:cNvPr>
          <p:cNvSpPr txBox="1"/>
          <p:nvPr/>
        </p:nvSpPr>
        <p:spPr>
          <a:xfrm>
            <a:off x="9501318" y="1773411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Streaming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0645D7C-9123-41D7-86BD-74F801BAFC10}"/>
              </a:ext>
            </a:extLst>
          </p:cNvPr>
          <p:cNvCxnSpPr>
            <a:cxnSpLocks/>
            <a:endCxn id="1042" idx="0"/>
          </p:cNvCxnSpPr>
          <p:nvPr/>
        </p:nvCxnSpPr>
        <p:spPr>
          <a:xfrm>
            <a:off x="9911165" y="2884839"/>
            <a:ext cx="1215" cy="5920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05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C38536-9A90-475C-9770-D02E0B1BD0EB}"/>
              </a:ext>
            </a:extLst>
          </p:cNvPr>
          <p:cNvSpPr/>
          <p:nvPr/>
        </p:nvSpPr>
        <p:spPr>
          <a:xfrm>
            <a:off x="0" y="0"/>
            <a:ext cx="12192000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Azure Data Services at 50,000 Feet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3050" y="5872576"/>
            <a:ext cx="3267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</a:rPr>
              <a:t>by Bryan Cafferky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33A20B-1092-4DEB-95D2-A1BC7C7C4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949" y="6122917"/>
            <a:ext cx="2550364" cy="545757"/>
          </a:xfrm>
          <a:prstGeom prst="rect">
            <a:avLst/>
          </a:prstGeom>
        </p:spPr>
      </p:pic>
      <p:pic>
        <p:nvPicPr>
          <p:cNvPr id="1026" name="Picture 2" descr="Image result for microsoft machine learning">
            <a:extLst>
              <a:ext uri="{FF2B5EF4-FFF2-40B4-BE49-F238E27FC236}">
                <a16:creationId xmlns:a16="http://schemas.microsoft.com/office/drawing/2014/main" id="{DA8553FF-5795-4523-A29B-1215419BE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71" y="1153885"/>
            <a:ext cx="7445829" cy="418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AAC9FC-C417-4738-A563-31958C4E8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796" y="4494983"/>
            <a:ext cx="1792855" cy="1547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97D9C1-AEE4-4311-A850-D8778860B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9796" y="6238455"/>
            <a:ext cx="2030336" cy="434475"/>
          </a:xfrm>
          <a:prstGeom prst="rect">
            <a:avLst/>
          </a:prstGeom>
        </p:spPr>
      </p:pic>
      <p:pic>
        <p:nvPicPr>
          <p:cNvPr id="2" name="Picture 2" descr="See the source image">
            <a:extLst>
              <a:ext uri="{FF2B5EF4-FFF2-40B4-BE49-F238E27FC236}">
                <a16:creationId xmlns:a16="http://schemas.microsoft.com/office/drawing/2014/main" id="{A8073D39-BED3-4B54-87A8-068F2921A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369525"/>
            <a:ext cx="1687286" cy="80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29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Why So Many Options?</a:t>
            </a:r>
          </a:p>
        </p:txBody>
      </p:sp>
      <p:pic>
        <p:nvPicPr>
          <p:cNvPr id="9218" name="Picture 2" descr="Image result for golf clubs">
            <a:extLst>
              <a:ext uri="{FF2B5EF4-FFF2-40B4-BE49-F238E27FC236}">
                <a16:creationId xmlns:a16="http://schemas.microsoft.com/office/drawing/2014/main" id="{D504E4B5-F63D-461F-A40E-0EEC80AC4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722" y="1431881"/>
            <a:ext cx="4242062" cy="484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16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Data Science, ML, and AI Perspective</a:t>
            </a:r>
          </a:p>
        </p:txBody>
      </p:sp>
      <p:pic>
        <p:nvPicPr>
          <p:cNvPr id="7170" name="Picture 2" descr="See the source image">
            <a:extLst>
              <a:ext uri="{FF2B5EF4-FFF2-40B4-BE49-F238E27FC236}">
                <a16:creationId xmlns:a16="http://schemas.microsoft.com/office/drawing/2014/main" id="{20EBB22E-7F23-46EC-8560-13E14F14C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09" y="2312541"/>
            <a:ext cx="3168721" cy="31687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7599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C38536-9A90-475C-9770-D02E0B1BD0EB}"/>
              </a:ext>
            </a:extLst>
          </p:cNvPr>
          <p:cNvSpPr/>
          <p:nvPr/>
        </p:nvSpPr>
        <p:spPr>
          <a:xfrm>
            <a:off x="0" y="0"/>
            <a:ext cx="12192000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Azure Data Platform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33A20B-1092-4DEB-95D2-A1BC7C7C4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949" y="6122917"/>
            <a:ext cx="2550364" cy="5457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97D9C1-AEE4-4311-A850-D8778860B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9796" y="6238455"/>
            <a:ext cx="2030336" cy="434475"/>
          </a:xfrm>
          <a:prstGeom prst="rect">
            <a:avLst/>
          </a:prstGeom>
        </p:spPr>
      </p:pic>
      <p:pic>
        <p:nvPicPr>
          <p:cNvPr id="2" name="Picture 2" descr="https://cuteprogramming.files.wordpress.com/2015/05/iaas-vs-paas.png?w=625&amp;h=537">
            <a:extLst>
              <a:ext uri="{FF2B5EF4-FFF2-40B4-BE49-F238E27FC236}">
                <a16:creationId xmlns:a16="http://schemas.microsoft.com/office/drawing/2014/main" id="{3D1C9A21-9C64-4299-9BFB-BB526892D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035" y="1193756"/>
            <a:ext cx="5953125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24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10789920" cy="489416"/>
          </a:xfrm>
        </p:spPr>
        <p:txBody>
          <a:bodyPr/>
          <a:lstStyle/>
          <a:p>
            <a:r>
              <a:rPr lang="en-US" sz="3600" dirty="0"/>
              <a:t>SQL Server/Machine Learning Integration</a:t>
            </a:r>
          </a:p>
        </p:txBody>
      </p:sp>
      <p:pic>
        <p:nvPicPr>
          <p:cNvPr id="2050" name="Picture 2" descr="Image result for sql server 2017">
            <a:extLst>
              <a:ext uri="{FF2B5EF4-FFF2-40B4-BE49-F238E27FC236}">
                <a16:creationId xmlns:a16="http://schemas.microsoft.com/office/drawing/2014/main" id="{C1DCE343-52B6-44A9-BE34-032A69986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005" y="1727200"/>
            <a:ext cx="7535358" cy="423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677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B4965F-7EE6-4D6E-8C37-E9247B72FD84}"/>
              </a:ext>
            </a:extLst>
          </p:cNvPr>
          <p:cNvSpPr/>
          <p:nvPr/>
        </p:nvSpPr>
        <p:spPr>
          <a:xfrm>
            <a:off x="0" y="6246421"/>
            <a:ext cx="12192000" cy="60770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646187-04E4-49D0-BD11-5B9D72029BAC}"/>
              </a:ext>
            </a:extLst>
          </p:cNvPr>
          <p:cNvSpPr/>
          <p:nvPr/>
        </p:nvSpPr>
        <p:spPr>
          <a:xfrm>
            <a:off x="8509091" y="80813"/>
            <a:ext cx="1388311" cy="82487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8584CBE3-2BD3-424E-8CC8-C00BEDAC1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143" y="282575"/>
            <a:ext cx="555190" cy="44894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7D20B2-4346-4D7C-855F-9CD01D283A68}"/>
              </a:ext>
            </a:extLst>
          </p:cNvPr>
          <p:cNvSpPr/>
          <p:nvPr/>
        </p:nvSpPr>
        <p:spPr>
          <a:xfrm>
            <a:off x="361480" y="3471550"/>
            <a:ext cx="1120983" cy="168076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 Server/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ML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EAD130-DF5A-4648-AFCF-675CF7EE0DD1}"/>
              </a:ext>
            </a:extLst>
          </p:cNvPr>
          <p:cNvSpPr/>
          <p:nvPr/>
        </p:nvSpPr>
        <p:spPr>
          <a:xfrm>
            <a:off x="1781692" y="1170083"/>
            <a:ext cx="1414948" cy="168076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Azure Machine Learning Studio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80370C-A4F8-41BA-9C2E-316CAE93C340}"/>
              </a:ext>
            </a:extLst>
          </p:cNvPr>
          <p:cNvSpPr/>
          <p:nvPr/>
        </p:nvSpPr>
        <p:spPr>
          <a:xfrm>
            <a:off x="3340405" y="3471550"/>
            <a:ext cx="1245252" cy="16349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Azure Data Lake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E8DCC6F-413A-4A0A-90C9-79E65B3D96F7}"/>
              </a:ext>
            </a:extLst>
          </p:cNvPr>
          <p:cNvSpPr/>
          <p:nvPr/>
        </p:nvSpPr>
        <p:spPr>
          <a:xfrm>
            <a:off x="4903802" y="3471550"/>
            <a:ext cx="955463" cy="163499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Azure DW</a:t>
            </a:r>
          </a:p>
          <a:p>
            <a:pPr algn="ctr"/>
            <a:endParaRPr lang="en-US" dirty="0"/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1B12A-C506-4448-A53B-4BBBB74F8990}"/>
              </a:ext>
            </a:extLst>
          </p:cNvPr>
          <p:cNvSpPr/>
          <p:nvPr/>
        </p:nvSpPr>
        <p:spPr>
          <a:xfrm>
            <a:off x="10865376" y="3418906"/>
            <a:ext cx="1002500" cy="162690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Bricks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Private Preview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3A57EDCE-6CED-454B-86EA-0756AF14A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479" y="2424838"/>
            <a:ext cx="407697" cy="308143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high confidence">
            <a:extLst>
              <a:ext uri="{FF2B5EF4-FFF2-40B4-BE49-F238E27FC236}">
                <a16:creationId xmlns:a16="http://schemas.microsoft.com/office/drawing/2014/main" id="{2516DE0E-C2CD-4FF5-B87B-856B0CA7D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71" y="4702543"/>
            <a:ext cx="407697" cy="308143"/>
          </a:xfrm>
          <a:prstGeom prst="rect">
            <a:avLst/>
          </a:prstGeom>
        </p:spPr>
      </p:pic>
      <p:pic>
        <p:nvPicPr>
          <p:cNvPr id="21" name="Picture 20" descr="A close up of a logo&#10;&#10;Description generated with high confidence">
            <a:extLst>
              <a:ext uri="{FF2B5EF4-FFF2-40B4-BE49-F238E27FC236}">
                <a16:creationId xmlns:a16="http://schemas.microsoft.com/office/drawing/2014/main" id="{A1A93AD7-FDB1-4CFD-8398-3C4726B42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578" y="4712698"/>
            <a:ext cx="375648" cy="308143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152A419-9FCD-4A33-865E-B7E976E070C9}"/>
              </a:ext>
            </a:extLst>
          </p:cNvPr>
          <p:cNvSpPr/>
          <p:nvPr/>
        </p:nvSpPr>
        <p:spPr>
          <a:xfrm>
            <a:off x="7942260" y="3418906"/>
            <a:ext cx="1260986" cy="160356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Cosmos DB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1DA0677-E70C-4E36-A224-0AA007F86E0B}"/>
              </a:ext>
            </a:extLst>
          </p:cNvPr>
          <p:cNvSpPr/>
          <p:nvPr/>
        </p:nvSpPr>
        <p:spPr>
          <a:xfrm>
            <a:off x="6124664" y="3471550"/>
            <a:ext cx="1487781" cy="160356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 Server MI/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 DB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* Planned</a:t>
            </a:r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BEE4DCA1-2807-4EDF-8DFA-25FA4BE66BBF}"/>
              </a:ext>
            </a:extLst>
          </p:cNvPr>
          <p:cNvSpPr/>
          <p:nvPr/>
        </p:nvSpPr>
        <p:spPr>
          <a:xfrm>
            <a:off x="907292" y="6088587"/>
            <a:ext cx="10763207" cy="484632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393F305-F22F-4BCA-A8AD-2CC3B47AF8FE}"/>
              </a:ext>
            </a:extLst>
          </p:cNvPr>
          <p:cNvSpPr/>
          <p:nvPr/>
        </p:nvSpPr>
        <p:spPr>
          <a:xfrm>
            <a:off x="410394" y="1170083"/>
            <a:ext cx="1120983" cy="16349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 BI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pic>
        <p:nvPicPr>
          <p:cNvPr id="26" name="Picture 25" descr="A close up of a logo&#10;&#10;Description generated with high confidence">
            <a:extLst>
              <a:ext uri="{FF2B5EF4-FFF2-40B4-BE49-F238E27FC236}">
                <a16:creationId xmlns:a16="http://schemas.microsoft.com/office/drawing/2014/main" id="{04EE1535-4AAE-4FFA-8691-B29168A8F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05" y="2424837"/>
            <a:ext cx="375648" cy="308143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382D765-1D7D-4B98-9A0E-B74FD6B98032}"/>
              </a:ext>
            </a:extLst>
          </p:cNvPr>
          <p:cNvSpPr/>
          <p:nvPr/>
        </p:nvSpPr>
        <p:spPr>
          <a:xfrm>
            <a:off x="9533061" y="3418906"/>
            <a:ext cx="1002500" cy="162690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HD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Insight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pic>
        <p:nvPicPr>
          <p:cNvPr id="20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12A5081A-30A8-4DB7-9B00-8815FF80A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020" y="4603583"/>
            <a:ext cx="407697" cy="308143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2CDFBF4-C4BF-48EF-AA58-49831DEC84B8}"/>
              </a:ext>
            </a:extLst>
          </p:cNvPr>
          <p:cNvSpPr/>
          <p:nvPr/>
        </p:nvSpPr>
        <p:spPr>
          <a:xfrm>
            <a:off x="3475188" y="1231444"/>
            <a:ext cx="1002500" cy="162690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ML Work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bench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pic>
        <p:nvPicPr>
          <p:cNvPr id="3074" name="Picture 2" descr="Image result for python">
            <a:extLst>
              <a:ext uri="{FF2B5EF4-FFF2-40B4-BE49-F238E27FC236}">
                <a16:creationId xmlns:a16="http://schemas.microsoft.com/office/drawing/2014/main" id="{879AE554-F8AA-4952-8450-9B3857B7A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617" y="268779"/>
            <a:ext cx="448945" cy="44894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Picture 2" descr="Image result for python">
            <a:extLst>
              <a:ext uri="{FF2B5EF4-FFF2-40B4-BE49-F238E27FC236}">
                <a16:creationId xmlns:a16="http://schemas.microsoft.com/office/drawing/2014/main" id="{B89B6B26-FADE-42E1-8D3D-678B15D5D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65" y="4708408"/>
            <a:ext cx="397778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9" name="Picture 2" descr="Image result for python">
            <a:extLst>
              <a:ext uri="{FF2B5EF4-FFF2-40B4-BE49-F238E27FC236}">
                <a16:creationId xmlns:a16="http://schemas.microsoft.com/office/drawing/2014/main" id="{31743FE5-2FB3-41BE-85D4-795CD44B2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554" y="2424838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Picture 2" descr="Image result for python">
            <a:extLst>
              <a:ext uri="{FF2B5EF4-FFF2-40B4-BE49-F238E27FC236}">
                <a16:creationId xmlns:a16="http://schemas.microsoft.com/office/drawing/2014/main" id="{ECCBAC94-EC2E-4CBB-909D-3E496C961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319" y="4729408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1" name="Picture 2" descr="Image result for python">
            <a:extLst>
              <a:ext uri="{FF2B5EF4-FFF2-40B4-BE49-F238E27FC236}">
                <a16:creationId xmlns:a16="http://schemas.microsoft.com/office/drawing/2014/main" id="{FC322EF8-3B64-492D-BAA9-D0F64F63C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429" y="4625310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2" name="Picture 31" descr="A close up of a logo&#10;&#10;Description generated with high confidence">
            <a:extLst>
              <a:ext uri="{FF2B5EF4-FFF2-40B4-BE49-F238E27FC236}">
                <a16:creationId xmlns:a16="http://schemas.microsoft.com/office/drawing/2014/main" id="{0A1EF29C-A851-4A13-8B1D-3468B2E02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335" y="4626939"/>
            <a:ext cx="407697" cy="308143"/>
          </a:xfrm>
          <a:prstGeom prst="rect">
            <a:avLst/>
          </a:prstGeom>
        </p:spPr>
      </p:pic>
      <p:pic>
        <p:nvPicPr>
          <p:cNvPr id="33" name="Picture 2" descr="Image result for python">
            <a:extLst>
              <a:ext uri="{FF2B5EF4-FFF2-40B4-BE49-F238E27FC236}">
                <a16:creationId xmlns:a16="http://schemas.microsoft.com/office/drawing/2014/main" id="{CF3416D8-F768-4597-9059-EDE18880F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4396" y="4649899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5" name="Picture 2" descr="Image result for python">
            <a:extLst>
              <a:ext uri="{FF2B5EF4-FFF2-40B4-BE49-F238E27FC236}">
                <a16:creationId xmlns:a16="http://schemas.microsoft.com/office/drawing/2014/main" id="{0DBE3ACB-C91C-4DCB-B02E-70B9ED794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762" y="2390836"/>
            <a:ext cx="368523" cy="30814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E9B306-E363-4793-BA4E-0791ED832537}"/>
              </a:ext>
            </a:extLst>
          </p:cNvPr>
          <p:cNvSpPr txBox="1"/>
          <p:nvPr/>
        </p:nvSpPr>
        <p:spPr>
          <a:xfrm>
            <a:off x="2133727" y="128046"/>
            <a:ext cx="6274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  <a:latin typeface="Arial Black" panose="020B0A04020102020204" pitchFamily="34" charset="0"/>
              </a:rPr>
              <a:t>R and Python Support</a:t>
            </a:r>
          </a:p>
        </p:txBody>
      </p:sp>
      <p:pic>
        <p:nvPicPr>
          <p:cNvPr id="3076" name="Picture 4" descr="Image result for azure security">
            <a:extLst>
              <a:ext uri="{FF2B5EF4-FFF2-40B4-BE49-F238E27FC236}">
                <a16:creationId xmlns:a16="http://schemas.microsoft.com/office/drawing/2014/main" id="{D021C941-21E2-467B-B612-AD123607B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891" y="176730"/>
            <a:ext cx="646012" cy="64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BA87C5-0384-4276-907E-86D5B02B520D}"/>
              </a:ext>
            </a:extLst>
          </p:cNvPr>
          <p:cNvSpPr txBox="1"/>
          <p:nvPr/>
        </p:nvSpPr>
        <p:spPr>
          <a:xfrm>
            <a:off x="327588" y="5479378"/>
            <a:ext cx="6585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PostgreSQL and MySQL Offered as Azure Services (in preview).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301B0B6-0973-4BCC-9CD7-42B18378D367}"/>
              </a:ext>
            </a:extLst>
          </p:cNvPr>
          <p:cNvSpPr/>
          <p:nvPr/>
        </p:nvSpPr>
        <p:spPr>
          <a:xfrm>
            <a:off x="1867152" y="3471550"/>
            <a:ext cx="1245252" cy="163499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Azure Analysis Services</a:t>
            </a:r>
          </a:p>
          <a:p>
            <a:pPr algn="ctr"/>
            <a:endParaRPr lang="en-US" dirty="0"/>
          </a:p>
          <a:p>
            <a:endParaRPr lang="en-US" sz="1400" dirty="0"/>
          </a:p>
          <a:p>
            <a:endParaRPr lang="en-US" dirty="0"/>
          </a:p>
        </p:txBody>
      </p:sp>
      <p:pic>
        <p:nvPicPr>
          <p:cNvPr id="37" name="Picture 36" descr="A close up of a logo&#10;&#10;Description generated with high confidence">
            <a:extLst>
              <a:ext uri="{FF2B5EF4-FFF2-40B4-BE49-F238E27FC236}">
                <a16:creationId xmlns:a16="http://schemas.microsoft.com/office/drawing/2014/main" id="{5A1A9B36-B8AF-43EE-8015-9B25EF5DB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803" y="4570931"/>
            <a:ext cx="407697" cy="308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7FD6D-A26F-44CC-96FA-8F74F5B310FA}"/>
              </a:ext>
            </a:extLst>
          </p:cNvPr>
          <p:cNvSpPr txBox="1"/>
          <p:nvPr/>
        </p:nvSpPr>
        <p:spPr>
          <a:xfrm>
            <a:off x="484293" y="3198295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On-Prem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9878ED-50B0-4C48-9797-F923752319AD}"/>
              </a:ext>
            </a:extLst>
          </p:cNvPr>
          <p:cNvCxnSpPr/>
          <p:nvPr/>
        </p:nvCxnSpPr>
        <p:spPr>
          <a:xfrm>
            <a:off x="1426243" y="2850849"/>
            <a:ext cx="898946" cy="5680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30934A4D-1EBE-41DC-BC24-2D65484F6F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4279" y="3004262"/>
            <a:ext cx="1139506" cy="24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85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419" y="27381"/>
            <a:ext cx="8824913" cy="1053687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Calisto MT" panose="02040603050505030304" pitchFamily="18" charset="0"/>
              </a:rPr>
              <a:t>Azure ML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68E9E-233E-4A64-8756-4D1EE0846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77" y="1125770"/>
            <a:ext cx="10668000" cy="509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70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B4965F-7EE6-4D6E-8C37-E9247B72FD84}"/>
              </a:ext>
            </a:extLst>
          </p:cNvPr>
          <p:cNvSpPr/>
          <p:nvPr/>
        </p:nvSpPr>
        <p:spPr>
          <a:xfrm>
            <a:off x="0" y="6246421"/>
            <a:ext cx="12192000" cy="60770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7D20B2-4346-4D7C-855F-9CD01D283A68}"/>
              </a:ext>
            </a:extLst>
          </p:cNvPr>
          <p:cNvSpPr/>
          <p:nvPr/>
        </p:nvSpPr>
        <p:spPr>
          <a:xfrm>
            <a:off x="271101" y="1774932"/>
            <a:ext cx="1752261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SQL Server/ML Server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Maximizes Multiple CPUs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Multi-Threaded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Not limited to memory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No Data Movement</a:t>
            </a:r>
          </a:p>
          <a:p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EAD130-DF5A-4648-AFCF-675CF7EE0DD1}"/>
              </a:ext>
            </a:extLst>
          </p:cNvPr>
          <p:cNvSpPr/>
          <p:nvPr/>
        </p:nvSpPr>
        <p:spPr>
          <a:xfrm>
            <a:off x="2142632" y="1774932"/>
            <a:ext cx="1517681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Azure Analysis Services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Fast Slicing and Dicing of Data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Cubes or Tabular Model</a:t>
            </a:r>
          </a:p>
          <a:p>
            <a:pPr>
              <a:spcAft>
                <a:spcPts val="600"/>
              </a:spcAft>
            </a:pPr>
            <a:endParaRPr lang="en-US" sz="1400" dirty="0"/>
          </a:p>
          <a:p>
            <a:pPr>
              <a:spcAft>
                <a:spcPts val="600"/>
              </a:spcAft>
            </a:pPr>
            <a:endParaRPr lang="en-US" sz="1400" dirty="0"/>
          </a:p>
          <a:p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80370C-A4F8-41BA-9C2E-316CAE93C340}"/>
              </a:ext>
            </a:extLst>
          </p:cNvPr>
          <p:cNvSpPr/>
          <p:nvPr/>
        </p:nvSpPr>
        <p:spPr>
          <a:xfrm>
            <a:off x="5663433" y="1811688"/>
            <a:ext cx="1569093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Azure Data Lake</a:t>
            </a:r>
          </a:p>
          <a:p>
            <a:pPr algn="ctr"/>
            <a:r>
              <a:rPr lang="en-US" dirty="0"/>
              <a:t>Analytics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Unlimited Scale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No Set Up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Just Pay For Query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U-SQL/R and Python Extensions</a:t>
            </a:r>
          </a:p>
          <a:p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E8DCC6F-413A-4A0A-90C9-79E65B3D96F7}"/>
              </a:ext>
            </a:extLst>
          </p:cNvPr>
          <p:cNvSpPr/>
          <p:nvPr/>
        </p:nvSpPr>
        <p:spPr>
          <a:xfrm>
            <a:off x="7468436" y="1811688"/>
            <a:ext cx="1068644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Azure DW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Scale Out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Big Data</a:t>
            </a:r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1B12A-C506-4448-A53B-4BBBB74F8990}"/>
              </a:ext>
            </a:extLst>
          </p:cNvPr>
          <p:cNvSpPr/>
          <p:nvPr/>
        </p:nvSpPr>
        <p:spPr>
          <a:xfrm>
            <a:off x="8772990" y="1811688"/>
            <a:ext cx="1517681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HDInsight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Unlimited Scale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Streaming Support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 Server/</a:t>
            </a:r>
          </a:p>
          <a:p>
            <a:pPr marL="0" lvl="1">
              <a:spcAft>
                <a:spcPts val="600"/>
              </a:spcAft>
            </a:pPr>
            <a:r>
              <a:rPr lang="en-US" sz="1400" dirty="0"/>
              <a:t>      Spark    </a:t>
            </a:r>
          </a:p>
          <a:p>
            <a:pPr marL="0" lvl="1">
              <a:spcAft>
                <a:spcPts val="600"/>
              </a:spcAft>
            </a:pPr>
            <a:r>
              <a:rPr lang="en-US" sz="1400" dirty="0"/>
              <a:t>      Interface</a:t>
            </a:r>
          </a:p>
          <a:p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152A419-9FCD-4A33-865E-B7E976E070C9}"/>
              </a:ext>
            </a:extLst>
          </p:cNvPr>
          <p:cNvSpPr/>
          <p:nvPr/>
        </p:nvSpPr>
        <p:spPr>
          <a:xfrm>
            <a:off x="10474089" y="1811688"/>
            <a:ext cx="1595750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err="1"/>
              <a:t>CosmosDB</a:t>
            </a:r>
            <a:endParaRPr lang="en-US" dirty="0"/>
          </a:p>
          <a:p>
            <a:pPr algn="ctr"/>
            <a:endParaRPr lang="en-US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Scale Out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Multi Model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Globally Distributed</a:t>
            </a:r>
          </a:p>
          <a:p>
            <a:endParaRPr lang="en-US" dirty="0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BFEFD312-B2B4-481B-9239-47B401D67F08}"/>
              </a:ext>
            </a:extLst>
          </p:cNvPr>
          <p:cNvSpPr/>
          <p:nvPr/>
        </p:nvSpPr>
        <p:spPr>
          <a:xfrm>
            <a:off x="836806" y="6245785"/>
            <a:ext cx="10763207" cy="484632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</a:t>
            </a:r>
          </a:p>
        </p:txBody>
      </p:sp>
      <p:pic>
        <p:nvPicPr>
          <p:cNvPr id="28" name="Picture 27" descr="A close up of a logo&#10;&#10;Description generated with high confidence">
            <a:extLst>
              <a:ext uri="{FF2B5EF4-FFF2-40B4-BE49-F238E27FC236}">
                <a16:creationId xmlns:a16="http://schemas.microsoft.com/office/drawing/2014/main" id="{0C09A012-9A25-49AF-B65B-25A775E26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87" y="5385067"/>
            <a:ext cx="407697" cy="308143"/>
          </a:xfrm>
          <a:prstGeom prst="rect">
            <a:avLst/>
          </a:prstGeom>
        </p:spPr>
      </p:pic>
      <p:pic>
        <p:nvPicPr>
          <p:cNvPr id="29" name="Picture 2" descr="Image result for python">
            <a:extLst>
              <a:ext uri="{FF2B5EF4-FFF2-40B4-BE49-F238E27FC236}">
                <a16:creationId xmlns:a16="http://schemas.microsoft.com/office/drawing/2014/main" id="{0B4C7142-EA90-432F-B20E-A93C6A4E6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357" y="5385066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Picture 29" descr="A close up of a logo&#10;&#10;Description generated with high confidence">
            <a:extLst>
              <a:ext uri="{FF2B5EF4-FFF2-40B4-BE49-F238E27FC236}">
                <a16:creationId xmlns:a16="http://schemas.microsoft.com/office/drawing/2014/main" id="{E96496E8-B78D-405C-99CD-1D2117897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3" y="5370782"/>
            <a:ext cx="407697" cy="308143"/>
          </a:xfrm>
          <a:prstGeom prst="rect">
            <a:avLst/>
          </a:prstGeom>
        </p:spPr>
      </p:pic>
      <p:pic>
        <p:nvPicPr>
          <p:cNvPr id="31" name="Picture 2" descr="Image result for python">
            <a:extLst>
              <a:ext uri="{FF2B5EF4-FFF2-40B4-BE49-F238E27FC236}">
                <a16:creationId xmlns:a16="http://schemas.microsoft.com/office/drawing/2014/main" id="{FAEA7682-272F-4AD6-AF79-5408B465A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483" y="5370781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6" name="Picture 35" descr="A close up of a logo&#10;&#10;Description generated with high confidence">
            <a:extLst>
              <a:ext uri="{FF2B5EF4-FFF2-40B4-BE49-F238E27FC236}">
                <a16:creationId xmlns:a16="http://schemas.microsoft.com/office/drawing/2014/main" id="{09604541-D94E-4798-91FD-1DE585ECD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156" y="5546425"/>
            <a:ext cx="407697" cy="308143"/>
          </a:xfrm>
          <a:prstGeom prst="rect">
            <a:avLst/>
          </a:prstGeom>
        </p:spPr>
      </p:pic>
      <p:pic>
        <p:nvPicPr>
          <p:cNvPr id="37" name="Picture 2" descr="Image result for python">
            <a:extLst>
              <a:ext uri="{FF2B5EF4-FFF2-40B4-BE49-F238E27FC236}">
                <a16:creationId xmlns:a16="http://schemas.microsoft.com/office/drawing/2014/main" id="{399016F2-84FB-497D-BC29-4D064AE1C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226" y="5546424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Picture 4" descr="Image result for azure security">
            <a:extLst>
              <a:ext uri="{FF2B5EF4-FFF2-40B4-BE49-F238E27FC236}">
                <a16:creationId xmlns:a16="http://schemas.microsoft.com/office/drawing/2014/main" id="{1ED08262-B343-4CDF-A34B-3440B9F56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405" y="127583"/>
            <a:ext cx="907476" cy="90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4C8C796-3DA7-4F04-A380-B5C6D32029A8}"/>
              </a:ext>
            </a:extLst>
          </p:cNvPr>
          <p:cNvSpPr/>
          <p:nvPr/>
        </p:nvSpPr>
        <p:spPr>
          <a:xfrm>
            <a:off x="3806725" y="1774932"/>
            <a:ext cx="1658591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SQL Server MI / SQL DB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MI to Support More SQL Server Features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Can Scale Up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dirty="0"/>
          </a:p>
        </p:txBody>
      </p:sp>
      <p:pic>
        <p:nvPicPr>
          <p:cNvPr id="40" name="Picture 39" descr="A close up of a logo&#10;&#10;Description generated with high confidence">
            <a:extLst>
              <a:ext uri="{FF2B5EF4-FFF2-40B4-BE49-F238E27FC236}">
                <a16:creationId xmlns:a16="http://schemas.microsoft.com/office/drawing/2014/main" id="{49041384-4BF9-4ACF-87D1-B2F44BE6C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842" y="5365690"/>
            <a:ext cx="407697" cy="3081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99D1A7-D007-432B-85C5-C7EC88FC951A}"/>
              </a:ext>
            </a:extLst>
          </p:cNvPr>
          <p:cNvSpPr txBox="1"/>
          <p:nvPr/>
        </p:nvSpPr>
        <p:spPr>
          <a:xfrm>
            <a:off x="4505646" y="5385067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* Planned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4DFF228-F5FE-46E3-9E05-B13E548E58C6}"/>
              </a:ext>
            </a:extLst>
          </p:cNvPr>
          <p:cNvSpPr/>
          <p:nvPr/>
        </p:nvSpPr>
        <p:spPr>
          <a:xfrm>
            <a:off x="347766" y="127583"/>
            <a:ext cx="1388311" cy="82487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A close up of a logo&#10;&#10;Description generated with high confidence">
            <a:extLst>
              <a:ext uri="{FF2B5EF4-FFF2-40B4-BE49-F238E27FC236}">
                <a16:creationId xmlns:a16="http://schemas.microsoft.com/office/drawing/2014/main" id="{05F647D0-182B-40C6-B8F6-4A54AE430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8" y="329345"/>
            <a:ext cx="555190" cy="448945"/>
          </a:xfrm>
          <a:prstGeom prst="rect">
            <a:avLst/>
          </a:prstGeom>
        </p:spPr>
      </p:pic>
      <p:pic>
        <p:nvPicPr>
          <p:cNvPr id="44" name="Picture 2" descr="Image result for python">
            <a:extLst>
              <a:ext uri="{FF2B5EF4-FFF2-40B4-BE49-F238E27FC236}">
                <a16:creationId xmlns:a16="http://schemas.microsoft.com/office/drawing/2014/main" id="{E8AE0074-FEB5-4D43-9529-89C6FF1A8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92" y="315549"/>
            <a:ext cx="448945" cy="44894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6D33346-9831-4734-85A6-F6E2D2906273}"/>
              </a:ext>
            </a:extLst>
          </p:cNvPr>
          <p:cNvSpPr txBox="1"/>
          <p:nvPr/>
        </p:nvSpPr>
        <p:spPr>
          <a:xfrm>
            <a:off x="746740" y="1390198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On-Prem</a:t>
            </a: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1EDCCD91-6A86-40C6-846F-0140069B8962}"/>
              </a:ext>
            </a:extLst>
          </p:cNvPr>
          <p:cNvSpPr/>
          <p:nvPr/>
        </p:nvSpPr>
        <p:spPr>
          <a:xfrm>
            <a:off x="3963749" y="822167"/>
            <a:ext cx="1163889" cy="632138"/>
          </a:xfrm>
          <a:prstGeom prst="borderCallout1">
            <a:avLst>
              <a:gd name="adj1" fmla="val 108297"/>
              <a:gd name="adj2" fmla="val 50778"/>
              <a:gd name="adj3" fmla="val 137298"/>
              <a:gd name="adj4" fmla="val 49958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SSIS -&gt; ADFv2</a:t>
            </a:r>
          </a:p>
        </p:txBody>
      </p:sp>
    </p:spTree>
    <p:extLst>
      <p:ext uri="{BB962C8B-B14F-4D97-AF65-F5344CB8AC3E}">
        <p14:creationId xmlns:p14="http://schemas.microsoft.com/office/powerpoint/2010/main" val="3679006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40029</TotalTime>
  <Words>318</Words>
  <Application>Microsoft Office PowerPoint</Application>
  <PresentationFormat>Widescreen</PresentationFormat>
  <Paragraphs>134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MS PGothic</vt:lpstr>
      <vt:lpstr>MS PGothic</vt:lpstr>
      <vt:lpstr>Arial</vt:lpstr>
      <vt:lpstr>Arial Black</vt:lpstr>
      <vt:lpstr>Arial Rounded MT Bold</vt:lpstr>
      <vt:lpstr>Calibri</vt:lpstr>
      <vt:lpstr>Calisto MT</vt:lpstr>
      <vt:lpstr>Century Gothic</vt:lpstr>
      <vt:lpstr>Segoe UI Light</vt:lpstr>
      <vt:lpstr>Wingdings 3</vt:lpstr>
      <vt:lpstr>Ion</vt:lpstr>
      <vt:lpstr>PowerPoint Presentation</vt:lpstr>
      <vt:lpstr>PowerPoint Presentation</vt:lpstr>
      <vt:lpstr>Why So Many Options?</vt:lpstr>
      <vt:lpstr>Data Science, ML, and AI Perspective</vt:lpstr>
      <vt:lpstr>PowerPoint Presentation</vt:lpstr>
      <vt:lpstr>SQL Server/Machine Learning Integration</vt:lpstr>
      <vt:lpstr>PowerPoint Presentation</vt:lpstr>
      <vt:lpstr>Azure ML Studio</vt:lpstr>
      <vt:lpstr>PowerPoint Presentation</vt:lpstr>
      <vt:lpstr>HDInsight</vt:lpstr>
      <vt:lpstr>Data Lake Analytics – U-SQL</vt:lpstr>
      <vt:lpstr>on Azure (Private Preview)</vt:lpstr>
      <vt:lpstr>on Azure (Private Preview)</vt:lpstr>
      <vt:lpstr>Why Azure?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Searching</dc:title>
  <dc:creator>BryanCafferky</dc:creator>
  <cp:lastModifiedBy>Bryan C</cp:lastModifiedBy>
  <cp:revision>533</cp:revision>
  <dcterms:created xsi:type="dcterms:W3CDTF">2015-12-02T19:37:42Z</dcterms:created>
  <dcterms:modified xsi:type="dcterms:W3CDTF">2018-01-12T02:45:24Z</dcterms:modified>
</cp:coreProperties>
</file>