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ECAA1-6367-4506-B4D5-B76C6FA8DF64}" v="203" dt="2023-09-17T10:23:18.068"/>
    <p1510:client id="{C0BD3E3F-7E27-4FA1-98F5-A61F639F3513}" v="142" dt="2023-09-17T10:11:17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9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1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7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57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AD387D4-0DC1-E6FC-B5F1-2D151BEC3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7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D75FA-6842-5344-C782-1A55577A389F}"/>
              </a:ext>
            </a:extLst>
          </p:cNvPr>
          <p:cNvSpPr txBox="1"/>
          <p:nvPr/>
        </p:nvSpPr>
        <p:spPr>
          <a:xfrm>
            <a:off x="762000" y="762000"/>
            <a:ext cx="3810000" cy="3048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Need of </a:t>
            </a:r>
            <a:r>
              <a:rPr lang="en-US" sz="4400" dirty="0" err="1">
                <a:latin typeface="+mj-lt"/>
                <a:ea typeface="+mj-ea"/>
                <a:cs typeface="+mj-cs"/>
              </a:rPr>
              <a:t>Maths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in Chemistry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1EC68-59CD-A043-4C62-016E8BB3C464}"/>
              </a:ext>
            </a:extLst>
          </p:cNvPr>
          <p:cNvSpPr txBox="1"/>
          <p:nvPr/>
        </p:nvSpPr>
        <p:spPr>
          <a:xfrm>
            <a:off x="763789" y="5081204"/>
            <a:ext cx="37389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Submitted by:</a:t>
            </a:r>
          </a:p>
          <a:p>
            <a:r>
              <a:rPr lang="en-GB" dirty="0"/>
              <a:t>-Sakshi, Poorvi, Himanshu, Tanu</a:t>
            </a:r>
          </a:p>
          <a:p>
            <a:r>
              <a:rPr lang="en-GB" dirty="0"/>
              <a:t>(BSC Biotechnology 1st Year)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emical formulae are written on paper">
            <a:extLst>
              <a:ext uri="{FF2B5EF4-FFF2-40B4-BE49-F238E27FC236}">
                <a16:creationId xmlns:a16="http://schemas.microsoft.com/office/drawing/2014/main" id="{63E4AE2B-8327-B45D-A2D6-82BE64DE4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9" r="26304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95E2-A2A3-5BFC-2B23-2FEFDE9A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Mathematics integral in chemistry for precision.</a:t>
            </a:r>
          </a:p>
          <a:p>
            <a:r>
              <a:rPr lang="en-GB" sz="2400">
                <a:ea typeface="+mn-lt"/>
                <a:cs typeface="+mn-lt"/>
              </a:rPr>
              <a:t>Enables precise measurements and modeling.</a:t>
            </a:r>
          </a:p>
          <a:p>
            <a:r>
              <a:rPr lang="en-GB" sz="2400">
                <a:ea typeface="+mn-lt"/>
                <a:cs typeface="+mn-lt"/>
              </a:rPr>
              <a:t>Encourage exploration of the math-chemistry link.</a:t>
            </a:r>
          </a:p>
          <a:p>
            <a:endParaRPr lang="en-GB" sz="2400"/>
          </a:p>
          <a:p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FA3A-DAD0-17DF-6A7D-9F4C5949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Conclusion: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8483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6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group of cartoon beakers with different colored liquids&#10;&#10;Description automatically generated">
            <a:extLst>
              <a:ext uri="{FF2B5EF4-FFF2-40B4-BE49-F238E27FC236}">
                <a16:creationId xmlns:a16="http://schemas.microsoft.com/office/drawing/2014/main" id="{F3467499-9E76-2BFA-D0F3-1BC831BD5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36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AED00-4C53-A840-815A-B470331D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27" y="1454111"/>
            <a:ext cx="8009146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044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FA07C-F8E1-3BF3-E99F-EE831ACDE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8" r="20069" b="-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C928B-A69F-050E-D18A-E337588C5321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70000"/>
                  </a:schemeClr>
                </a:solidFill>
              </a:rPr>
              <a:t>Chemistry heavily relies on mathematics.</a:t>
            </a:r>
          </a:p>
          <a:p>
            <a:pPr indent="-2286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70000"/>
                  </a:schemeClr>
                </a:solidFill>
              </a:rPr>
              <a:t>Accurate predictions, data analysis, and problem-solving are essential in chemistry.</a:t>
            </a:r>
          </a:p>
          <a:p>
            <a:pPr indent="-2286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70000"/>
                  </a:schemeClr>
                </a:solidFill>
              </a:rPr>
              <a:t>This presentation explores key mathematical concepts in chemistry.</a:t>
            </a:r>
          </a:p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70000"/>
                </a:schemeClr>
              </a:solidFill>
            </a:endParaRPr>
          </a:p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DAD29-CF25-B3A4-6022-E9B56B05ACC4}"/>
              </a:ext>
            </a:extLst>
          </p:cNvPr>
          <p:cNvSpPr txBox="1"/>
          <p:nvPr/>
        </p:nvSpPr>
        <p:spPr>
          <a:xfrm>
            <a:off x="762000" y="762000"/>
            <a:ext cx="5334000" cy="1524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298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7731A899-E722-E77A-0931-DF05045D0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0" r="25144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CA85-7067-E6DA-A0E4-FFB8AB88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Stoichiometry: Determines quantities in chemical reactions.</a:t>
            </a:r>
          </a:p>
          <a:p>
            <a:r>
              <a:rPr lang="en-GB" sz="2400">
                <a:ea typeface="+mn-lt"/>
                <a:cs typeface="+mn-lt"/>
              </a:rPr>
              <a:t>Molar mass: Key for stoichiometric calculations.</a:t>
            </a:r>
          </a:p>
          <a:p>
            <a:r>
              <a:rPr lang="en-GB" sz="2400">
                <a:ea typeface="+mn-lt"/>
                <a:cs typeface="+mn-lt"/>
              </a:rPr>
              <a:t>Example: Solving a stoichiometry problem.</a:t>
            </a:r>
          </a:p>
          <a:p>
            <a:endParaRPr lang="en-GB" sz="2400"/>
          </a:p>
          <a:p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0657A-A7BF-DAF2-1DEF-B97D1117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 b="1">
                <a:ea typeface="+mj-lt"/>
                <a:cs typeface="+mj-lt"/>
              </a:rPr>
              <a:t>Stoichiometry</a:t>
            </a:r>
            <a:r>
              <a:rPr lang="en-GB" sz="3200">
                <a:ea typeface="+mj-lt"/>
                <a:cs typeface="+mj-lt"/>
              </a:rPr>
              <a:t>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831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board with math formulas and formulas&#10;&#10;Description automatically generated">
            <a:extLst>
              <a:ext uri="{FF2B5EF4-FFF2-40B4-BE49-F238E27FC236}">
                <a16:creationId xmlns:a16="http://schemas.microsoft.com/office/drawing/2014/main" id="{E214EF0B-5BE0-83DD-7B62-70951CED7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3" r="1" b="31786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3B48-E4F6-43D6-4C3D-DFA8A0A4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Calculates element percentages in compounds.</a:t>
            </a:r>
          </a:p>
          <a:p>
            <a:r>
              <a:rPr lang="en-GB" sz="2400">
                <a:ea typeface="+mn-lt"/>
                <a:cs typeface="+mn-lt"/>
              </a:rPr>
              <a:t>Importance in identifying substances.</a:t>
            </a:r>
          </a:p>
          <a:p>
            <a:r>
              <a:rPr lang="en-GB" sz="2400">
                <a:ea typeface="+mn-lt"/>
                <a:cs typeface="+mn-lt"/>
              </a:rPr>
              <a:t>Example: Calculating percent composition.</a:t>
            </a:r>
          </a:p>
          <a:p>
            <a:endParaRPr lang="en-GB" sz="2400"/>
          </a:p>
          <a:p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5BDA4-5D34-9EB2-3DA3-ACC8E910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 b="1">
                <a:ea typeface="+mj-lt"/>
                <a:cs typeface="+mj-lt"/>
              </a:rPr>
              <a:t>Percent Composition</a:t>
            </a:r>
            <a:r>
              <a:rPr lang="en-GB" sz="3200">
                <a:ea typeface="+mj-lt"/>
                <a:cs typeface="+mj-lt"/>
              </a:rPr>
              <a:t>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043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041E1-FECF-23A9-E891-0D2D020F1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3" r="17066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1AC2-26BB-2974-F970-C9B43A1B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Ideal Gas Law (PV = nRT) describes gas behavior.</a:t>
            </a:r>
          </a:p>
          <a:p>
            <a:r>
              <a:rPr lang="en-GB" sz="2400">
                <a:ea typeface="+mn-lt"/>
                <a:cs typeface="+mn-lt"/>
              </a:rPr>
              <a:t>Predicts pressure, volume, or quantity of gas.</a:t>
            </a:r>
          </a:p>
          <a:p>
            <a:r>
              <a:rPr lang="en-GB" sz="2400">
                <a:ea typeface="+mn-lt"/>
                <a:cs typeface="+mn-lt"/>
              </a:rPr>
              <a:t>Example: Using the ideal gas law in a scenario.</a:t>
            </a:r>
          </a:p>
          <a:p>
            <a:endParaRPr lang="en-GB" sz="2400"/>
          </a:p>
          <a:p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07B58-9CC2-6D72-B5C4-408A0986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 b="1">
                <a:latin typeface="Söhne"/>
                <a:ea typeface="Söhne"/>
                <a:cs typeface="Söhne"/>
              </a:rPr>
              <a:t>The Ideal Gas Law</a:t>
            </a:r>
            <a:r>
              <a:rPr lang="en-GB" sz="3200">
                <a:latin typeface="Söhne"/>
                <a:ea typeface="Söhne"/>
                <a:cs typeface="Söhne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092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57DC-13F8-9BF6-267E-6359A806A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7" r="19964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F189DF-5DD4-E840-075F-27097C611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Mathematical aspects of reaction rates.</a:t>
            </a:r>
          </a:p>
          <a:p>
            <a:r>
              <a:rPr lang="en-GB" sz="2400">
                <a:ea typeface="+mn-lt"/>
                <a:cs typeface="+mn-lt"/>
              </a:rPr>
              <a:t>Reaction order and rate constants.</a:t>
            </a:r>
          </a:p>
          <a:p>
            <a:r>
              <a:rPr lang="en-GB" sz="2400">
                <a:ea typeface="+mn-lt"/>
                <a:cs typeface="+mn-lt"/>
              </a:rPr>
              <a:t>Modeling reaction rates.</a:t>
            </a:r>
          </a:p>
          <a:p>
            <a:endParaRPr lang="en-GB" sz="2400"/>
          </a:p>
          <a:p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C1E9-69A9-E3A0-4ECC-C9FE28CC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 b="1">
                <a:ea typeface="+mj-lt"/>
                <a:cs typeface="+mj-lt"/>
              </a:rPr>
              <a:t>Chemical Kinetics</a:t>
            </a:r>
            <a:r>
              <a:rPr lang="en-GB" sz="3200">
                <a:ea typeface="+mj-lt"/>
                <a:cs typeface="+mj-lt"/>
              </a:rPr>
              <a:t>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0555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halkboard with a wooden frame and text&#10;&#10;Description automatically generated">
            <a:extLst>
              <a:ext uri="{FF2B5EF4-FFF2-40B4-BE49-F238E27FC236}">
                <a16:creationId xmlns:a16="http://schemas.microsoft.com/office/drawing/2014/main" id="{E13EECAC-04D7-3DB9-A347-CA3718EE9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7" r="23946" b="-2"/>
          <a:stretch/>
        </p:blipFill>
        <p:spPr>
          <a:xfrm>
            <a:off x="2" y="8"/>
            <a:ext cx="5589593" cy="6038879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0F06-B449-BF02-1AE4-031B0881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Equilibrium concept and constants (Kc, </a:t>
            </a:r>
            <a:r>
              <a:rPr lang="en-GB" sz="2400" dirty="0" err="1">
                <a:ea typeface="+mn-lt"/>
                <a:cs typeface="+mn-lt"/>
              </a:rPr>
              <a:t>Kp</a:t>
            </a:r>
            <a:r>
              <a:rPr lang="en-GB" sz="2400" dirty="0">
                <a:ea typeface="+mn-lt"/>
                <a:cs typeface="+mn-lt"/>
              </a:rPr>
              <a:t>).</a:t>
            </a:r>
          </a:p>
          <a:p>
            <a:r>
              <a:rPr lang="en-GB" sz="2400">
                <a:ea typeface="+mn-lt"/>
                <a:cs typeface="+mn-lt"/>
              </a:rPr>
              <a:t>Predicting reaction direction.</a:t>
            </a:r>
          </a:p>
          <a:p>
            <a:r>
              <a:rPr lang="en-GB" sz="2400">
                <a:ea typeface="+mn-lt"/>
                <a:cs typeface="+mn-lt"/>
              </a:rPr>
              <a:t>Example: Calculating equilibrium constants.</a:t>
            </a:r>
          </a:p>
          <a:p>
            <a:br>
              <a:rPr lang="en-US" sz="2400"/>
            </a:br>
            <a:endParaRPr lang="en-US" sz="2400"/>
          </a:p>
          <a:p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0C208-7261-B31C-D7A8-7C637ABE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 b="1">
                <a:ea typeface="+mj-lt"/>
                <a:cs typeface="+mj-lt"/>
              </a:rPr>
              <a:t>Equilibrium Constants</a:t>
            </a:r>
            <a:r>
              <a:rPr lang="en-GB" sz="3200">
                <a:ea typeface="+mj-lt"/>
                <a:cs typeface="+mj-lt"/>
              </a:rPr>
              <a:t>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500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94382-B66D-0D05-61E6-2BE3DB03E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3" r="9923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8913-482C-063E-18EA-025F3109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pH relates to hydrogen ion concentration.</a:t>
            </a:r>
          </a:p>
          <a:p>
            <a:r>
              <a:rPr lang="en-GB" sz="2400">
                <a:ea typeface="+mn-lt"/>
                <a:cs typeface="+mn-lt"/>
              </a:rPr>
              <a:t>Acid-base titration calculations.</a:t>
            </a:r>
          </a:p>
          <a:p>
            <a:r>
              <a:rPr lang="en-GB" sz="2400">
                <a:ea typeface="+mn-lt"/>
                <a:cs typeface="+mn-lt"/>
              </a:rPr>
              <a:t>Examples: pH calculations and titration curves.</a:t>
            </a:r>
          </a:p>
          <a:p>
            <a:endParaRPr lang="en-GB" sz="2400"/>
          </a:p>
          <a:p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F0651-2177-0069-2C0F-39D99288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 b="1">
                <a:latin typeface="Söhne"/>
                <a:ea typeface="Söhne"/>
                <a:cs typeface="Söhne"/>
              </a:rPr>
              <a:t>pH and Acid-Base Equilibria</a:t>
            </a:r>
            <a:r>
              <a:rPr lang="en-GB" sz="3200">
                <a:latin typeface="Söhne"/>
                <a:ea typeface="Söhne"/>
                <a:cs typeface="Söhne"/>
              </a:rPr>
              <a:t>: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22412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lobe with lines and lines on a grid&#10;&#10;Description automatically generated">
            <a:extLst>
              <a:ext uri="{FF2B5EF4-FFF2-40B4-BE49-F238E27FC236}">
                <a16:creationId xmlns:a16="http://schemas.microsoft.com/office/drawing/2014/main" id="{75B6C7B3-2546-45E9-BF0A-66B15491B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9" r="26473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629-0D8F-9A56-D23D-C868ECF3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Quantum mechanics foundation in chemistry.</a:t>
            </a:r>
          </a:p>
          <a:p>
            <a:r>
              <a:rPr lang="en-GB" sz="2400">
                <a:ea typeface="+mn-lt"/>
                <a:cs typeface="+mn-lt"/>
              </a:rPr>
              <a:t>Wave functions and energy levels.</a:t>
            </a:r>
          </a:p>
          <a:p>
            <a:r>
              <a:rPr lang="en-GB" sz="2400">
                <a:ea typeface="+mn-lt"/>
                <a:cs typeface="+mn-lt"/>
              </a:rPr>
              <a:t>Predicting atomic and molecular behavior.</a:t>
            </a:r>
          </a:p>
          <a:p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D4A7-B4F0-DB15-9E64-6D97EE6E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 b="1">
                <a:ea typeface="+mj-lt"/>
                <a:cs typeface="+mj-lt"/>
              </a:rPr>
              <a:t>Quantum Mechanics</a:t>
            </a:r>
            <a:r>
              <a:rPr lang="en-GB" sz="3200">
                <a:ea typeface="+mj-lt"/>
                <a:cs typeface="+mj-lt"/>
              </a:rPr>
              <a:t>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0859037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F1D1B"/>
      </a:dk2>
      <a:lt2>
        <a:srgbClr val="F3F0F3"/>
      </a:lt2>
      <a:accent1>
        <a:srgbClr val="44B721"/>
      </a:accent1>
      <a:accent2>
        <a:srgbClr val="79AF13"/>
      </a:accent2>
      <a:accent3>
        <a:srgbClr val="ACA31F"/>
      </a:accent3>
      <a:accent4>
        <a:srgbClr val="D57917"/>
      </a:accent4>
      <a:accent5>
        <a:srgbClr val="E73C29"/>
      </a:accent5>
      <a:accent6>
        <a:srgbClr val="D51754"/>
      </a:accent6>
      <a:hlink>
        <a:srgbClr val="A343C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PebbleVTI</vt:lpstr>
      <vt:lpstr>PowerPoint Presentation</vt:lpstr>
      <vt:lpstr>PowerPoint Presentation</vt:lpstr>
      <vt:lpstr>Stoichiometry:</vt:lpstr>
      <vt:lpstr>Percent Composition:</vt:lpstr>
      <vt:lpstr>The Ideal Gas Law:</vt:lpstr>
      <vt:lpstr>Chemical Kinetics:</vt:lpstr>
      <vt:lpstr>Equilibrium Constants:</vt:lpstr>
      <vt:lpstr>pH and Acid-Base Equilibria:</vt:lpstr>
      <vt:lpstr>Quantum Mechanics: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119</cp:revision>
  <dcterms:created xsi:type="dcterms:W3CDTF">2023-09-17T09:41:55Z</dcterms:created>
  <dcterms:modified xsi:type="dcterms:W3CDTF">2023-09-17T10:23:27Z</dcterms:modified>
</cp:coreProperties>
</file>