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5"/>
  </p:notesMasterIdLst>
  <p:sldIdLst>
    <p:sldId id="3919" r:id="rId4"/>
    <p:sldId id="309" r:id="rId5"/>
    <p:sldId id="317" r:id="rId6"/>
    <p:sldId id="5021" r:id="rId7"/>
    <p:sldId id="5022" r:id="rId8"/>
    <p:sldId id="261" r:id="rId9"/>
    <p:sldId id="5020" r:id="rId10"/>
    <p:sldId id="3922" r:id="rId11"/>
    <p:sldId id="3921" r:id="rId12"/>
    <p:sldId id="5023" r:id="rId13"/>
    <p:sldId id="50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orient="horz" pos="19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Ganghua" initials="TG" lastIdx="1" clrIdx="0">
    <p:extLst>
      <p:ext uri="{19B8F6BF-5375-455C-9EA6-DF929625EA0E}">
        <p15:presenceInfo xmlns:p15="http://schemas.microsoft.com/office/powerpoint/2012/main" userId="61205e93f77228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CEE"/>
    <a:srgbClr val="0000FF"/>
    <a:srgbClr val="008000"/>
    <a:srgbClr val="2DBFF5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243" autoAdjust="0"/>
  </p:normalViewPr>
  <p:slideViewPr>
    <p:cSldViewPr snapToGrid="0" showGuides="1">
      <p:cViewPr>
        <p:scale>
          <a:sx n="66" d="100"/>
          <a:sy n="66" d="100"/>
        </p:scale>
        <p:origin x="2022" y="912"/>
      </p:cViewPr>
      <p:guideLst>
        <p:guide orient="horz" pos="2183"/>
        <p:guide pos="3840"/>
        <p:guide pos="7423"/>
        <p:guide pos="257"/>
        <p:guide orient="horz" pos="4178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9B555-7933-4096-BE99-9C49CCFF8EA5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9B50E-B660-4ABB-9697-613FA83B8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3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31100EAC-388C-455A-BC4F-0486F3D395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61D8932-442C-4893-AFC7-6551EF541F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E18AD47-C899-43CC-98E9-C988C899D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0D1626-6FE4-42D2-8133-CDA8448962E9}" type="slidenum">
              <a:rPr kumimoji="0" lang="zh-CN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6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B50E-B660-4ABB-9697-613FA83B86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9B50E-B660-4ABB-9697-613FA83B86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4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B50E-B660-4ABB-9697-613FA83B86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3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B50E-B660-4ABB-9697-613FA83B86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7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B50E-B660-4ABB-9697-613FA83B86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9B50E-B660-4ABB-9697-613FA83B86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22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9B50E-B660-4ABB-9697-613FA83B86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44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E7AD-BD6D-4759-AF90-5081770B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F9F82-9AC8-4A82-8EAE-DC6591C0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071D0-A2C0-4C46-B0AB-696BF935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F79CD-DDB8-4C4F-A9A6-6CF3741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CE7BF-38A8-45DB-B7CE-F09AD592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1CC9F2-6FEC-4C02-A608-6F985C2B785D}"/>
              </a:ext>
            </a:extLst>
          </p:cNvPr>
          <p:cNvCxnSpPr>
            <a:cxnSpLocks/>
          </p:cNvCxnSpPr>
          <p:nvPr userDrawn="1"/>
        </p:nvCxnSpPr>
        <p:spPr>
          <a:xfrm>
            <a:off x="0" y="992038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C57A900-EC16-417C-AD35-6CB6AFF6D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8" y="43741"/>
            <a:ext cx="904423" cy="9044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706356-778E-4FCC-8104-014C7FC04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12" y="52361"/>
            <a:ext cx="903600" cy="9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E8F3-D846-416C-A224-7EA09FC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C1C71-C451-4AA7-9D39-24A65F5F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EF84-DF6A-44DF-938D-C294C725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B8B81-08EF-408E-A93A-E4C9BD0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DC882-3FCC-47A7-A825-E331E328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717971-B60A-4B64-B60E-56C1E7D9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D9235-F9B1-4824-8C14-9C01C473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96ED0-4708-4194-94BB-87E0868F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B11D9-9E72-4490-A292-03AA2CF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AD101-7894-4C9B-88F7-8DD43C71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2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E7AD-BD6D-4759-AF90-5081770B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F9F82-9AC8-4A82-8EAE-DC6591C0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071D0-A2C0-4C46-B0AB-696BF935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F79CD-DDB8-4C4F-A9A6-6CF3741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CE7BF-38A8-45DB-B7CE-F09AD592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1CC9F2-6FEC-4C02-A608-6F985C2B785D}"/>
              </a:ext>
            </a:extLst>
          </p:cNvPr>
          <p:cNvCxnSpPr>
            <a:cxnSpLocks/>
          </p:cNvCxnSpPr>
          <p:nvPr userDrawn="1"/>
        </p:nvCxnSpPr>
        <p:spPr>
          <a:xfrm>
            <a:off x="0" y="992039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C57A900-EC16-417C-AD35-6CB6AFF6D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0" y="43742"/>
            <a:ext cx="904423" cy="9044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706356-778E-4FCC-8104-014C7FC04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12" y="52361"/>
            <a:ext cx="903600" cy="9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7BA0-9901-4568-BDA4-08A5C4CB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A89D-4179-401D-80AF-4AC96F11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403F0-66D0-41DA-BA02-2BBCCAC9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481C7-D3BA-4F0A-8E2B-5E7FD261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13383-6844-4F8D-8053-ED397731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8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00E2-80D3-4C6B-8E41-F7CF850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7B186-C34D-48A1-BAD5-6DD8D4CF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6EE95-ECB2-4CE9-B618-84C9651D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2AAD6-EA76-4B53-A18F-87783BD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C97B2-2CDB-4360-BFAF-1D2D969C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3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CDE33-650A-4A04-BCFA-E26BFD07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392EA-B3DA-4D4C-B35D-9A56D377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13009-13D7-4CD2-8D00-675D3ABF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DA9F0-8ECD-494E-AF5C-08262DFE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E45D8-8F17-492D-AFC0-3576BB72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4AE8C-45B4-4DF7-B9AC-AC09780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6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2D9D-35E1-4F10-B833-1DFD6CF7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15B3F-0F72-4E27-A3BC-63EFA891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EFA3D-8412-4A75-9484-2E19E1AE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F03A5-B5E2-489A-98BA-98AE2A5E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737A6-BF0D-4795-ABE0-A52E99C69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78CDC-2B40-4BEC-983A-E5BE258A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FCC70-8F51-4EC4-86D0-B2CD0BC8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0E3967-D604-4CAD-975C-3CC00A15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7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6889-3696-4D30-BBD3-87F5B9BB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1BF79-06A6-4469-8434-0589E86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DA6FCC-4FE0-444B-BB94-8F9DF434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655D2-7237-40D6-88A7-FE18365F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97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9E2E2-DAB7-4D43-BE86-12E77125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7E84FB-899E-406E-8D41-8EFFE9BB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E6434-2FF6-45BE-BE80-D176F243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73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CAE6-659B-48A9-8F4F-C9F15C97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0F13A-1C0E-47C6-835E-995B2A98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F0612-9173-4F35-BF5F-A58DB00A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B4C8-3FF6-422C-941A-E90FC5A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7DBC1-CF5C-4627-9490-FAA3304F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F83BA-AEB3-47AC-B87D-27FB28B1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3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7BA0-9901-4568-BDA4-08A5C4CB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A89D-4179-401D-80AF-4AC96F11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403F0-66D0-41DA-BA02-2BBCCAC9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481C7-D3BA-4F0A-8E2B-5E7FD261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13383-6844-4F8D-8053-ED397731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78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2337-741A-4BA4-8097-83F3F164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37E69-B2B6-4F39-9B80-C5D34B1D1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FBDE7-7B65-4DA6-97C5-50EDD32E5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B7110-B9EB-4218-A59B-AEAD583C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36750-168B-4AA6-9C36-0AA81BD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35DF9-CDA9-4357-B489-E987358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5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E8F3-D846-416C-A224-7EA09FC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C1C71-C451-4AA7-9D39-24A65F5F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EF84-DF6A-44DF-938D-C294C725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B8B81-08EF-408E-A93A-E4C9BD0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DC882-3FCC-47A7-A825-E331E328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717971-B60A-4B64-B60E-56C1E7D9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D9235-F9B1-4824-8C14-9C01C473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96ED0-4708-4194-94BB-87E0868F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B11D9-9E72-4490-A292-03AA2CF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AD101-7894-4C9B-88F7-8DD43C71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2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5ACCC-273A-4F0A-A95D-FEC0AC7F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04A60-C154-4BCC-AC8B-20A04B3A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D04CE-13E8-41F1-8809-C7F80935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F01B8-4A9D-4118-A03A-B5C5121B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1C325-38BB-466A-98CF-442A6F94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72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120C-DEBF-4699-B29B-A778978E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62501-D72A-4E78-9CAC-C87819AC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12D64-91FC-4870-AEAB-52FB60AC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F266D-80E7-4332-8A01-8D2CF160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41A91-1F82-49C9-8A61-D99FBEF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4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4C2F-7127-41F8-B6B7-32811E15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A20B5-D9CC-488B-9EAB-AD19A8A5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E58AA-8857-4066-A266-C1F16F94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1D56E-C8F4-4588-8B2B-74DFBA5F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7DA0C-2FA5-4AE3-8F61-E91BF9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54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DEA5D-55B5-47F5-8D1A-FF844CB0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8A07A-43BC-46A8-8F75-157EB1C0E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9011E-A728-4B95-9994-12314A40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5EF15-23D3-4477-9B94-D90A6075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71DCC-8283-4B12-863D-8426DC8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09782-73F4-43A5-BEE7-C5B743FC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99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388FF-B62F-4761-A811-3B62726E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7B5A9-52BF-49DE-AFEC-157BD324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2971E-751D-4928-966C-41EAC7106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F1A520-55DC-43A0-98B5-06C5A3D7C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EEBF9-FE44-46D3-95FE-C11604D49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8B92D-7019-435A-8AC8-8C35021C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5E99AE-EE09-44A7-942F-25E1AB76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E7D47-B567-4736-8460-F5E5EE8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4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BEB9-BDB6-421A-B881-41F8029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575F8C-4BF6-408F-B8AA-D38E6178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C5B47-8D96-4E38-86C5-B10AF91D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2721A7-6B38-46B5-B847-442F598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25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B5B600-6C85-4920-B0AA-97B6ABB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5A51AB-F43B-4BCA-B22A-167099AA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0F0E5-9355-4F71-89C8-C9221E3C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00E2-80D3-4C6B-8E41-F7CF850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7B186-C34D-48A1-BAD5-6DD8D4CF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6EE95-ECB2-4CE9-B618-84C9651D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2AAD6-EA76-4B53-A18F-87783BD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C97B2-2CDB-4360-BFAF-1D2D969C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75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C8FDE-4A44-4E3F-9183-2B349FEE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E7480-A8D0-4CA6-8C4B-46A8A85B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F6FDE-A7BB-460E-9806-A935E18E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C9970-0E2B-4138-B115-3522D682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E3C58-5FA3-452E-AB21-BCC84ACF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AED06-D8F7-42B6-AEF6-62FF4D90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33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8E6A-C742-4974-A99D-9F6499E3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3A790-44FC-46A0-A139-1376EA67D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39B83-5997-40F4-A739-43A04EF5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6FB32-8C96-4FA7-9EF0-CE9C124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D3E76-2666-4723-ABEE-4779DBB4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98990-F0FE-4D9C-BBDD-45774D1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6EA9-031F-4D88-A81C-385EA1AC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B8926-CC91-400B-ACB1-A7BFA948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FD56-341B-4D4C-9EBB-754C9F91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76BB4-C8AD-48E0-9242-9CD14E4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9C32D-2A68-4231-9CA7-2EAA4AD3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8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1DBF1-955F-4EE0-A982-5B4910E99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A13D5-D750-4059-A935-ACDED59F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1EAE-A574-49FA-9AA9-90300C7B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DEE95-524D-4B50-B3D6-8E26C364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41B6A-EDC7-48A0-96DB-6157A100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CDE33-650A-4A04-BCFA-E26BFD07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392EA-B3DA-4D4C-B35D-9A56D377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13009-13D7-4CD2-8D00-675D3ABF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DA9F0-8ECD-494E-AF5C-08262DFE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E45D8-8F17-492D-AFC0-3576BB72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4AE8C-45B4-4DF7-B9AC-AC09780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2D9D-35E1-4F10-B833-1DFD6CF7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15B3F-0F72-4E27-A3BC-63EFA891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EFA3D-8412-4A75-9484-2E19E1AE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F03A5-B5E2-489A-98BA-98AE2A5E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737A6-BF0D-4795-ABE0-A52E99C69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78CDC-2B40-4BEC-983A-E5BE258A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FCC70-8F51-4EC4-86D0-B2CD0BC8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0E3967-D604-4CAD-975C-3CC00A15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9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6889-3696-4D30-BBD3-87F5B9BB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1BF79-06A6-4469-8434-0589E86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DA6FCC-4FE0-444B-BB94-8F9DF434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655D2-7237-40D6-88A7-FE18365F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9E2E2-DAB7-4D43-BE86-12E77125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7E84FB-899E-406E-8D41-8EFFE9BB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E6434-2FF6-45BE-BE80-D176F243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CAE6-659B-48A9-8F4F-C9F15C97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0F13A-1C0E-47C6-835E-995B2A98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F0612-9173-4F35-BF5F-A58DB00A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B4C8-3FF6-422C-941A-E90FC5A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7DBC1-CF5C-4627-9490-FAA3304F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F83BA-AEB3-47AC-B87D-27FB28B1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2337-741A-4BA4-8097-83F3F164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37E69-B2B6-4F39-9B80-C5D34B1D1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FBDE7-7B65-4DA6-97C5-50EDD32E5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B7110-B9EB-4218-A59B-AEAD583C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36750-168B-4AA6-9C36-0AA81BD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35DF9-CDA9-4357-B489-E987358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6D9A2-B28B-4CDC-B7AB-DA5B9BE8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1BB39-96B3-411A-861B-3494EF8C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4E6DB-5CF8-4260-B8CA-EFC634CD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6161F-8433-433F-B7D4-E2F2351A2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29D22-5F8C-4C7A-A9C5-CB86B977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6D9A2-B28B-4CDC-B7AB-DA5B9BE8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1BB39-96B3-411A-861B-3494EF8C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4E6DB-5CF8-4260-B8CA-EFC634CD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F305-54BB-4F00-B1D5-C75052B8B938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6161F-8433-433F-B7D4-E2F2351A2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29D22-5F8C-4C7A-A9C5-CB86B977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D435-7F17-44B0-A2A3-AA7C36A9D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F574C-F0CC-46AC-9997-2BA74E64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00B9D-9E84-4613-9C10-DE92688AD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A27F-10B1-42DB-8265-455B92AC63C2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442B9-F81A-4C6F-96C8-A883D777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08233-B7E3-43AB-BDE4-B42B3050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F2F4-E45A-4F24-ADCE-0906A20054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E219E3-7E06-41A3-A00D-A919A43972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" y="26761"/>
            <a:ext cx="897698" cy="87974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69C564-A93F-4B93-9324-23F411ED5F3B}"/>
              </a:ext>
            </a:extLst>
          </p:cNvPr>
          <p:cNvCxnSpPr/>
          <p:nvPr userDrawn="1"/>
        </p:nvCxnSpPr>
        <p:spPr>
          <a:xfrm>
            <a:off x="0" y="945715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8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C:\Users\Administrator\Desktop\为而非.png">
            <a:extLst>
              <a:ext uri="{FF2B5EF4-FFF2-40B4-BE49-F238E27FC236}">
                <a16:creationId xmlns:a16="http://schemas.microsoft.com/office/drawing/2014/main" id="{25CA3851-F222-4163-92C0-8AECEA2C5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6"/>
          <a:stretch/>
        </p:blipFill>
        <p:spPr bwMode="auto">
          <a:xfrm>
            <a:off x="1089764" y="31790"/>
            <a:ext cx="3443614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238106"/>
            <a:ext cx="12192000" cy="17526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汇报人：张三</a:t>
            </a:r>
            <a:endParaRPr lang="en-US" altLang="zh-CN" sz="4000" b="1" dirty="0">
              <a:solidFill>
                <a:srgbClr val="2D2D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40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4000" b="1" dirty="0">
              <a:solidFill>
                <a:srgbClr val="2D2D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12DE3-8F77-49AF-A97F-CA7F70BB54E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2157"/>
            <a:ext cx="12192000" cy="1538883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2024</a:t>
            </a:r>
            <a:r>
              <a:rPr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年第</a:t>
            </a:r>
            <a:r>
              <a:rPr lang="en-US" altLang="zh-CN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 研究进展汇报</a:t>
            </a:r>
            <a:endParaRPr lang="en-US" altLang="zh-CN" sz="5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~7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日）</a:t>
            </a:r>
            <a:endParaRPr lang="en-US" altLang="zh-CN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98EEF6C-EEC0-954E-508F-10BB2547062B}"/>
              </a:ext>
            </a:extLst>
          </p:cNvPr>
          <p:cNvSpPr txBox="1">
            <a:spLocks noChangeArrowheads="1"/>
          </p:cNvSpPr>
          <p:nvPr/>
        </p:nvSpPr>
        <p:spPr>
          <a:xfrm>
            <a:off x="5274733" y="345742"/>
            <a:ext cx="6900333" cy="65876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高压水射流钻井完井实验室超临界小组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8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618405-31DB-4D9D-A75F-D23FADB1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存在问题及下一步计划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9984FBD2-0EB2-41A7-986E-2C3F7587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744490"/>
            <a:ext cx="10708640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进一步逐步推进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溶解实验，同时撰写论文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157F-C0E4-41AF-9876-5E8E5C5C4FCE}"/>
              </a:ext>
            </a:extLst>
          </p:cNvPr>
          <p:cNvSpPr/>
          <p:nvPr/>
        </p:nvSpPr>
        <p:spPr>
          <a:xfrm>
            <a:off x="876300" y="-2644582"/>
            <a:ext cx="883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71BFD0-72B5-0AB2-8493-E2E28C3736EA}"/>
              </a:ext>
            </a:extLst>
          </p:cNvPr>
          <p:cNvSpPr txBox="1"/>
          <p:nvPr/>
        </p:nvSpPr>
        <p:spPr>
          <a:xfrm>
            <a:off x="7459663" y="1299064"/>
            <a:ext cx="432435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根据第一页计划的工作安排，详细展开下一步工作的具体内容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A44B22-FFB7-BFCB-7ACB-8399B2A403B0}"/>
              </a:ext>
            </a:extLst>
          </p:cNvPr>
          <p:cNvSpPr txBox="1"/>
          <p:nvPr/>
        </p:nvSpPr>
        <p:spPr>
          <a:xfrm>
            <a:off x="623660" y="3743783"/>
            <a:ext cx="11160353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 kumimoji="0" sz="267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多孔介质非均匀润湿正式模拟方案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7529DA-3B46-CC64-85EA-1109A50E0B41}"/>
              </a:ext>
            </a:extLst>
          </p:cNvPr>
          <p:cNvSpPr txBox="1"/>
          <p:nvPr/>
        </p:nvSpPr>
        <p:spPr>
          <a:xfrm>
            <a:off x="985609" y="2305779"/>
            <a:ext cx="8729891" cy="1323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buClr>
                <a:srgbClr val="FF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开展不同盐度条件下影响规律研究；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buClr>
                <a:srgbClr val="FF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对之前的数据展开数据处理；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buClr>
                <a:srgbClr val="FF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撰写论文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Experimental setup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部分；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AD55FF-E4C1-224B-3D91-FAB411629490}"/>
              </a:ext>
            </a:extLst>
          </p:cNvPr>
          <p:cNvSpPr txBox="1"/>
          <p:nvPr/>
        </p:nvSpPr>
        <p:spPr>
          <a:xfrm>
            <a:off x="515823" y="5219390"/>
            <a:ext cx="11160353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 kumimoji="0" sz="267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配合完成实验室日常工作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20EC99-9AF0-89E9-CAB2-9FA1ADB9E6E0}"/>
              </a:ext>
            </a:extLst>
          </p:cNvPr>
          <p:cNvSpPr txBox="1"/>
          <p:nvPr/>
        </p:nvSpPr>
        <p:spPr>
          <a:xfrm>
            <a:off x="985609" y="4250727"/>
            <a:ext cx="8729891" cy="9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buClr>
                <a:srgbClr val="FF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调研岩石润湿性分布特征，流体物性参数，孔隙几何参数；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buClr>
                <a:srgbClr val="FF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调试算例文件完成预模拟；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D83F75-8CD1-48BA-90A1-F9308A72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762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下一步工作计划</a:t>
            </a:r>
          </a:p>
        </p:txBody>
      </p:sp>
    </p:spTree>
    <p:extLst>
      <p:ext uri="{BB962C8B-B14F-4D97-AF65-F5344CB8AC3E}">
        <p14:creationId xmlns:p14="http://schemas.microsoft.com/office/powerpoint/2010/main" val="179626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B2F460-835C-26B6-1ADD-B9BBF1B34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819" y="2003425"/>
            <a:ext cx="10252362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汇报完毕</a:t>
            </a:r>
            <a:endParaRPr kumimoji="0" lang="en-US" altLang="zh-CN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请各位老师同学批评指正</a:t>
            </a:r>
            <a:b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1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4E5198-BC1B-4DE5-8FAD-0ABA67D3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工作计划与完成情况 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EF1AC0-9EEC-FF8F-1F70-0E9479C07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58113"/>
              </p:ext>
            </p:extLst>
          </p:nvPr>
        </p:nvGraphicFramePr>
        <p:xfrm>
          <a:off x="117097" y="1211659"/>
          <a:ext cx="11957805" cy="5612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2">
                  <a:extLst>
                    <a:ext uri="{9D8B030D-6E8A-4147-A177-3AD203B41FA5}">
                      <a16:colId xmlns:a16="http://schemas.microsoft.com/office/drawing/2014/main" val="1966452182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2090881781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2919903252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3837069179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3490954743"/>
                    </a:ext>
                  </a:extLst>
                </a:gridCol>
                <a:gridCol w="765395">
                  <a:extLst>
                    <a:ext uri="{9D8B030D-6E8A-4147-A177-3AD203B41FA5}">
                      <a16:colId xmlns:a16="http://schemas.microsoft.com/office/drawing/2014/main" val="1512936952"/>
                    </a:ext>
                  </a:extLst>
                </a:gridCol>
                <a:gridCol w="681933">
                  <a:extLst>
                    <a:ext uri="{9D8B030D-6E8A-4147-A177-3AD203B41FA5}">
                      <a16:colId xmlns:a16="http://schemas.microsoft.com/office/drawing/2014/main" val="2219967314"/>
                    </a:ext>
                  </a:extLst>
                </a:gridCol>
                <a:gridCol w="761736">
                  <a:extLst>
                    <a:ext uri="{9D8B030D-6E8A-4147-A177-3AD203B41FA5}">
                      <a16:colId xmlns:a16="http://schemas.microsoft.com/office/drawing/2014/main" val="2519048376"/>
                    </a:ext>
                  </a:extLst>
                </a:gridCol>
                <a:gridCol w="765395">
                  <a:extLst>
                    <a:ext uri="{9D8B030D-6E8A-4147-A177-3AD203B41FA5}">
                      <a16:colId xmlns:a16="http://schemas.microsoft.com/office/drawing/2014/main" val="259484610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1652535862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2383814649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1228673431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2993508008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2503242693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4042806719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3759144656"/>
                    </a:ext>
                  </a:extLst>
                </a:gridCol>
                <a:gridCol w="659977">
                  <a:extLst>
                    <a:ext uri="{9D8B030D-6E8A-4147-A177-3AD203B41FA5}">
                      <a16:colId xmlns:a16="http://schemas.microsoft.com/office/drawing/2014/main" val="1389368824"/>
                    </a:ext>
                  </a:extLst>
                </a:gridCol>
              </a:tblGrid>
              <a:tr h="49985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计划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46078"/>
                  </a:ext>
                </a:extLst>
              </a:tr>
              <a:tr h="791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288863"/>
                  </a:ext>
                </a:extLst>
              </a:tr>
              <a:tr h="306593">
                <a:tc grid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个人进展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70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多孔介质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非均匀润湿模拟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阅读相关文献确定最终模型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确定实验方案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最终测试模拟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提交全部模拟算例，等待结果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进行模拟数据后处理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对教材中</a:t>
                      </a:r>
                      <a:r>
                        <a:rPr lang="en-US" altLang="zh-CN" sz="1400" b="1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内容用</a:t>
                      </a:r>
                      <a:r>
                        <a:rPr lang="en-US" altLang="zh-CN" sz="1400" b="1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py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复现</a:t>
                      </a:r>
                      <a:endParaRPr lang="en-US" altLang="zh-CN" sz="14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根据流致振动调研结合油服管柱撰写一篇论文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撰写学术论文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967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CSC</a:t>
                      </a:r>
                    </a:p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联合培养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1000</a:t>
                      </a:r>
                    </a:p>
                    <a:p>
                      <a:pPr algn="ctr"/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um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硅油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550</a:t>
                      </a:r>
                    </a:p>
                    <a:p>
                      <a:pPr algn="ctr"/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100um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硅油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550</a:t>
                      </a:r>
                    </a:p>
                    <a:p>
                      <a:pPr algn="ctr"/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200um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与外导商量实验结果，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确定实验数据处理方法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文本预处理与命名实体识别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撰写学术论文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图谱扩充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完成学术论文撰写并投稿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研究方向思路整理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095541"/>
                  </a:ext>
                </a:extLst>
              </a:tr>
              <a:tr h="328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日常工作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辅助完成课题组各项日常工作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8492"/>
                  </a:ext>
                </a:extLst>
              </a:tr>
              <a:tr h="332095">
                <a:tc grid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科研项目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新疆压裂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完成粗糙裂缝内的</a:t>
                      </a: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流动传热模拟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343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石堪院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阅读文献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调试电脑性能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确定模拟尺寸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0" lang="zh-CN" alt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开展数值模拟并进行数据后处理</a:t>
                      </a:r>
                      <a:endParaRPr kumimoji="0" lang="en-US" altLang="zh-CN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0" lang="zh-CN" alt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完成学术论文撰写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99360"/>
                  </a:ext>
                </a:extLst>
              </a:tr>
              <a:tr h="306000">
                <a:tc grid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课程学习（如果有，请添加）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58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9718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5779333-4E7A-2A3F-B4E0-497451D2CE9A}"/>
              </a:ext>
            </a:extLst>
          </p:cNvPr>
          <p:cNvSpPr txBox="1"/>
          <p:nvPr/>
        </p:nvSpPr>
        <p:spPr>
          <a:xfrm>
            <a:off x="7465072" y="4889401"/>
            <a:ext cx="450085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根据实际情况增加删减内容，前两列为上次组会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本次组会区间的工作总结，后两列为为了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个月时间的工作计划</a:t>
            </a:r>
          </a:p>
        </p:txBody>
      </p:sp>
    </p:spTree>
    <p:extLst>
      <p:ext uri="{BB962C8B-B14F-4D97-AF65-F5344CB8AC3E}">
        <p14:creationId xmlns:p14="http://schemas.microsoft.com/office/powerpoint/2010/main" val="15532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E4A1DC92-622C-9D2B-DADC-225D0420D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84" y="1035426"/>
            <a:ext cx="11066641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3" tIns="45719" rIns="91403" bIns="45719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 algn="just" defTabSz="914377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  <a:defRPr/>
            </a:pPr>
            <a:r>
              <a:rPr kumimoji="0" lang="zh-CN" altLang="en-US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研究内容：</a:t>
            </a:r>
            <a:r>
              <a:rPr kumimoji="0" lang="en-US" altLang="zh-CN" sz="2400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Mt. Simon</a:t>
            </a:r>
            <a:r>
              <a:rPr kumimoji="0" lang="zh-CN" altLang="en-US" sz="2400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砂岩岩心中粘土矿物润湿性对多相流动的影响</a:t>
            </a:r>
            <a:endParaRPr kumimoji="0" lang="en-US" altLang="zh-CN" sz="2400" i="0" u="none" strike="noStrike" kern="1200" cap="none" spc="15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algn="just" defTabSz="914377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  <a:defRPr/>
            </a:pPr>
            <a:r>
              <a:rPr kumimoji="0" lang="zh-CN" altLang="en-US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实验方法：</a:t>
            </a:r>
            <a:r>
              <a:rPr kumimoji="0" lang="zh-CN" altLang="en-US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岩心驱替实验、</a:t>
            </a:r>
            <a:r>
              <a:rPr lang="en-US" altLang="zh-CN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QEMSCAN</a:t>
            </a: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Micro-CT</a:t>
            </a:r>
            <a:r>
              <a:rPr kumimoji="0" lang="zh-CN" altLang="en-US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</a:t>
            </a: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多相流模拟</a:t>
            </a:r>
            <a:endParaRPr kumimoji="0" lang="en-US" altLang="zh-CN" sz="2400" b="1" i="0" u="none" strike="noStrike" kern="1200" cap="none" spc="15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76CD9-A7E3-E0F7-C97F-28827FB9D11E}"/>
              </a:ext>
            </a:extLst>
          </p:cNvPr>
          <p:cNvSpPr/>
          <p:nvPr/>
        </p:nvSpPr>
        <p:spPr>
          <a:xfrm>
            <a:off x="5649106" y="6319132"/>
            <a:ext cx="262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不同润湿条件相渗曲线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0F833C-B4A8-F4AC-E635-D98895716A7F}"/>
              </a:ext>
            </a:extLst>
          </p:cNvPr>
          <p:cNvSpPr/>
          <p:nvPr/>
        </p:nvSpPr>
        <p:spPr>
          <a:xfrm>
            <a:off x="8798669" y="6250230"/>
            <a:ext cx="3403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粘土矿物润湿性反转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对孔隙中水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</a:t>
            </a:r>
            <a:r>
              <a:rPr lang="en-US" altLang="zh-CN" sz="16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分布的影响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D3FBDF8-320F-AC28-FE6F-1DBEDA1A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83" y="1779701"/>
            <a:ext cx="11626186" cy="143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3" tIns="45719" rIns="91403" bIns="45719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151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在原位</a:t>
            </a:r>
            <a:r>
              <a:rPr lang="en-US" altLang="zh-CN" sz="2400" spc="15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Micro-CT</a:t>
            </a:r>
            <a:r>
              <a:rPr lang="zh-CN" altLang="en-US" sz="2400" spc="15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结果表明岩心中润湿角分布为</a:t>
            </a:r>
            <a:r>
              <a:rPr lang="en-US" altLang="zh-CN" sz="2400" spc="15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0~110°</a:t>
            </a:r>
            <a:r>
              <a:rPr lang="zh-CN" altLang="en-US" sz="2400" spc="15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，平均值为</a:t>
            </a:r>
            <a:r>
              <a:rPr lang="en-US" altLang="zh-CN" sz="2400" spc="15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45°</a:t>
            </a:r>
            <a:r>
              <a:rPr lang="zh-CN" altLang="en-US" sz="2400" spc="15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spc="15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当基质的润湿性保持不变时，残余水饱和度随着矿物润湿角的增加而减小；</a:t>
            </a:r>
            <a:endParaRPr kumimoji="0" lang="en-US" altLang="zh-CN" sz="2400" b="0" i="0" u="none" strike="noStrike" kern="1200" cap="none" spc="15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5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粘土润湿性反转会显著影响相对渗透率曲线。</a:t>
            </a:r>
            <a:endParaRPr kumimoji="0" lang="en-US" altLang="zh-CN" sz="2400" b="0" i="0" u="none" strike="noStrike" kern="1200" cap="none" spc="15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45FBF0-3F26-9035-ED25-9B7958706251}"/>
              </a:ext>
            </a:extLst>
          </p:cNvPr>
          <p:cNvSpPr/>
          <p:nvPr/>
        </p:nvSpPr>
        <p:spPr>
          <a:xfrm>
            <a:off x="888336" y="6319132"/>
            <a:ext cx="340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水驱饱和度曲线及相分布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C199F66-8974-9565-A92F-6AF7D7BB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82" y="3202255"/>
            <a:ext cx="1178520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3" tIns="45719" rIns="91403" bIns="45719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 algn="just" defTabSz="914377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  <a:defRPr/>
            </a:pPr>
            <a:r>
              <a:rPr kumimoji="0" lang="zh-CN" altLang="en-US" sz="2400" b="1" i="0" u="none" strike="noStrike" kern="1200" cap="none" spc="15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心得与收获</a:t>
            </a:r>
            <a:r>
              <a:rPr lang="zh-CN" altLang="en-US" sz="24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b="1" spc="15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403136-A659-A6DD-F91D-AFC7CFFE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3" y="4164764"/>
            <a:ext cx="4891899" cy="20957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0132C7-FF6C-76B5-2CE5-6A0D951D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669" y="3950005"/>
            <a:ext cx="2971800" cy="23691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B810BD-083B-AFD8-23A5-FA0547B68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570" r="28596" b="1"/>
          <a:stretch/>
        </p:blipFill>
        <p:spPr>
          <a:xfrm>
            <a:off x="5078516" y="4164764"/>
            <a:ext cx="3492992" cy="209571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5D8CBDB-7601-0293-4C18-3C59BFBC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70" y="0"/>
            <a:ext cx="9490828" cy="10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Influence of Clay Wettability Alteration on Relative Permeability, 2020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Ming Fan, James E. McClure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等人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Virginia Tech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大学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Geophysical Research Letters, Q1, IF=4.6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8DD424-E9A1-BB36-FC40-F3E9DE815490}"/>
              </a:ext>
            </a:extLst>
          </p:cNvPr>
          <p:cNvSpPr txBox="1"/>
          <p:nvPr/>
        </p:nvSpPr>
        <p:spPr>
          <a:xfrm>
            <a:off x="3953890" y="-1117063"/>
            <a:ext cx="432435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主要作者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研究团队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影响因子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of science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或者中科院查看分区及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120D61-140F-D2C7-CE9E-8E6B82962F6D}"/>
              </a:ext>
            </a:extLst>
          </p:cNvPr>
          <p:cNvSpPr txBox="1"/>
          <p:nvPr/>
        </p:nvSpPr>
        <p:spPr>
          <a:xfrm>
            <a:off x="144283" y="3572160"/>
            <a:ext cx="10638015" cy="50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3" tIns="45719" rIns="91403" bIns="45719">
            <a:spAutoFit/>
          </a:bodyPr>
          <a:lstStyle>
            <a:defPPr>
              <a:defRPr lang="zh-CN"/>
            </a:defPPr>
            <a:lvl1pPr marL="342900" lvl="0" indent="-342900" algn="just"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kumimoji="0" sz="2400" i="0" u="none" strike="noStrike" cap="none" spc="151" normalizeH="0" baseline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本文中有许多关于岩石润湿性分布特征的描述，后续可以参考借鉴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4DD0E5-03DE-700A-2F26-D597A602468C}"/>
              </a:ext>
            </a:extLst>
          </p:cNvPr>
          <p:cNvSpPr txBox="1"/>
          <p:nvPr/>
        </p:nvSpPr>
        <p:spPr>
          <a:xfrm>
            <a:off x="7723366" y="2480430"/>
            <a:ext cx="432435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文献分析，关注实验内容、方法、主要结论与自己读完之后的心得体会，最多不超过两页</a:t>
            </a:r>
          </a:p>
        </p:txBody>
      </p:sp>
    </p:spTree>
    <p:extLst>
      <p:ext uri="{BB962C8B-B14F-4D97-AF65-F5344CB8AC3E}">
        <p14:creationId xmlns:p14="http://schemas.microsoft.com/office/powerpoint/2010/main" val="406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17845079-103E-42FD-A79D-BE24FB09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主要科研和论文工作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BF3479-7AB5-07F9-C6B7-13C303264B53}"/>
              </a:ext>
            </a:extLst>
          </p:cNvPr>
          <p:cNvSpPr txBox="1"/>
          <p:nvPr/>
        </p:nvSpPr>
        <p:spPr>
          <a:xfrm>
            <a:off x="6996249" y="6439727"/>
            <a:ext cx="495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非均匀润湿裂缝模型模拟，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v=0.001, t=0.1s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9D4E89-DAF7-99A5-E304-6B671CCF1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6" y="3126746"/>
            <a:ext cx="4669539" cy="16545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7D7BC-1A79-5550-E14E-3D18939CB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92" y="4796995"/>
            <a:ext cx="5540729" cy="167485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116E1FC-78DD-52A3-AB1A-A0D459B2A971}"/>
              </a:ext>
            </a:extLst>
          </p:cNvPr>
          <p:cNvGrpSpPr/>
          <p:nvPr/>
        </p:nvGrpSpPr>
        <p:grpSpPr>
          <a:xfrm>
            <a:off x="6899164" y="3400008"/>
            <a:ext cx="4981852" cy="3017982"/>
            <a:chOff x="7117784" y="3429000"/>
            <a:chExt cx="4231535" cy="2585629"/>
          </a:xfrm>
        </p:grpSpPr>
        <p:pic>
          <p:nvPicPr>
            <p:cNvPr id="11" name="alphaCO2">
              <a:hlinkClick r:id="" action="ppaction://media"/>
              <a:extLst>
                <a:ext uri="{FF2B5EF4-FFF2-40B4-BE49-F238E27FC236}">
                  <a16:creationId xmlns:a16="http://schemas.microsoft.com/office/drawing/2014/main" id="{D9AE8F47-19D8-17CD-11FD-5162EFE9E8A5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 rotWithShape="1">
            <a:blip r:embed="rId7"/>
            <a:srcRect l="16252" t="15259" r="15901" b="28868"/>
            <a:stretch/>
          </p:blipFill>
          <p:spPr>
            <a:xfrm>
              <a:off x="7139085" y="3429000"/>
              <a:ext cx="4210234" cy="2585629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CECDD50-7239-AD95-A246-B3EDC6C98B92}"/>
                </a:ext>
              </a:extLst>
            </p:cNvPr>
            <p:cNvGrpSpPr/>
            <p:nvPr/>
          </p:nvGrpSpPr>
          <p:grpSpPr>
            <a:xfrm>
              <a:off x="7117784" y="4099629"/>
              <a:ext cx="4188300" cy="1865741"/>
              <a:chOff x="7117784" y="4099629"/>
              <a:chExt cx="4188300" cy="1865741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67BF7E2-4667-BEA5-1D84-777F9B3FC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00247" y="4099629"/>
                <a:ext cx="4105837" cy="1865741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EBDAED4-4250-F1B9-BEAD-4D89EFD026E6}"/>
                  </a:ext>
                </a:extLst>
              </p:cNvPr>
              <p:cNvSpPr/>
              <p:nvPr/>
            </p:nvSpPr>
            <p:spPr>
              <a:xfrm>
                <a:off x="7117784" y="4185660"/>
                <a:ext cx="63967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30°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3BCC891-4D72-52B8-60D1-9B3F83BE1EC0}"/>
                  </a:ext>
                </a:extLst>
              </p:cNvPr>
              <p:cNvSpPr/>
              <p:nvPr/>
            </p:nvSpPr>
            <p:spPr>
              <a:xfrm>
                <a:off x="7139085" y="5565114"/>
                <a:ext cx="63967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60°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63CFFFD-2A99-F9FC-5CF4-8929B23303EE}"/>
                  </a:ext>
                </a:extLst>
              </p:cNvPr>
              <p:cNvSpPr/>
              <p:nvPr/>
            </p:nvSpPr>
            <p:spPr>
              <a:xfrm>
                <a:off x="7153359" y="4856289"/>
                <a:ext cx="63967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90°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0C1BB7D-7DBA-98A9-DC38-4B38E5BD51AD}"/>
                  </a:ext>
                </a:extLst>
              </p:cNvPr>
              <p:cNvSpPr/>
              <p:nvPr/>
            </p:nvSpPr>
            <p:spPr>
              <a:xfrm>
                <a:off x="7529362" y="4875387"/>
                <a:ext cx="63967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120°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A1F22B3-42B0-73B9-BDC5-B9084E9082B5}"/>
                  </a:ext>
                </a:extLst>
              </p:cNvPr>
              <p:cNvSpPr/>
              <p:nvPr/>
            </p:nvSpPr>
            <p:spPr>
              <a:xfrm>
                <a:off x="7955851" y="4167231"/>
                <a:ext cx="63967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150°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7042D34-997A-4D91-0ADF-07270BC3E2C7}"/>
              </a:ext>
            </a:extLst>
          </p:cNvPr>
          <p:cNvSpPr txBox="1"/>
          <p:nvPr/>
        </p:nvSpPr>
        <p:spPr>
          <a:xfrm>
            <a:off x="2096954" y="6471854"/>
            <a:ext cx="289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参考论文模型及结果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DD3198-394A-D431-0CE5-971D698994BD}"/>
              </a:ext>
            </a:extLst>
          </p:cNvPr>
          <p:cNvSpPr txBox="1"/>
          <p:nvPr/>
        </p:nvSpPr>
        <p:spPr>
          <a:xfrm>
            <a:off x="473841" y="1549431"/>
            <a:ext cx="11718159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非均匀润湿性裂缝流动模拟，实验结果部分与参考论文一致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但由于裂缝流动模拟属于三维问题，且网格尺寸极小，导致计算速度慢，此案例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核，耗时近一月，花费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0387B254-1020-4513-DBD8-E9D80EEA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48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非均匀润湿裂缝流动模拟</a:t>
            </a:r>
            <a:endParaRPr lang="zh-CN" altLang="en-US" sz="2800" b="1" spc="15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8E69D-4C52-0BDC-B3BB-2C13ED997E1E}"/>
              </a:ext>
            </a:extLst>
          </p:cNvPr>
          <p:cNvSpPr txBox="1"/>
          <p:nvPr/>
        </p:nvSpPr>
        <p:spPr>
          <a:xfrm>
            <a:off x="7867650" y="1226858"/>
            <a:ext cx="432435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主要写上次组会至今以来的科研进展，尽可能写自己研究方向的进展，例如模拟进展，实验进展，理论学习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E52A90-2004-309C-1F76-FBF11A059C4E}"/>
              </a:ext>
            </a:extLst>
          </p:cNvPr>
          <p:cNvSpPr txBox="1"/>
          <p:nvPr/>
        </p:nvSpPr>
        <p:spPr>
          <a:xfrm>
            <a:off x="7867650" y="2503502"/>
            <a:ext cx="432435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模拟类</a:t>
            </a:r>
          </a:p>
        </p:txBody>
      </p:sp>
    </p:spTree>
    <p:extLst>
      <p:ext uri="{BB962C8B-B14F-4D97-AF65-F5344CB8AC3E}">
        <p14:creationId xmlns:p14="http://schemas.microsoft.com/office/powerpoint/2010/main" val="299052289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17845079-103E-42FD-A79D-BE24FB09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主要科研和论文工作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E52A90-2004-309C-1F76-FBF11A059C4E}"/>
              </a:ext>
            </a:extLst>
          </p:cNvPr>
          <p:cNvSpPr txBox="1"/>
          <p:nvPr/>
        </p:nvSpPr>
        <p:spPr>
          <a:xfrm>
            <a:off x="7849900" y="3028461"/>
            <a:ext cx="432435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622423-22DE-1056-132D-3BEE2AE67CA8}"/>
              </a:ext>
            </a:extLst>
          </p:cNvPr>
          <p:cNvSpPr txBox="1"/>
          <p:nvPr/>
        </p:nvSpPr>
        <p:spPr>
          <a:xfrm>
            <a:off x="1497953" y="6402937"/>
            <a:ext cx="29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实验设备流程图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B01AC4-DD15-B849-E0FE-BDB325F978CD}"/>
              </a:ext>
            </a:extLst>
          </p:cNvPr>
          <p:cNvSpPr txBox="1"/>
          <p:nvPr/>
        </p:nvSpPr>
        <p:spPr>
          <a:xfrm>
            <a:off x="5787717" y="6402937"/>
            <a:ext cx="640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18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SiliconeOil-550/556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溶解结果及数据后处理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F3B5175-681F-333B-C291-2CB4682E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64045"/>
            <a:ext cx="5350827" cy="30823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1A8B645-3C70-E687-145C-B5937D32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950" y="3449096"/>
            <a:ext cx="3561050" cy="27122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053A274-C06A-3AD3-2D54-7A3A244B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64" y="3406114"/>
            <a:ext cx="4160507" cy="2790343"/>
          </a:xfrm>
          <a:prstGeom prst="rect">
            <a:avLst/>
          </a:prstGeom>
        </p:spPr>
      </p:pic>
      <p:sp>
        <p:nvSpPr>
          <p:cNvPr id="6" name="文本框 1">
            <a:extLst>
              <a:ext uri="{FF2B5EF4-FFF2-40B4-BE49-F238E27FC236}">
                <a16:creationId xmlns:a16="http://schemas.microsoft.com/office/drawing/2014/main" id="{19291F12-833C-5E52-5A44-AD34601B1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48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国外研究</a:t>
            </a:r>
            <a:r>
              <a:rPr lang="en-US" altLang="zh-CN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—CO</a:t>
            </a:r>
            <a:r>
              <a:rPr lang="en-US" altLang="zh-CN" sz="2800" b="1" spc="15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溶解实验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DF03FF-8681-3D51-5EC2-C27B121EF5DE}"/>
              </a:ext>
            </a:extLst>
          </p:cNvPr>
          <p:cNvSpPr txBox="1"/>
          <p:nvPr/>
        </p:nvSpPr>
        <p:spPr>
          <a:xfrm>
            <a:off x="473841" y="1549431"/>
            <a:ext cx="11718159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现已完成两组正式实验并绘制了实验设备流程图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对于静态溶解实验，在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平直管内开展了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硅油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硅油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现有实验结果表明，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在与硅油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溶解较块；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硅油黏度对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溶解有重要影响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B8E69D-4C52-0BDC-B3BB-2C13ED997E1E}"/>
              </a:ext>
            </a:extLst>
          </p:cNvPr>
          <p:cNvSpPr txBox="1"/>
          <p:nvPr/>
        </p:nvSpPr>
        <p:spPr>
          <a:xfrm>
            <a:off x="7867650" y="1226858"/>
            <a:ext cx="432435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主要写上次组会至今以来的科研进展，尽可能写自己研究方向的进展，例如模拟进展，实验进展，理论学习</a:t>
            </a:r>
          </a:p>
        </p:txBody>
      </p:sp>
    </p:spTree>
    <p:extLst>
      <p:ext uri="{BB962C8B-B14F-4D97-AF65-F5344CB8AC3E}">
        <p14:creationId xmlns:p14="http://schemas.microsoft.com/office/powerpoint/2010/main" val="40212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0">
            <a:extLst>
              <a:ext uri="{FF2B5EF4-FFF2-40B4-BE49-F238E27FC236}">
                <a16:creationId xmlns:a16="http://schemas.microsoft.com/office/drawing/2014/main" id="{CAFB54F0-DF58-496C-91C2-941087F43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18921"/>
              </p:ext>
            </p:extLst>
          </p:nvPr>
        </p:nvGraphicFramePr>
        <p:xfrm>
          <a:off x="631576" y="1892266"/>
          <a:ext cx="10928848" cy="1704373"/>
        </p:xfrm>
        <a:graphic>
          <a:graphicData uri="http://schemas.openxmlformats.org/drawingml/2006/table">
            <a:tbl>
              <a:tblPr/>
              <a:tblGrid>
                <a:gridCol w="688847">
                  <a:extLst>
                    <a:ext uri="{9D8B030D-6E8A-4147-A177-3AD203B41FA5}">
                      <a16:colId xmlns:a16="http://schemas.microsoft.com/office/drawing/2014/main" val="236039567"/>
                    </a:ext>
                  </a:extLst>
                </a:gridCol>
                <a:gridCol w="700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662">
                  <a:extLst>
                    <a:ext uri="{9D8B030D-6E8A-4147-A177-3AD203B41FA5}">
                      <a16:colId xmlns:a16="http://schemas.microsoft.com/office/drawing/2014/main" val="474198568"/>
                    </a:ext>
                  </a:extLst>
                </a:gridCol>
              </a:tblGrid>
              <a:tr h="472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BE0E3"/>
                        </a:gs>
                        <a:gs pos="50000">
                          <a:srgbClr val="D6ECEE"/>
                        </a:gs>
                        <a:gs pos="100000">
                          <a:srgbClr val="BBE0E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专著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专利名称</a:t>
                      </a:r>
                    </a:p>
                  </a:txBody>
                  <a:tcPr marL="0" marR="0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BE0E3"/>
                        </a:gs>
                        <a:gs pos="50000">
                          <a:srgbClr val="D6ECEE"/>
                        </a:gs>
                        <a:gs pos="100000">
                          <a:srgbClr val="BBE0E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000099"/>
                          </a:solidFill>
                          <a:latin typeface="Arial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期刊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会议</a:t>
                      </a:r>
                    </a:p>
                  </a:txBody>
                  <a:tcPr marL="0" marR="0" marT="0" marB="0" anchor="ctr" anchorCtr="1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BE0E3"/>
                        </a:gs>
                        <a:gs pos="50000">
                          <a:srgbClr val="D6ECEE"/>
                        </a:gs>
                        <a:gs pos="100000">
                          <a:srgbClr val="BBE0E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 marL="0" marR="0" marT="0" marB="0" anchor="ctr" anchorCtr="1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BE0E3"/>
                        </a:gs>
                        <a:gs pos="50000">
                          <a:srgbClr val="D6ECEE"/>
                        </a:gs>
                        <a:gs pos="100000">
                          <a:srgbClr val="BBE0E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XXXXXXXXXXXXXXXX</a:t>
                      </a: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期刊或会议名称</a:t>
                      </a: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撰写中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已投稿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审阅中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返修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已接收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见刊</a:t>
                      </a: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727052"/>
                  </a:ext>
                </a:extLst>
              </a:tr>
              <a:tr h="50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例如</a:t>
                      </a: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Flow and heat transfer of shale oil reservoir during CO</a:t>
                      </a:r>
                      <a:r>
                        <a:rPr kumimoji="0" lang="en-US" altLang="zh-CN" sz="15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enhanced pyrolysis: A pore-scale modeling</a:t>
                      </a: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Processes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2024.6.30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已投稿</a:t>
                      </a:r>
                    </a:p>
                  </a:txBody>
                  <a:tcPr marL="44605" marR="44605" marT="0" marB="0" anchor="ctr" horzOverflow="overflow">
                    <a:lnL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343435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6B40C7BF-EA2E-83D0-8242-3CC788B6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主要科研和论文工作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64F90FC4-B40A-C8D7-CD90-4A2995F5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48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成果投稿与发表</a:t>
            </a:r>
          </a:p>
        </p:txBody>
      </p:sp>
    </p:spTree>
    <p:extLst>
      <p:ext uri="{BB962C8B-B14F-4D97-AF65-F5344CB8AC3E}">
        <p14:creationId xmlns:p14="http://schemas.microsoft.com/office/powerpoint/2010/main" val="21945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54E890-3F9E-8701-3107-CABB251F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项目进展及日常工作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7BA9CC06-A12B-22B0-2158-6E5BC4620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762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项目名称：页岩油储层前置</a:t>
            </a:r>
            <a:r>
              <a:rPr lang="en-US" altLang="zh-CN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</a:t>
            </a:r>
            <a:r>
              <a:rPr lang="en-US" altLang="zh-CN" sz="2800" b="1" spc="15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压裂裂缝形态测试与参数优化研究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53DA4-57F1-74F8-39E1-DB3CBB0C80BC}"/>
              </a:ext>
            </a:extLst>
          </p:cNvPr>
          <p:cNvSpPr txBox="1"/>
          <p:nvPr/>
        </p:nvSpPr>
        <p:spPr>
          <a:xfrm>
            <a:off x="5148263" y="-783705"/>
            <a:ext cx="432435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列清楚目前所负责项目的研究内容，逐条汇报项目研究内容的完成情况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933971-5B81-3E6A-BE71-51DE2F48F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64103"/>
              </p:ext>
            </p:extLst>
          </p:nvPr>
        </p:nvGraphicFramePr>
        <p:xfrm>
          <a:off x="736755" y="2145221"/>
          <a:ext cx="10900228" cy="4539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5767">
                  <a:extLst>
                    <a:ext uri="{9D8B030D-6E8A-4147-A177-3AD203B41FA5}">
                      <a16:colId xmlns:a16="http://schemas.microsoft.com/office/drawing/2014/main" val="2894794523"/>
                    </a:ext>
                  </a:extLst>
                </a:gridCol>
                <a:gridCol w="1783225">
                  <a:extLst>
                    <a:ext uri="{9D8B030D-6E8A-4147-A177-3AD203B41FA5}">
                      <a16:colId xmlns:a16="http://schemas.microsoft.com/office/drawing/2014/main" val="3426132453"/>
                    </a:ext>
                  </a:extLst>
                </a:gridCol>
                <a:gridCol w="1410618">
                  <a:extLst>
                    <a:ext uri="{9D8B030D-6E8A-4147-A177-3AD203B41FA5}">
                      <a16:colId xmlns:a16="http://schemas.microsoft.com/office/drawing/2014/main" val="1342630193"/>
                    </a:ext>
                  </a:extLst>
                </a:gridCol>
                <a:gridCol w="1410618">
                  <a:extLst>
                    <a:ext uri="{9D8B030D-6E8A-4147-A177-3AD203B41FA5}">
                      <a16:colId xmlns:a16="http://schemas.microsoft.com/office/drawing/2014/main" val="2620728107"/>
                    </a:ext>
                  </a:extLst>
                </a:gridCol>
              </a:tblGrid>
              <a:tr h="4322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完成情况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时间节点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99670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岩石力学测试（抗拉、抗压、断裂韧性）、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射线衍射分析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力学测试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XRD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测试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2024.8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85931"/>
                  </a:ext>
                </a:extLst>
              </a:tr>
              <a:tr h="333906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拟三轴压裂实验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尚未开展</a:t>
                      </a: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20570"/>
                  </a:ext>
                </a:extLst>
              </a:tr>
              <a:tr h="333906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、表面形貌扫描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尚未开展</a:t>
                      </a: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6674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基于可视化压裂实验装置研究不同温度、泵注速度下的裂缝动态扩展规律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尚未开展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47917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基于真三轴压裂实验系统探究地应力、层理方向、泵注速度对裂缝扩展的影响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正在进行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93663"/>
                  </a:ext>
                </a:extLst>
              </a:tr>
              <a:tr h="333906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压裂裂缝扩展模型建立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正在进行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7382"/>
                  </a:ext>
                </a:extLst>
              </a:tr>
              <a:tr h="333906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对比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800" kern="100" baseline="-25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和水基压裂液压裂裂缝形态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正在进行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40791"/>
                  </a:ext>
                </a:extLst>
              </a:tr>
              <a:tr h="333906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研究地应力差、注入排量、天然裂缝对裂缝形态的影响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正在进行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4690"/>
                  </a:ext>
                </a:extLst>
              </a:tr>
              <a:tr h="333906"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页岩油储层前置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压裂工艺设计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noProof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尚未开展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noProof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2927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8BC8D0-EBF4-22E1-F1EA-C99D41B3B3AA}"/>
              </a:ext>
            </a:extLst>
          </p:cNvPr>
          <p:cNvSpPr txBox="1"/>
          <p:nvPr/>
        </p:nvSpPr>
        <p:spPr>
          <a:xfrm>
            <a:off x="876766" y="1595719"/>
            <a:ext cx="10760217" cy="47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甲方单位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：中石油长庆油田           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项目周期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2025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441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>
            <a:extLst>
              <a:ext uri="{FF2B5EF4-FFF2-40B4-BE49-F238E27FC236}">
                <a16:creationId xmlns:a16="http://schemas.microsoft.com/office/drawing/2014/main" id="{D277E631-C2D3-08F1-B91F-8514565FF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74" y="1800934"/>
            <a:ext cx="10964952" cy="196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3" tIns="45719" rIns="91403" bIns="45719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辅助石勘院项目年中总结项目</a:t>
            </a:r>
            <a:r>
              <a:rPr lang="en-US" altLang="zh-CN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</a:p>
          <a:p>
            <a:pPr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辅助王老师论文发表引用情况统计</a:t>
            </a:r>
          </a:p>
          <a:p>
            <a:pPr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辅助中俄外国专家项目材料填报</a:t>
            </a:r>
          </a:p>
          <a:p>
            <a:pPr defTabSz="91437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spc="15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辅助本科生毕业论文指导工作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43F6B6-0FBE-883B-3142-F674850F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项目进展及日常工作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40B35B-53DE-817B-F854-CE0F6059A590}"/>
              </a:ext>
            </a:extLst>
          </p:cNvPr>
          <p:cNvSpPr txBox="1"/>
          <p:nvPr/>
        </p:nvSpPr>
        <p:spPr>
          <a:xfrm>
            <a:off x="7459663" y="1299064"/>
            <a:ext cx="432435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简要列明近期辅助的课题组日常工作</a:t>
            </a: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C1B1E1C7-DEB5-B4E4-449F-CB135EFA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762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日常工作</a:t>
            </a:r>
          </a:p>
        </p:txBody>
      </p:sp>
    </p:spTree>
    <p:extLst>
      <p:ext uri="{BB962C8B-B14F-4D97-AF65-F5344CB8AC3E}">
        <p14:creationId xmlns:p14="http://schemas.microsoft.com/office/powerpoint/2010/main" val="137072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618405-31DB-4D9D-A75F-D23FADB1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173037"/>
            <a:ext cx="723899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存在问题及下一步计划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F708D8D-E263-497D-AC0C-91B3528A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" y="1774321"/>
            <a:ext cx="10708640" cy="97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67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pitchFamily="2" charset="-122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数字岩心尺度尚未确定，需进一步商讨</a:t>
            </a:r>
          </a:p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提高学习效率，进一步深入阅读文献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5C7EFB-9FA5-7B80-85AB-A5B22557D932}"/>
              </a:ext>
            </a:extLst>
          </p:cNvPr>
          <p:cNvSpPr txBox="1"/>
          <p:nvPr/>
        </p:nvSpPr>
        <p:spPr>
          <a:xfrm>
            <a:off x="7459663" y="1299064"/>
            <a:ext cx="432435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目前研究存在的主要困难、取得的阶段性进展成果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8954A170-18C3-4225-7A2E-CC5DA144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2" y="1072499"/>
            <a:ext cx="11762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spc="15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主要认识与存在问题</a:t>
            </a:r>
          </a:p>
        </p:txBody>
      </p:sp>
    </p:spTree>
    <p:extLst>
      <p:ext uri="{BB962C8B-B14F-4D97-AF65-F5344CB8AC3E}">
        <p14:creationId xmlns:p14="http://schemas.microsoft.com/office/powerpoint/2010/main" val="102731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14086</TotalTime>
  <Words>1146</Words>
  <Application>Microsoft Office PowerPoint</Application>
  <PresentationFormat>宽屏</PresentationFormat>
  <Paragraphs>186</Paragraphs>
  <Slides>11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Courier New</vt:lpstr>
      <vt:lpstr>Times New Roman</vt:lpstr>
      <vt:lpstr>Wingdings</vt:lpstr>
      <vt:lpstr>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Yong</dc:creator>
  <cp:lastModifiedBy>Bin Wang</cp:lastModifiedBy>
  <cp:revision>579</cp:revision>
  <dcterms:created xsi:type="dcterms:W3CDTF">2021-03-26T12:43:22Z</dcterms:created>
  <dcterms:modified xsi:type="dcterms:W3CDTF">2024-07-02T14:08:42Z</dcterms:modified>
</cp:coreProperties>
</file>